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07" r:id="rId3"/>
    <p:sldId id="276" r:id="rId4"/>
    <p:sldId id="295" r:id="rId5"/>
    <p:sldId id="262" r:id="rId6"/>
    <p:sldId id="263" r:id="rId7"/>
    <p:sldId id="282" r:id="rId8"/>
    <p:sldId id="296" r:id="rId9"/>
    <p:sldId id="308" r:id="rId10"/>
    <p:sldId id="309" r:id="rId11"/>
    <p:sldId id="290" r:id="rId1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5666"/>
    <a:srgbClr val="B1510F"/>
    <a:srgbClr val="3C5A59"/>
    <a:srgbClr val="545454"/>
    <a:srgbClr val="10723C"/>
    <a:srgbClr val="860300"/>
    <a:srgbClr val="EC8010"/>
    <a:srgbClr val="604426"/>
    <a:srgbClr val="01A8AC"/>
    <a:srgbClr val="455B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linich Bohdan" userId="48e65c9f34e137d0" providerId="LiveId" clId="{BBDC43C6-2697-44E5-B8D3-27DDE9F91144}"/>
    <pc:docChg chg="undo custSel modSld">
      <pc:chgData name="Kulinich Bohdan" userId="48e65c9f34e137d0" providerId="LiveId" clId="{BBDC43C6-2697-44E5-B8D3-27DDE9F91144}" dt="2020-11-22T15:20:04.280" v="29" actId="14100"/>
      <pc:docMkLst>
        <pc:docMk/>
      </pc:docMkLst>
      <pc:sldChg chg="modSp mod">
        <pc:chgData name="Kulinich Bohdan" userId="48e65c9f34e137d0" providerId="LiveId" clId="{BBDC43C6-2697-44E5-B8D3-27DDE9F91144}" dt="2020-11-22T15:20:04.280" v="29" actId="14100"/>
        <pc:sldMkLst>
          <pc:docMk/>
          <pc:sldMk cId="1088591982" sldId="256"/>
        </pc:sldMkLst>
        <pc:spChg chg="mod">
          <ac:chgData name="Kulinich Bohdan" userId="48e65c9f34e137d0" providerId="LiveId" clId="{BBDC43C6-2697-44E5-B8D3-27DDE9F91144}" dt="2020-11-22T15:20:04.280" v="29" actId="14100"/>
          <ac:spMkLst>
            <pc:docMk/>
            <pc:sldMk cId="1088591982" sldId="256"/>
            <ac:spMk id="1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CFA1C-9B84-411E-A926-CBB86AC8D4FF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660E6-F98B-4016-AC44-73B69C64B7F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2399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47E25-A199-448D-A360-6B817E2CC1D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0554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9116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47E25-A199-448D-A360-6B817E2CC1DA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839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869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1534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91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8168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040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3819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5872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385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8659950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9244688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167675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8866362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0208021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1844589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1928370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0302337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4023862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2467725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4630054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439BF-622C-4236-96BC-EBC7373EAE1B}" type="datetimeFigureOut">
              <a:rPr lang="uk-UA" smtClean="0"/>
              <a:t>17.06.24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15FDD-9A8D-40D9-84B5-C2C2945489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96192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3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4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17.png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17.png"/><Relationship Id="rId4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17.png"/><Relationship Id="rId4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26.png"/><Relationship Id="rId7" Type="http://schemas.openxmlformats.org/officeDocument/2006/relationships/image" Target="../media/image3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17.png"/><Relationship Id="rId4" Type="http://schemas.openxmlformats.org/officeDocument/2006/relationships/image" Target="../media/image34.png"/><Relationship Id="rId9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813538" y="2187271"/>
            <a:ext cx="9378462" cy="2461846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842860" y="2125532"/>
            <a:ext cx="93491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5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Розв’язування логарифмічних нерівностей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9448800" y="5712959"/>
            <a:ext cx="2743200" cy="365125"/>
          </a:xfrm>
        </p:spPr>
        <p:txBody>
          <a:bodyPr/>
          <a:lstStyle/>
          <a:p>
            <a:fld id="{5B993008-B989-9943-A67E-AA8CE5BAB33B}" type="datetime1">
              <a:rPr lang="ru-RU" sz="2400" smtClean="0"/>
              <a:t>17.06.2024</a:t>
            </a:fld>
            <a:endParaRPr lang="ru-RU" sz="1600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48100">
            <a:off x="133493" y="380484"/>
            <a:ext cx="1717058" cy="713133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893"/>
          <a:stretch/>
        </p:blipFill>
        <p:spPr>
          <a:xfrm>
            <a:off x="2808045" y="161267"/>
            <a:ext cx="790288" cy="134272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576204" y="514976"/>
            <a:ext cx="2133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kern="1200" dirty="0">
                <a:solidFill>
                  <a:srgbClr val="3C5A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Урок </a:t>
            </a:r>
            <a:r>
              <a:rPr lang="uk-UA" sz="3600" b="1" dirty="0">
                <a:solidFill>
                  <a:srgbClr val="3C5A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</a:t>
            </a:r>
            <a:endParaRPr lang="uk-UA" sz="3600" b="1" kern="1200" dirty="0">
              <a:solidFill>
                <a:srgbClr val="3C5A5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49278">
            <a:off x="1460743" y="942148"/>
            <a:ext cx="965986" cy="1170037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96767">
            <a:off x="207735" y="1465014"/>
            <a:ext cx="1045174" cy="1088274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67500">
            <a:off x="1222602" y="2342002"/>
            <a:ext cx="1124127" cy="1124127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37151">
            <a:off x="188769" y="2900948"/>
            <a:ext cx="1034492" cy="1034492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44845">
            <a:off x="1438028" y="3679521"/>
            <a:ext cx="1153750" cy="1153750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63065">
            <a:off x="133939" y="4186020"/>
            <a:ext cx="1316423" cy="1316423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03818">
            <a:off x="2331473" y="5600313"/>
            <a:ext cx="1142237" cy="1142237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60054">
            <a:off x="183139" y="5616371"/>
            <a:ext cx="1241629" cy="1241629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768" y="5258603"/>
            <a:ext cx="1088708" cy="1088708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37898">
            <a:off x="3793345" y="6003595"/>
            <a:ext cx="772598" cy="77259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286" y="42653"/>
            <a:ext cx="3527252" cy="2043965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3398" y="5386902"/>
            <a:ext cx="926752" cy="886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5919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Повторимо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08000" y="875293"/>
            <a:ext cx="11338560" cy="523220"/>
          </a:xfrm>
          <a:prstGeom prst="rect">
            <a:avLst/>
          </a:prstGeom>
          <a:solidFill>
            <a:srgbClr val="2B566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Які нерівності називають логарифмічними?</a:t>
            </a:r>
          </a:p>
        </p:txBody>
      </p:sp>
      <p:sp>
        <p:nvSpPr>
          <p:cNvPr id="35" name="Прямоугольник 7"/>
          <p:cNvSpPr/>
          <p:nvPr/>
        </p:nvSpPr>
        <p:spPr>
          <a:xfrm>
            <a:off x="508000" y="1683238"/>
            <a:ext cx="11338560" cy="954107"/>
          </a:xfrm>
          <a:prstGeom prst="rect">
            <a:avLst/>
          </a:prstGeom>
          <a:solidFill>
            <a:srgbClr val="B1510F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Які нерівності називаються найпростішими логарифмічними </a:t>
            </a:r>
            <a:r>
              <a:rPr lang="uk-UA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нерівностями</a:t>
            </a:r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7"/>
              <p:cNvSpPr/>
              <p:nvPr/>
            </p:nvSpPr>
            <p:spPr>
              <a:xfrm>
                <a:off x="508000" y="4165931"/>
                <a:ext cx="11338560" cy="954107"/>
              </a:xfrm>
              <a:prstGeom prst="rect">
                <a:avLst/>
              </a:prstGeom>
              <a:solidFill>
                <a:srgbClr val="60442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 розв’язати нерівність типу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uk-UA" sz="2800" b="1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 i="0"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uk-UA" sz="2800" b="1" i="1">
                            <a:latin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func>
                    <m:r>
                      <a:rPr lang="uk-UA" sz="2800" b="1" i="1">
                        <a:latin typeface="Cambria Math" panose="02040503050406030204" pitchFamily="18" charset="0"/>
                      </a:rPr>
                      <m:t>&gt;</m:t>
                    </m:r>
                    <m:func>
                      <m:funcPr>
                        <m:ctrlPr>
                          <a:rPr lang="uk-UA" sz="2800" b="1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 i="0"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uk-UA" sz="2800" b="1" i="1">
                            <a:latin typeface="Cambria Math" panose="02040503050406030204" pitchFamily="18" charset="0"/>
                          </a:rPr>
                          <m:t>𝐠</m:t>
                        </m:r>
                        <m:d>
                          <m:d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func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</a:t>
                </a:r>
                <a:endParaRPr lang="en-US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якщо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𝒂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4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00" y="4165931"/>
                <a:ext cx="11338560" cy="954107"/>
              </a:xfrm>
              <a:prstGeom prst="rect">
                <a:avLst/>
              </a:prstGeom>
              <a:blipFill>
                <a:blip r:embed="rId3"/>
                <a:stretch>
                  <a:fillRect t="-7006" b="-15924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Прямоугольник 7"/>
              <p:cNvSpPr/>
              <p:nvPr/>
            </p:nvSpPr>
            <p:spPr>
              <a:xfrm>
                <a:off x="508000" y="5338114"/>
                <a:ext cx="11338560" cy="954107"/>
              </a:xfrm>
              <a:prstGeom prst="rect">
                <a:avLst/>
              </a:prstGeom>
              <a:solidFill>
                <a:srgbClr val="2867A0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 розв’язати нерівність типу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uk-UA" sz="2800" b="1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uk-UA" sz="2800" b="1" i="1">
                            <a:latin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func>
                    <m:r>
                      <a:rPr lang="uk-UA" sz="2800" b="1" i="1">
                        <a:latin typeface="Cambria Math" panose="02040503050406030204" pitchFamily="18" charset="0"/>
                      </a:rPr>
                      <m:t>&gt;</m:t>
                    </m:r>
                    <m:func>
                      <m:funcPr>
                        <m:ctrlPr>
                          <a:rPr lang="uk-UA" sz="2800" b="1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uk-UA" sz="2800" b="1" i="1">
                            <a:latin typeface="Cambria Math" panose="02040503050406030204" pitchFamily="18" charset="0"/>
                          </a:rPr>
                          <m:t>𝐠</m:t>
                        </m:r>
                        <m:d>
                          <m:d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func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</a:t>
                </a:r>
                <a:endParaRPr lang="en-US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якщо </a:t>
                </a:r>
                <a14:m>
                  <m:oMath xmlns:m="http://schemas.openxmlformats.org/officeDocument/2006/math">
                    <m:r>
                      <a:rPr lang="uk-UA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𝒂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5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00" y="5338114"/>
                <a:ext cx="11338560" cy="954107"/>
              </a:xfrm>
              <a:prstGeom prst="rect">
                <a:avLst/>
              </a:prstGeom>
              <a:blipFill>
                <a:blip r:embed="rId4"/>
                <a:stretch>
                  <a:fillRect t="-7692" b="-1666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Прямоугольник 7"/>
          <p:cNvSpPr/>
          <p:nvPr/>
        </p:nvSpPr>
        <p:spPr>
          <a:xfrm>
            <a:off x="508000" y="2922070"/>
            <a:ext cx="11338560" cy="954107"/>
          </a:xfrm>
          <a:prstGeom prst="rect">
            <a:avLst/>
          </a:prstGeom>
          <a:solidFill>
            <a:srgbClr val="455B6F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 розв’язати найпростішу логарифмічну нерівність?</a:t>
            </a:r>
          </a:p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Наведіть приклад.</a:t>
            </a:r>
          </a:p>
        </p:txBody>
      </p:sp>
    </p:spTree>
    <p:extLst>
      <p:ext uri="{BB962C8B-B14F-4D97-AF65-F5344CB8AC3E}">
        <p14:creationId xmlns:p14="http://schemas.microsoft.com/office/powerpoint/2010/main" val="158900401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5" grpId="0" animBg="1"/>
      <p:bldP spid="54" grpId="0" animBg="1"/>
      <p:bldP spid="55" grpId="0" animBg="1"/>
      <p:bldP spid="5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813538" y="1160230"/>
            <a:ext cx="9378462" cy="1106900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8900160" y="6423432"/>
            <a:ext cx="3167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err="1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Бажаю</a:t>
            </a:r>
            <a:r>
              <a:rPr lang="ru-RU" b="1" dirty="0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творчих</a:t>
            </a:r>
            <a:r>
              <a:rPr lang="ru-RU" b="1" dirty="0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успіхів</a:t>
            </a:r>
            <a:r>
              <a:rPr lang="ru-RU" b="1" dirty="0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!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647751" y="6427888"/>
            <a:ext cx="1298339" cy="353971"/>
          </a:xfrm>
        </p:spPr>
        <p:txBody>
          <a:bodyPr/>
          <a:lstStyle/>
          <a:p>
            <a:fld id="{5B993008-B989-9943-A67E-AA8CE5BAB33B}" type="datetime1">
              <a:rPr lang="ru-RU" sz="1800" smtClean="0"/>
              <a:t>17.06.2024</a:t>
            </a:fld>
            <a:endParaRPr lang="ru-RU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48100">
            <a:off x="133493" y="380484"/>
            <a:ext cx="1717058" cy="71313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808044" y="354454"/>
            <a:ext cx="5553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>
                <a:solidFill>
                  <a:srgbClr val="3C5A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Домашнє завдання</a:t>
            </a:r>
            <a:endParaRPr lang="uk-UA" sz="3600" b="1" kern="1200" dirty="0">
              <a:solidFill>
                <a:srgbClr val="3C5A5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49278">
            <a:off x="1460743" y="942148"/>
            <a:ext cx="965986" cy="1170037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96767">
            <a:off x="207735" y="1465014"/>
            <a:ext cx="1045174" cy="1088274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67500">
            <a:off x="1222602" y="2342002"/>
            <a:ext cx="1124127" cy="1124127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37151">
            <a:off x="188769" y="2900948"/>
            <a:ext cx="1034492" cy="1034492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44845">
            <a:off x="1438028" y="3679521"/>
            <a:ext cx="1153750" cy="1153750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63065">
            <a:off x="133939" y="4186020"/>
            <a:ext cx="1316423" cy="1316423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43140">
            <a:off x="2341216" y="5941682"/>
            <a:ext cx="810071" cy="810071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60054">
            <a:off x="183139" y="5616371"/>
            <a:ext cx="1241629" cy="1241629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768" y="5258603"/>
            <a:ext cx="1088708" cy="1088708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37898">
            <a:off x="3793345" y="6003595"/>
            <a:ext cx="772598" cy="77259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747" y="134916"/>
            <a:ext cx="1041791" cy="1025313"/>
          </a:xfrm>
          <a:prstGeom prst="rect">
            <a:avLst/>
          </a:prstGeom>
        </p:spPr>
      </p:pic>
      <p:sp>
        <p:nvSpPr>
          <p:cNvPr id="37" name="Прямоугольник 6"/>
          <p:cNvSpPr/>
          <p:nvPr/>
        </p:nvSpPr>
        <p:spPr>
          <a:xfrm>
            <a:off x="2815369" y="2374860"/>
            <a:ext cx="9378462" cy="1106900"/>
          </a:xfrm>
          <a:prstGeom prst="rect">
            <a:avLst/>
          </a:prstGeom>
          <a:solidFill>
            <a:srgbClr val="B151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6"/>
          <p:cNvSpPr/>
          <p:nvPr/>
        </p:nvSpPr>
        <p:spPr>
          <a:xfrm>
            <a:off x="2820863" y="3597161"/>
            <a:ext cx="9378462" cy="1106900"/>
          </a:xfrm>
          <a:prstGeom prst="rect">
            <a:avLst/>
          </a:prstGeom>
          <a:solidFill>
            <a:srgbClr val="286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6"/>
          <p:cNvSpPr/>
          <p:nvPr/>
        </p:nvSpPr>
        <p:spPr>
          <a:xfrm>
            <a:off x="2813538" y="4811791"/>
            <a:ext cx="9378462" cy="1106900"/>
          </a:xfrm>
          <a:prstGeom prst="rect">
            <a:avLst/>
          </a:prstGeom>
          <a:solidFill>
            <a:srgbClr val="696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838791"/>
              </p:ext>
            </p:extLst>
          </p:nvPr>
        </p:nvGraphicFramePr>
        <p:xfrm>
          <a:off x="2896640" y="1202698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Повторити</a:t>
                      </a:r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(ст.36-37)</a:t>
                      </a:r>
                      <a:b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 № 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7.2</a:t>
                      </a:r>
                      <a:r>
                        <a:rPr lang="en-US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(3,2); 7.4 (2,3); 7.6 (2); 7.8 (2); 7.10 (3,4); 7.12 (2,4); 7.14 (1-3)</a:t>
                      </a:r>
                      <a:endParaRPr lang="uk-UA" sz="20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Мерзляк А.Г.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graphicFrame>
        <p:nvGraphicFramePr>
          <p:cNvPr id="28" name="Таблиця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81799"/>
              </p:ext>
            </p:extLst>
          </p:nvPr>
        </p:nvGraphicFramePr>
        <p:xfrm>
          <a:off x="2896640" y="2422642"/>
          <a:ext cx="9212258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Повторити</a:t>
                      </a:r>
                      <a:r>
                        <a:rPr lang="cs-CZ" sz="2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en-US" sz="2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br>
                        <a:rPr lang="uk-UA" sz="2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uk-UA" sz="2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</a:t>
                      </a:r>
                      <a:r>
                        <a:rPr lang="en-US" sz="2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uk-UA" sz="2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№</a:t>
                      </a:r>
                      <a:r>
                        <a:rPr lang="uk-UA" sz="22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7.4 (1-2); 7.8; 7.12; 7.16; 7.20; 7.26</a:t>
                      </a:r>
                      <a:endParaRPr lang="uk-UA" sz="22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Істер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О.С.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graphicFrame>
        <p:nvGraphicFramePr>
          <p:cNvPr id="29" name="Таблиця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062717"/>
              </p:ext>
            </p:extLst>
          </p:nvPr>
        </p:nvGraphicFramePr>
        <p:xfrm>
          <a:off x="2896640" y="3649276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Повторити</a:t>
                      </a:r>
                      <a:r>
                        <a:rPr lang="cs-CZ" sz="2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en-US" sz="2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r>
                        <a:rPr lang="en-US" sz="22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</a:t>
                      </a:r>
                      <a:r>
                        <a:rPr lang="uk-UA" sz="22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п.</a:t>
                      </a:r>
                      <a:r>
                        <a:rPr lang="en-US" sz="22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r>
                        <a:rPr lang="uk-UA" sz="22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r>
                        <a:rPr lang="en-US" sz="22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2)</a:t>
                      </a:r>
                      <a:endParaRPr lang="uk-UA" sz="22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</a:t>
                      </a:r>
                      <a:r>
                        <a:rPr lang="en-US" sz="2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uk-UA" sz="22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№</a:t>
                      </a:r>
                      <a:r>
                        <a:rPr lang="en-US" sz="22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5.2.2 (1,3); 5.2.4 (1,4)</a:t>
                      </a:r>
                      <a:endParaRPr lang="uk-UA" sz="22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Нелін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Є.П.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graphicFrame>
        <p:nvGraphicFramePr>
          <p:cNvPr id="30" name="Таблиця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738528"/>
              </p:ext>
            </p:extLst>
          </p:nvPr>
        </p:nvGraphicFramePr>
        <p:xfrm>
          <a:off x="2896640" y="4851312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Повторити</a:t>
                      </a:r>
                      <a:r>
                        <a:rPr lang="cs-CZ" sz="24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uk-UA" sz="24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 № 166 (</a:t>
                      </a:r>
                      <a:r>
                        <a:rPr lang="uk-UA" sz="2400" b="1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а,в</a:t>
                      </a:r>
                      <a:r>
                        <a:rPr lang="uk-UA" sz="24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;</a:t>
                      </a:r>
                      <a:r>
                        <a:rPr lang="en-US" sz="24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180 (</a:t>
                      </a:r>
                      <a:r>
                        <a:rPr lang="uk-UA" sz="2400" b="1" baseline="0" dirty="0" err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б,г</a:t>
                      </a:r>
                      <a:r>
                        <a:rPr lang="en-US" sz="24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  <a:endParaRPr lang="uk-UA" sz="24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Бевз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Г.П.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6384774" y="6589798"/>
            <a:ext cx="19769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www.matnova.com.ua</a:t>
            </a:r>
            <a:endParaRPr lang="ru-RU" sz="1200" b="1" dirty="0">
              <a:solidFill>
                <a:srgbClr val="3C5A59"/>
              </a:solidFill>
              <a:latin typeface="Segoe Print" pitchFamily="2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88336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2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2" fill="hold" grpId="0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2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2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2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17" grpId="0"/>
      <p:bldP spid="37" grpId="0" animBg="1"/>
      <p:bldP spid="39" grpId="0" animBg="1"/>
      <p:bldP spid="41" grpId="0" animBg="1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Пригадаємо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08000" y="875293"/>
            <a:ext cx="11338560" cy="523220"/>
          </a:xfrm>
          <a:prstGeom prst="rect">
            <a:avLst/>
          </a:prstGeom>
          <a:solidFill>
            <a:srgbClr val="2B566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Які нерівності називають логарифмічними?</a:t>
            </a:r>
          </a:p>
        </p:txBody>
      </p:sp>
      <p:sp>
        <p:nvSpPr>
          <p:cNvPr id="35" name="Прямоугольник 7"/>
          <p:cNvSpPr/>
          <p:nvPr/>
        </p:nvSpPr>
        <p:spPr>
          <a:xfrm>
            <a:off x="508000" y="1683238"/>
            <a:ext cx="11338560" cy="954107"/>
          </a:xfrm>
          <a:prstGeom prst="rect">
            <a:avLst/>
          </a:prstGeom>
          <a:solidFill>
            <a:srgbClr val="B1510F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Які нерівності називаються найпростішими логарифмічними </a:t>
            </a:r>
            <a:r>
              <a:rPr lang="uk-UA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нерівностями</a:t>
            </a:r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7"/>
              <p:cNvSpPr/>
              <p:nvPr/>
            </p:nvSpPr>
            <p:spPr>
              <a:xfrm>
                <a:off x="508000" y="4165931"/>
                <a:ext cx="11338560" cy="954107"/>
              </a:xfrm>
              <a:prstGeom prst="rect">
                <a:avLst/>
              </a:prstGeom>
              <a:solidFill>
                <a:srgbClr val="60442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 розв’язати нерівність типу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uk-UA" sz="2800" b="1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 i="0"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uk-UA" sz="2800" b="1" i="1">
                            <a:latin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func>
                    <m:r>
                      <a:rPr lang="uk-UA" sz="2800" b="1" i="1">
                        <a:latin typeface="Cambria Math" panose="02040503050406030204" pitchFamily="18" charset="0"/>
                      </a:rPr>
                      <m:t>&gt;</m:t>
                    </m:r>
                    <m:func>
                      <m:funcPr>
                        <m:ctrlPr>
                          <a:rPr lang="uk-UA" sz="2800" b="1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 i="0"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uk-UA" sz="2800" b="1" i="1">
                            <a:latin typeface="Cambria Math" panose="02040503050406030204" pitchFamily="18" charset="0"/>
                          </a:rPr>
                          <m:t>𝐠</m:t>
                        </m:r>
                        <m:d>
                          <m:d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func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</a:t>
                </a:r>
                <a:endParaRPr lang="en-US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якщо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𝒂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4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00" y="4165931"/>
                <a:ext cx="11338560" cy="954107"/>
              </a:xfrm>
              <a:prstGeom prst="rect">
                <a:avLst/>
              </a:prstGeom>
              <a:blipFill>
                <a:blip r:embed="rId3"/>
                <a:stretch>
                  <a:fillRect t="-7006" b="-15924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Прямоугольник 7"/>
              <p:cNvSpPr/>
              <p:nvPr/>
            </p:nvSpPr>
            <p:spPr>
              <a:xfrm>
                <a:off x="508000" y="5338114"/>
                <a:ext cx="11338560" cy="954107"/>
              </a:xfrm>
              <a:prstGeom prst="rect">
                <a:avLst/>
              </a:prstGeom>
              <a:solidFill>
                <a:srgbClr val="2867A0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 розв’язати нерівність типу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uk-UA" sz="2800" b="1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uk-UA" sz="2800" b="1" i="1">
                            <a:latin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func>
                    <m:r>
                      <a:rPr lang="uk-UA" sz="2800" b="1" i="1">
                        <a:latin typeface="Cambria Math" panose="02040503050406030204" pitchFamily="18" charset="0"/>
                      </a:rPr>
                      <m:t>&gt;</m:t>
                    </m:r>
                    <m:func>
                      <m:funcPr>
                        <m:ctrlPr>
                          <a:rPr lang="uk-UA" sz="2800" b="1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uk-UA" sz="2800" b="1" i="1">
                            <a:latin typeface="Cambria Math" panose="02040503050406030204" pitchFamily="18" charset="0"/>
                          </a:rPr>
                          <m:t>𝐠</m:t>
                        </m:r>
                        <m:d>
                          <m:dPr>
                            <m:ctrlPr>
                              <a:rPr lang="uk-UA" sz="28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uk-UA" sz="28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func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</a:t>
                </a:r>
                <a:endParaRPr lang="en-US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якщо </a:t>
                </a:r>
                <a14:m>
                  <m:oMath xmlns:m="http://schemas.openxmlformats.org/officeDocument/2006/math">
                    <m:r>
                      <a:rPr lang="uk-UA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𝒂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5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00" y="5338114"/>
                <a:ext cx="11338560" cy="954107"/>
              </a:xfrm>
              <a:prstGeom prst="rect">
                <a:avLst/>
              </a:prstGeom>
              <a:blipFill>
                <a:blip r:embed="rId4"/>
                <a:stretch>
                  <a:fillRect t="-7692" b="-1666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Прямоугольник 7"/>
          <p:cNvSpPr/>
          <p:nvPr/>
        </p:nvSpPr>
        <p:spPr>
          <a:xfrm>
            <a:off x="508000" y="2922070"/>
            <a:ext cx="11338560" cy="954107"/>
          </a:xfrm>
          <a:prstGeom prst="rect">
            <a:avLst/>
          </a:prstGeom>
          <a:solidFill>
            <a:srgbClr val="455B6F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 розв’язати найпростішу логарифмічну нерівність?</a:t>
            </a:r>
          </a:p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Наведіть приклад.</a:t>
            </a:r>
          </a:p>
        </p:txBody>
      </p:sp>
    </p:spTree>
    <p:extLst>
      <p:ext uri="{BB962C8B-B14F-4D97-AF65-F5344CB8AC3E}">
        <p14:creationId xmlns:p14="http://schemas.microsoft.com/office/powerpoint/2010/main" val="369581769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5" grpId="0" animBg="1"/>
      <p:bldP spid="54" grpId="0" animBg="1"/>
      <p:bldP spid="55" grpId="0" animBg="1"/>
      <p:bldP spid="5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217518" y="1355584"/>
            <a:ext cx="5979887" cy="523220"/>
          </a:xfrm>
          <a:prstGeom prst="rect">
            <a:avLst/>
          </a:prstGeom>
          <a:solidFill>
            <a:srgbClr val="6044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Розв’яжіть нерівність:</a:t>
            </a:r>
            <a:endParaRPr lang="uk-UA" sz="28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6" name="Рисунок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3453"/>
            <a:ext cx="965227" cy="886531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700924" y="752775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kern="1200" dirty="0">
                <a:solidFill>
                  <a:srgbClr val="79562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uk-UA" sz="4000" b="1" kern="1200" dirty="0">
              <a:solidFill>
                <a:srgbClr val="79562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217518" y="2823856"/>
                <a:ext cx="4221122" cy="730777"/>
              </a:xfrm>
              <a:prstGeom prst="rect">
                <a:avLst/>
              </a:prstGeom>
              <a:solidFill>
                <a:srgbClr val="60442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uk-UA" sz="28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effectLst/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effectLst/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2800" b="1" i="1" smtClean="0">
                                    <a:effectLst/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effectLst/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𝟑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effectLst/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𝟕</m:t>
                                </m:r>
                              </m:den>
                            </m:f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b="1" i="1" smtClean="0">
                                <a:effectLst/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effectLst/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effectLst/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+</m:t>
                            </m:r>
                            <m:r>
                              <a:rPr lang="en-US" sz="2800" b="1" i="1" smtClean="0">
                                <a:effectLst/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𝟓</m:t>
                            </m:r>
                          </m:e>
                        </m:d>
                      </m:e>
                    </m:func>
                    <m:r>
                      <a:rPr lang="en-US" sz="2800" b="1" i="1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func>
                      <m:funcPr>
                        <m:ctrlP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2800" b="1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ahoma" panose="020B060403050404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ahoma" panose="020B0604030504040204" pitchFamily="34" charset="0"/>
                                  </a:rPr>
                                  <m:t>𝟑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ahoma" panose="020B0604030504040204" pitchFamily="34" charset="0"/>
                                  </a:rPr>
                                  <m:t>𝟕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𝟖</m:t>
                        </m:r>
                      </m:e>
                    </m:func>
                  </m:oMath>
                </a14:m>
                <a:endParaRPr lang="uk-UA" sz="2800" b="1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7518" y="2823856"/>
                <a:ext cx="4221122" cy="730777"/>
              </a:xfrm>
              <a:prstGeom prst="rect">
                <a:avLst/>
              </a:prstGeom>
              <a:blipFill>
                <a:blip r:embed="rId4"/>
                <a:stretch>
                  <a:fillRect l="-3035" t="-916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Рисунок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58188"/>
            <a:ext cx="5217518" cy="360026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7"/>
              <p:cNvSpPr/>
              <p:nvPr/>
            </p:nvSpPr>
            <p:spPr>
              <a:xfrm>
                <a:off x="5217518" y="3895671"/>
                <a:ext cx="4221122" cy="523220"/>
              </a:xfrm>
              <a:prstGeom prst="rect">
                <a:avLst/>
              </a:prstGeom>
              <a:solidFill>
                <a:srgbClr val="60442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r>
                  <a:rPr lang="uk-UA" sz="28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effectLst/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effectLst/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effectLst/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𝟏𝟏</m:t>
                            </m:r>
                          </m:sub>
                        </m:sSub>
                      </m:fName>
                      <m:e>
                        <m: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e>
                    </m:func>
                    <m:r>
                      <a:rPr lang="en-US" sz="2800" b="1" i="1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func>
                      <m:funcPr>
                        <m:ctrlP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𝟏𝟏</m:t>
                            </m:r>
                          </m:sub>
                        </m:sSub>
                      </m:fName>
                      <m:e>
                        <m: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𝟏𝟐</m:t>
                        </m:r>
                      </m:e>
                    </m:func>
                  </m:oMath>
                </a14:m>
                <a:endParaRPr lang="uk-UA" sz="2800" b="1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7518" y="3895671"/>
                <a:ext cx="4221122" cy="523220"/>
              </a:xfrm>
              <a:prstGeom prst="rect">
                <a:avLst/>
              </a:prstGeom>
              <a:blipFill>
                <a:blip r:embed="rId6"/>
                <a:stretch>
                  <a:fillRect l="-3035" t="-12791" b="-302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7"/>
              <p:cNvSpPr/>
              <p:nvPr/>
            </p:nvSpPr>
            <p:spPr>
              <a:xfrm>
                <a:off x="5217518" y="4759929"/>
                <a:ext cx="4221122" cy="732123"/>
              </a:xfrm>
              <a:prstGeom prst="rect">
                <a:avLst/>
              </a:prstGeom>
              <a:solidFill>
                <a:srgbClr val="60442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  <a:r>
                  <a:rPr lang="uk-UA" sz="28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effectLst/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effectLst/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2800" b="1" i="1" smtClean="0">
                                    <a:effectLst/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effectLst/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𝟐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effectLst/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𝟗</m:t>
                                </m:r>
                              </m:den>
                            </m:f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b="1" i="1" smtClean="0">
                                <a:effectLst/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effectLst/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effectLst/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effectLst/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𝟒</m:t>
                            </m:r>
                          </m:e>
                        </m:d>
                      </m:e>
                    </m:func>
                    <m:r>
                      <a:rPr lang="en-US" sz="2800" b="1" i="1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func>
                      <m:funcPr>
                        <m:ctrlP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2800" b="1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ahoma" panose="020B060403050404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ahoma" panose="020B0604030504040204" pitchFamily="34" charset="0"/>
                                  </a:rPr>
                                  <m:t>𝟐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ahoma" panose="020B0604030504040204" pitchFamily="34" charset="0"/>
                                  </a:rPr>
                                  <m:t>𝟗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en-US" sz="2800" b="1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𝟐</m:t>
                        </m:r>
                      </m:e>
                    </m:func>
                  </m:oMath>
                </a14:m>
                <a:endParaRPr lang="uk-UA" sz="2800" b="1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7518" y="4759929"/>
                <a:ext cx="4221122" cy="732123"/>
              </a:xfrm>
              <a:prstGeom prst="rect">
                <a:avLst/>
              </a:prstGeom>
              <a:blipFill>
                <a:blip r:embed="rId7"/>
                <a:stretch>
                  <a:fillRect l="-3035" t="-10000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508480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7" grpId="0"/>
      <p:bldP spid="8" grpId="0" animBg="1"/>
      <p:bldP spid="23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842451" y="1036682"/>
            <a:ext cx="6131373" cy="523220"/>
          </a:xfrm>
          <a:prstGeom prst="rect">
            <a:avLst/>
          </a:prstGeom>
          <a:solidFill>
            <a:srgbClr val="545454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Розв’яжіть нерівність: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0924" y="752775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54545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uk-UA" sz="4000" b="1" kern="1200" dirty="0">
              <a:solidFill>
                <a:srgbClr val="54545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3453"/>
            <a:ext cx="976025" cy="89644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7"/>
              <p:cNvSpPr/>
              <p:nvPr/>
            </p:nvSpPr>
            <p:spPr>
              <a:xfrm>
                <a:off x="5842451" y="2558188"/>
                <a:ext cx="3961949" cy="523220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𝟐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𝟓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+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𝟏</m:t>
                            </m:r>
                          </m:e>
                        </m:d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𝟒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2451" y="2558188"/>
                <a:ext cx="3961949" cy="523220"/>
              </a:xfrm>
              <a:prstGeom prst="rect">
                <a:avLst/>
              </a:prstGeom>
              <a:blipFill>
                <a:blip r:embed="rId4"/>
                <a:stretch>
                  <a:fillRect l="-3077" t="-14118" b="-3176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860904" y="2580516"/>
            <a:ext cx="9797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b="1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спадна</a:t>
            </a:r>
            <a:endParaRPr lang="ru-RU" sz="2400" b="1" dirty="0">
              <a:solidFill>
                <a:schemeClr val="bg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40659" y="2504172"/>
            <a:ext cx="1268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зростаюча</a:t>
            </a:r>
            <a:endParaRPr lang="ru-RU" sz="2000" b="1" dirty="0">
              <a:solidFill>
                <a:schemeClr val="bg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37795"/>
            <a:ext cx="5217518" cy="360026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7"/>
              <p:cNvSpPr/>
              <p:nvPr/>
            </p:nvSpPr>
            <p:spPr>
              <a:xfrm>
                <a:off x="5842451" y="3414707"/>
                <a:ext cx="3961949" cy="523220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𝟓</m:t>
                            </m:r>
                          </m:sub>
                        </m:sSub>
                      </m:fName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e>
                    </m:func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≤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−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2451" y="3414707"/>
                <a:ext cx="3961949" cy="523220"/>
              </a:xfrm>
              <a:prstGeom prst="rect">
                <a:avLst/>
              </a:prstGeom>
              <a:blipFill>
                <a:blip r:embed="rId6"/>
                <a:stretch>
                  <a:fillRect l="-3077" t="-12791" b="-302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7"/>
              <p:cNvSpPr/>
              <p:nvPr/>
            </p:nvSpPr>
            <p:spPr>
              <a:xfrm>
                <a:off x="5842449" y="4271226"/>
                <a:ext cx="3961951" cy="523220"/>
              </a:xfrm>
              <a:prstGeom prst="rect">
                <a:avLst/>
              </a:prstGeom>
              <a:solidFill>
                <a:srgbClr val="545454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𝟑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𝟐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𝟏</m:t>
                            </m:r>
                          </m:e>
                        </m:d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≤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𝟑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2449" y="4271226"/>
                <a:ext cx="3961951" cy="523220"/>
              </a:xfrm>
              <a:prstGeom prst="rect">
                <a:avLst/>
              </a:prstGeom>
              <a:blipFill>
                <a:blip r:embed="rId7"/>
                <a:stretch>
                  <a:fillRect l="-3077" t="-14118" b="-3176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776284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7" grpId="0"/>
      <p:bldP spid="17" grpId="0" animBg="1"/>
      <p:bldP spid="31" grpId="0" animBg="1"/>
      <p:bldP spid="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750561" y="2154446"/>
            <a:ext cx="5847882" cy="954107"/>
          </a:xfrm>
          <a:prstGeom prst="rect">
            <a:avLst/>
          </a:prstGeom>
          <a:solidFill>
            <a:srgbClr val="546057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Скільки цілих розв’язків має нерівність: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0924" y="752775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54605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uk-UA" sz="4000" b="1" kern="1200" dirty="0">
              <a:solidFill>
                <a:srgbClr val="54605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9270"/>
            <a:ext cx="976025" cy="89644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31500"/>
            <a:ext cx="5217518" cy="360026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7"/>
              <p:cNvSpPr/>
              <p:nvPr/>
            </p:nvSpPr>
            <p:spPr>
              <a:xfrm>
                <a:off x="5750561" y="3562746"/>
                <a:ext cx="5847881" cy="523220"/>
              </a:xfrm>
              <a:prstGeom prst="rect">
                <a:avLst/>
              </a:prstGeom>
              <a:solidFill>
                <a:srgbClr val="546057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0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𝟑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𝟕</m:t>
                              </m:r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−</m:t>
                              </m:r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𝒙</m:t>
                              </m:r>
                            </m:e>
                          </m:d>
                        </m:e>
                      </m:func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ahoma" panose="020B0604030504040204" pitchFamily="34" charset="0"/>
                        </a:rPr>
                        <m:t>&lt;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ahoma" panose="020B0604030504040204" pitchFamily="34" charset="0"/>
                        </a:rPr>
                        <m:t>𝟑</m:t>
                      </m:r>
                    </m:oMath>
                  </m:oMathPara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0561" y="3562746"/>
                <a:ext cx="5847881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869672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7" grpId="0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234204" y="1578056"/>
            <a:ext cx="5791199" cy="954107"/>
          </a:xfrm>
          <a:prstGeom prst="rect">
            <a:avLst/>
          </a:prstGeom>
          <a:solidFill>
            <a:srgbClr val="2B566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Знайдіть множину розв’язків нерівності: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0924" y="752775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2B5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uk-UA" sz="4000" b="1" kern="1200" dirty="0">
              <a:solidFill>
                <a:srgbClr val="2B5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7" y="696934"/>
            <a:ext cx="959338" cy="88112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7" y="2170557"/>
            <a:ext cx="5217518" cy="360026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234205" y="3252721"/>
                <a:ext cx="5791199" cy="523220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𝟓</m:t>
                            </m:r>
                          </m:sub>
                        </m:sSub>
                      </m:fName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𝟓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+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𝟏</m:t>
                            </m:r>
                          </m:e>
                        </m:d>
                      </m:e>
                    </m:func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4205" y="3252721"/>
                <a:ext cx="5791199" cy="523220"/>
              </a:xfrm>
              <a:prstGeom prst="rect">
                <a:avLst/>
              </a:prstGeom>
              <a:blipFill>
                <a:blip r:embed="rId5"/>
                <a:stretch>
                  <a:fillRect l="-2211" t="-14118" b="-3176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7"/>
              <p:cNvSpPr/>
              <p:nvPr/>
            </p:nvSpPr>
            <p:spPr>
              <a:xfrm>
                <a:off x="5234204" y="4287552"/>
                <a:ext cx="5791199" cy="578685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𝟎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,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𝟒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𝟑</m:t>
                            </m:r>
                          </m:e>
                        </m:d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𝟎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,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𝟒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+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𝟑</m:t>
                            </m:r>
                          </m:e>
                        </m:d>
                      </m:e>
                    </m:func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4204" y="4287552"/>
                <a:ext cx="5791199" cy="578685"/>
              </a:xfrm>
              <a:prstGeom prst="rect">
                <a:avLst/>
              </a:prstGeom>
              <a:blipFill>
                <a:blip r:embed="rId6"/>
                <a:stretch>
                  <a:fillRect l="-2211" t="-8421" b="-2105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03869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7" grpId="0"/>
      <p:bldP spid="8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6177281" y="1316446"/>
            <a:ext cx="6014719" cy="954107"/>
          </a:xfrm>
          <a:prstGeom prst="rect">
            <a:avLst/>
          </a:prstGeom>
          <a:solidFill>
            <a:srgbClr val="2B566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Знайдіть множину розв’язків нерівності: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0924" y="752775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2B5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endParaRPr lang="uk-UA" sz="4000" b="1" kern="1200" dirty="0">
              <a:solidFill>
                <a:srgbClr val="2B5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7" y="696934"/>
            <a:ext cx="959338" cy="88112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7"/>
              <p:cNvSpPr/>
              <p:nvPr/>
            </p:nvSpPr>
            <p:spPr>
              <a:xfrm>
                <a:off x="6177279" y="2965663"/>
                <a:ext cx="5093903" cy="578685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𝟎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,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𝟕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+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𝟏𝟎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+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𝟐𝟓</m:t>
                            </m:r>
                          </m:e>
                        </m:d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&gt;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2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279" y="2965663"/>
                <a:ext cx="5093903" cy="578685"/>
              </a:xfrm>
              <a:prstGeom prst="rect">
                <a:avLst/>
              </a:prstGeom>
              <a:blipFill>
                <a:blip r:embed="rId4"/>
                <a:stretch>
                  <a:fillRect l="-2392" t="-8421" b="-2105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9" name="Рисунок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56672"/>
            <a:ext cx="5760720" cy="397509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7"/>
              <p:cNvSpPr/>
              <p:nvPr/>
            </p:nvSpPr>
            <p:spPr>
              <a:xfrm>
                <a:off x="6177278" y="4070964"/>
                <a:ext cx="5093903" cy="578685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𝟐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𝟑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e>
                        </m:d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≤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𝟐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278" y="4070964"/>
                <a:ext cx="5093903" cy="578685"/>
              </a:xfrm>
              <a:prstGeom prst="rect">
                <a:avLst/>
              </a:prstGeom>
              <a:blipFill>
                <a:blip r:embed="rId6"/>
                <a:stretch>
                  <a:fillRect l="-2392" t="-9474" b="-2105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205881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7" grpId="0"/>
      <p:bldP spid="32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842535" y="1509778"/>
            <a:ext cx="6158965" cy="523220"/>
          </a:xfrm>
          <a:prstGeom prst="rect">
            <a:avLst/>
          </a:prstGeom>
          <a:solidFill>
            <a:srgbClr val="2B566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Розв’яжіть нерівність: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0924" y="752775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2B5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endParaRPr lang="uk-UA" sz="4000" b="1" kern="1200" dirty="0">
              <a:solidFill>
                <a:srgbClr val="2B5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7" y="696934"/>
            <a:ext cx="959338" cy="88112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7"/>
              <p:cNvSpPr/>
              <p:nvPr/>
            </p:nvSpPr>
            <p:spPr>
              <a:xfrm>
                <a:off x="5842535" y="3024367"/>
                <a:ext cx="6158965" cy="732123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𝟑</m:t>
                                </m:r>
                              </m:den>
                            </m:f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+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𝟐</m:t>
                            </m:r>
                          </m:e>
                        </m:d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𝟑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&lt;−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2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2535" y="3024367"/>
                <a:ext cx="6158965" cy="732123"/>
              </a:xfrm>
              <a:prstGeom prst="rect">
                <a:avLst/>
              </a:prstGeom>
              <a:blipFill>
                <a:blip r:embed="rId4"/>
                <a:stretch>
                  <a:fillRect l="-1978" t="-916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9" name="Рисунок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3262"/>
            <a:ext cx="5760720" cy="397509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7"/>
              <p:cNvSpPr/>
              <p:nvPr/>
            </p:nvSpPr>
            <p:spPr>
              <a:xfrm>
                <a:off x="5842535" y="4747859"/>
                <a:ext cx="6158965" cy="542136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𝟎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,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𝟏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𝟓</m:t>
                            </m:r>
                          </m:e>
                        </m:d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𝟎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,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𝟏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𝟐</m:t>
                            </m:r>
                          </m:e>
                        </m:d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≥−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2535" y="4747859"/>
                <a:ext cx="6158965" cy="542136"/>
              </a:xfrm>
              <a:prstGeom prst="rect">
                <a:avLst/>
              </a:prstGeom>
              <a:blipFill>
                <a:blip r:embed="rId6"/>
                <a:stretch>
                  <a:fillRect l="-1978" t="-14607" b="-24719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7"/>
              <p:cNvSpPr/>
              <p:nvPr/>
            </p:nvSpPr>
            <p:spPr>
              <a:xfrm>
                <a:off x="4470400" y="6156743"/>
                <a:ext cx="7621069" cy="523220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𝟑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𝟏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</m:e>
                        </m:d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𝟑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𝟓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𝟐</m:t>
                            </m:r>
                          </m:e>
                        </m:d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≥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𝟐</m:t>
                    </m:r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𝟑</m:t>
                            </m:r>
                          </m:sub>
                        </m:sSub>
                      </m:fName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𝟐</m:t>
                        </m:r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+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0400" y="6156743"/>
                <a:ext cx="7621069" cy="523220"/>
              </a:xfrm>
              <a:prstGeom prst="rect">
                <a:avLst/>
              </a:prstGeom>
              <a:blipFill>
                <a:blip r:embed="rId7"/>
                <a:stretch>
                  <a:fillRect l="-1599" t="-13953" b="-302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506537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7" grpId="0"/>
      <p:bldP spid="32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3C5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6177281" y="937573"/>
            <a:ext cx="6014719" cy="523220"/>
          </a:xfrm>
          <a:prstGeom prst="rect">
            <a:avLst/>
          </a:prstGeom>
          <a:solidFill>
            <a:srgbClr val="2B566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Розв’яжіть нерівність: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0924" y="752775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2B5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endParaRPr lang="uk-UA" sz="4000" b="1" kern="1200" dirty="0">
              <a:solidFill>
                <a:srgbClr val="2B5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7" y="696934"/>
            <a:ext cx="959338" cy="88112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7"/>
              <p:cNvSpPr/>
              <p:nvPr/>
            </p:nvSpPr>
            <p:spPr>
              <a:xfrm>
                <a:off x="6177279" y="2023998"/>
                <a:ext cx="5093903" cy="586379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𝐥𝐨𝐠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𝟎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,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</m:sub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</m:sup>
                    </m:sSubSup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≤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𝟏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2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279" y="2023998"/>
                <a:ext cx="5093903" cy="586379"/>
              </a:xfrm>
              <a:prstGeom prst="rect">
                <a:avLst/>
              </a:prstGeom>
              <a:blipFill>
                <a:blip r:embed="rId4"/>
                <a:stretch>
                  <a:fillRect l="-2392" t="-7292" b="-208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9" name="Рисунок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56672"/>
            <a:ext cx="5760720" cy="397509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7"/>
              <p:cNvSpPr/>
              <p:nvPr/>
            </p:nvSpPr>
            <p:spPr>
              <a:xfrm>
                <a:off x="6177278" y="2889326"/>
                <a:ext cx="5093903" cy="826765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𝐥𝐨𝐠</m:t>
                        </m:r>
                      </m:e>
                      <m:sub>
                        <m:f>
                          <m:f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𝟑</m:t>
                            </m:r>
                          </m:den>
                        </m:f>
                      </m:sub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</m:sup>
                    </m:sSubSup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𝒙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≥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𝟒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278" y="2889326"/>
                <a:ext cx="5093903" cy="826765"/>
              </a:xfrm>
              <a:prstGeom prst="rect">
                <a:avLst/>
              </a:prstGeom>
              <a:blipFill>
                <a:blip r:embed="rId6"/>
                <a:stretch>
                  <a:fillRect l="-2392" t="-4412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7"/>
              <p:cNvSpPr/>
              <p:nvPr/>
            </p:nvSpPr>
            <p:spPr>
              <a:xfrm>
                <a:off x="6177278" y="3995040"/>
                <a:ext cx="5093903" cy="532966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𝐥𝐠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𝒙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𝟑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𝐥𝐠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𝒙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𝟒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278" y="3995040"/>
                <a:ext cx="5093903" cy="532966"/>
              </a:xfrm>
              <a:prstGeom prst="rect">
                <a:avLst/>
              </a:prstGeom>
              <a:blipFill>
                <a:blip r:embed="rId7"/>
                <a:stretch>
                  <a:fillRect l="-2392" t="-10227" b="-2954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7"/>
              <p:cNvSpPr/>
              <p:nvPr/>
            </p:nvSpPr>
            <p:spPr>
              <a:xfrm>
                <a:off x="6177278" y="4806955"/>
                <a:ext cx="5093903" cy="804451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4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𝐥𝐨𝐠</m:t>
                        </m:r>
                      </m:e>
                      <m:sub>
                        <m:f>
                          <m:f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𝟒</m:t>
                            </m:r>
                          </m:den>
                        </m:f>
                      </m:sub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</m:sup>
                    </m:sSubSup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𝒙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𝟐</m:t>
                    </m:r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𝟒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𝟖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≤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278" y="4806955"/>
                <a:ext cx="5093903" cy="804451"/>
              </a:xfrm>
              <a:prstGeom prst="rect">
                <a:avLst/>
              </a:prstGeom>
              <a:blipFill>
                <a:blip r:embed="rId8"/>
                <a:stretch>
                  <a:fillRect l="-2392" t="-454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7"/>
              <p:cNvSpPr/>
              <p:nvPr/>
            </p:nvSpPr>
            <p:spPr>
              <a:xfrm>
                <a:off x="6177278" y="5890355"/>
                <a:ext cx="5093903" cy="551048"/>
              </a:xfrm>
              <a:prstGeom prst="rect">
                <a:avLst/>
              </a:prstGeom>
              <a:solidFill>
                <a:srgbClr val="2B5666"/>
              </a:solidFill>
              <a:ln>
                <a:noFill/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5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𝐥𝐨𝐠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</m:sub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</m:sup>
                    </m:sSubSup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𝒙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𝟓</m:t>
                    </m:r>
                    <m:func>
                      <m:func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𝟐</m:t>
                            </m:r>
                          </m:sub>
                        </m:sSub>
                      </m:fName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𝒙</m:t>
                        </m:r>
                      </m:e>
                    </m:func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𝟔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≥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278" y="5890355"/>
                <a:ext cx="5093903" cy="551048"/>
              </a:xfrm>
              <a:prstGeom prst="rect">
                <a:avLst/>
              </a:prstGeom>
              <a:blipFill>
                <a:blip r:embed="rId9"/>
                <a:stretch>
                  <a:fillRect l="-2392" t="-7692" b="-2747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303270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7" grpId="0"/>
      <p:bldP spid="32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5996</TotalTime>
  <Words>421</Words>
  <Application>Microsoft Macintosh PowerPoint</Application>
  <PresentationFormat>Widescreen</PresentationFormat>
  <Paragraphs>88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Segoe Print</vt:lpstr>
      <vt:lpstr>Tahoma</vt:lpstr>
      <vt:lpstr>Times New Roman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>www.matnova.com.ua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subject/>
  <dc:creator>Марко Мілевський</dc:creator>
  <cp:keywords/>
  <dc:description/>
  <cp:lastModifiedBy>Kulinich Bohdan</cp:lastModifiedBy>
  <cp:revision>354</cp:revision>
  <dcterms:created xsi:type="dcterms:W3CDTF">2019-04-30T11:06:10Z</dcterms:created>
  <dcterms:modified xsi:type="dcterms:W3CDTF">2024-06-17T18:30:45Z</dcterms:modified>
  <cp:category/>
</cp:coreProperties>
</file>