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86" r:id="rId3"/>
    <p:sldId id="291" r:id="rId4"/>
    <p:sldId id="293" r:id="rId5"/>
    <p:sldId id="274" r:id="rId6"/>
    <p:sldId id="297" r:id="rId7"/>
    <p:sldId id="298" r:id="rId8"/>
    <p:sldId id="296" r:id="rId9"/>
    <p:sldId id="289" r:id="rId10"/>
    <p:sldId id="295" r:id="rId11"/>
    <p:sldId id="294" r:id="rId12"/>
    <p:sldId id="290" r:id="rId13"/>
    <p:sldId id="299" r:id="rId14"/>
    <p:sldId id="276" r:id="rId15"/>
    <p:sldId id="261" r:id="rId16"/>
    <p:sldId id="262" r:id="rId17"/>
    <p:sldId id="263" r:id="rId18"/>
    <p:sldId id="300" r:id="rId19"/>
    <p:sldId id="301" r:id="rId20"/>
    <p:sldId id="302" r:id="rId21"/>
    <p:sldId id="283" r:id="rId22"/>
    <p:sldId id="285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723C"/>
    <a:srgbClr val="B1510F"/>
    <a:srgbClr val="3C5A59"/>
    <a:srgbClr val="860300"/>
    <a:srgbClr val="545454"/>
    <a:srgbClr val="906638"/>
    <a:srgbClr val="696969"/>
    <a:srgbClr val="455B6F"/>
    <a:srgbClr val="127C42"/>
    <a:srgbClr val="AB79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10"/>
  </p:normalViewPr>
  <p:slideViewPr>
    <p:cSldViewPr snapToGrid="0">
      <p:cViewPr varScale="1">
        <p:scale>
          <a:sx n="109" d="100"/>
          <a:sy n="109" d="100"/>
        </p:scale>
        <p:origin x="7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384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215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5342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2360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816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40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3929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6515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4775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49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3366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046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887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062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281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715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617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840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291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8" Type="http://schemas.openxmlformats.org/officeDocument/2006/relationships/image" Target="../media/image81.png"/><Relationship Id="rId3" Type="http://schemas.openxmlformats.org/officeDocument/2006/relationships/image" Target="../media/image531.png"/><Relationship Id="rId7" Type="http://schemas.openxmlformats.org/officeDocument/2006/relationships/image" Target="../media/image18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4.png"/><Relationship Id="rId5" Type="http://schemas.openxmlformats.org/officeDocument/2006/relationships/image" Target="../media/image550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4" Type="http://schemas.openxmlformats.org/officeDocument/2006/relationships/image" Target="../media/image68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76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18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18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3.png"/><Relationship Id="rId10" Type="http://schemas.openxmlformats.org/officeDocument/2006/relationships/image" Target="../media/image101.png"/><Relationship Id="rId4" Type="http://schemas.openxmlformats.org/officeDocument/2006/relationships/image" Target="../media/image96.png"/><Relationship Id="rId9" Type="http://schemas.openxmlformats.org/officeDocument/2006/relationships/image" Target="../media/image10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3" Type="http://schemas.openxmlformats.org/officeDocument/2006/relationships/image" Target="../media/image105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112.png"/><Relationship Id="rId5" Type="http://schemas.openxmlformats.org/officeDocument/2006/relationships/image" Target="../media/image107.png"/><Relationship Id="rId15" Type="http://schemas.openxmlformats.org/officeDocument/2006/relationships/image" Target="../media/image116.png"/><Relationship Id="rId10" Type="http://schemas.openxmlformats.org/officeDocument/2006/relationships/image" Target="../media/image111.png"/><Relationship Id="rId4" Type="http://schemas.openxmlformats.org/officeDocument/2006/relationships/image" Target="../media/image106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6.png"/><Relationship Id="rId4" Type="http://schemas.openxmlformats.org/officeDocument/2006/relationships/image" Target="../media/image1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13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1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18.png"/><Relationship Id="rId9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18.png"/><Relationship Id="rId9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53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.png"/><Relationship Id="rId5" Type="http://schemas.openxmlformats.org/officeDocument/2006/relationships/image" Target="../media/image550.png"/><Relationship Id="rId4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08044" y="2956529"/>
            <a:ext cx="9382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Логарифмічні</a:t>
            </a:r>
            <a:r>
              <a:rPr lang="ru-RU" sz="5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рівняння</a:t>
            </a:r>
            <a:endParaRPr lang="uk-UA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17.06.2024</a:t>
            </a:fld>
            <a:endParaRPr lang="ru-RU" sz="16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93"/>
          <a:stretch/>
        </p:blipFill>
        <p:spPr>
          <a:xfrm>
            <a:off x="2808045" y="161267"/>
            <a:ext cx="790288" cy="13427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76204" y="514976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09</a:t>
            </a:r>
            <a:endParaRPr lang="uk-UA" sz="3600" b="1" kern="1200" dirty="0">
              <a:solidFill>
                <a:srgbClr val="3C5A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818">
            <a:off x="2331473" y="5600313"/>
            <a:ext cx="1142237" cy="114223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286" y="42653"/>
            <a:ext cx="3527252" cy="204396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398" y="5386902"/>
            <a:ext cx="926752" cy="8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логарифмічних рівнянь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7"/>
              <p:cNvSpPr/>
              <p:nvPr/>
            </p:nvSpPr>
            <p:spPr>
              <a:xfrm>
                <a:off x="1087120" y="981400"/>
                <a:ext cx="6451600" cy="523220"/>
              </a:xfrm>
              <a:prstGeom prst="rect">
                <a:avLst/>
              </a:prstGeom>
              <a:solidFill>
                <a:srgbClr val="906638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Рівняння виду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𝐠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120" y="981400"/>
                <a:ext cx="6451600" cy="523220"/>
              </a:xfrm>
              <a:prstGeom prst="rect">
                <a:avLst/>
              </a:prstGeom>
              <a:blipFill>
                <a:blip r:embed="rId3"/>
                <a:stretch>
                  <a:fillRect l="-1039"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/>
          <p:cNvSpPr/>
          <p:nvPr/>
        </p:nvSpPr>
        <p:spPr>
          <a:xfrm>
            <a:off x="136432" y="816282"/>
            <a:ext cx="844034" cy="844034"/>
          </a:xfrm>
          <a:prstGeom prst="ellipse">
            <a:avLst/>
          </a:prstGeom>
          <a:solidFill>
            <a:srgbClr val="906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Округлений прямокутник 26"/>
          <p:cNvSpPr/>
          <p:nvPr/>
        </p:nvSpPr>
        <p:spPr>
          <a:xfrm>
            <a:off x="0" y="1896549"/>
            <a:ext cx="2838247" cy="620356"/>
          </a:xfrm>
          <a:prstGeom prst="roundRect">
            <a:avLst>
              <a:gd name="adj" fmla="val 50000"/>
            </a:avLst>
          </a:prstGeom>
          <a:solidFill>
            <a:srgbClr val="906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441" y="1799781"/>
            <a:ext cx="717124" cy="7171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7"/>
              <p:cNvSpPr/>
              <p:nvPr/>
            </p:nvSpPr>
            <p:spPr>
              <a:xfrm>
                <a:off x="0" y="2680267"/>
                <a:ext cx="6482080" cy="2346155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то рівняння виду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𝐠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рівносильне будь якій із систем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eqArr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=</m:t>
                            </m:r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𝐠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</m:e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&gt;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;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eqArr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=</m:t>
                            </m:r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𝐠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</m:e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𝐠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&gt;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80267"/>
                <a:ext cx="6482080" cy="2346155"/>
              </a:xfrm>
              <a:prstGeom prst="rect">
                <a:avLst/>
              </a:prstGeom>
              <a:blipFill>
                <a:blip r:embed="rId5"/>
                <a:stretch>
                  <a:fillRect t="-311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0" y="1945117"/>
                <a:ext cx="5254966" cy="59465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uk-UA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𝟕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45117"/>
                <a:ext cx="5254966" cy="594650"/>
              </a:xfrm>
              <a:prstGeom prst="rect">
                <a:avLst/>
              </a:prstGeom>
              <a:blipFill>
                <a:blip r:embed="rId6"/>
                <a:stretch>
                  <a:fillRect l="-812" t="-4082" b="-2142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21998"/>
            <a:ext cx="1089316" cy="1089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7"/>
              <p:cNvSpPr/>
              <p:nvPr/>
            </p:nvSpPr>
            <p:spPr>
              <a:xfrm>
                <a:off x="1508166" y="5107548"/>
                <a:ext cx="9580521" cy="1687834"/>
              </a:xfrm>
              <a:prstGeom prst="rect">
                <a:avLst/>
              </a:prstGeom>
              <a:solidFill>
                <a:srgbClr val="726F54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Чому варто перевіряти обидві умови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uk-UA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eqArr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=</m:t>
                            </m:r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𝐠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</m:e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&gt;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𝟎</m:t>
                            </m:r>
                          </m:e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𝐠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&gt;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166" y="5107548"/>
                <a:ext cx="9580521" cy="1687834"/>
              </a:xfrm>
              <a:prstGeom prst="rect">
                <a:avLst/>
              </a:prstGeom>
              <a:blipFill>
                <a:blip r:embed="rId8"/>
                <a:stretch>
                  <a:fillRect l="-509" r="-509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7"/>
              <p:cNvSpPr/>
              <p:nvPr/>
            </p:nvSpPr>
            <p:spPr>
              <a:xfrm>
                <a:off x="136432" y="2867130"/>
                <a:ext cx="3043648" cy="1467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𝟕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𝟕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32" y="2867130"/>
                <a:ext cx="3043648" cy="14679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/>
          <p:cNvSpPr/>
          <p:nvPr/>
        </p:nvSpPr>
        <p:spPr>
          <a:xfrm>
            <a:off x="370112" y="3322166"/>
            <a:ext cx="2613329" cy="1094056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7"/>
              <p:cNvSpPr/>
              <p:nvPr/>
            </p:nvSpPr>
            <p:spPr>
              <a:xfrm>
                <a:off x="306199" y="5107548"/>
                <a:ext cx="2446317" cy="1053494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𝟕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99" y="5107548"/>
                <a:ext cx="2446317" cy="105349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Стрілка вправо 7"/>
          <p:cNvSpPr/>
          <p:nvPr/>
        </p:nvSpPr>
        <p:spPr>
          <a:xfrm>
            <a:off x="2841715" y="5346758"/>
            <a:ext cx="1098334" cy="638406"/>
          </a:xfrm>
          <a:prstGeom prst="rightArrow">
            <a:avLst>
              <a:gd name="adj1" fmla="val 50000"/>
              <a:gd name="adj2" fmla="val 9814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7"/>
              <p:cNvSpPr/>
              <p:nvPr/>
            </p:nvSpPr>
            <p:spPr>
              <a:xfrm>
                <a:off x="3996508" y="4790378"/>
                <a:ext cx="4198984" cy="1687834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∈</m:t>
                              </m:r>
                              <m:d>
                                <m:d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−∞;−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e>
                              </m:d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∪</m:t>
                              </m:r>
                              <m:d>
                                <m:d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;+∞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∈</m:t>
                              </m:r>
                              <m:d>
                                <m:d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ahoma" panose="020B0604030504040204" pitchFamily="34" charset="0"/>
                                        </a:rPr>
                                        <m:t>𝟕</m:t>
                                      </m:r>
                                    </m:num>
                                    <m:den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ahoma" panose="020B0604030504040204" pitchFamily="34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;+∞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508" y="4790378"/>
                <a:ext cx="4198984" cy="168783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Стрілка вправо 19"/>
          <p:cNvSpPr/>
          <p:nvPr/>
        </p:nvSpPr>
        <p:spPr>
          <a:xfrm>
            <a:off x="8329623" y="5313059"/>
            <a:ext cx="1098334" cy="638406"/>
          </a:xfrm>
          <a:prstGeom prst="rightArrow">
            <a:avLst>
              <a:gd name="adj1" fmla="val 50000"/>
              <a:gd name="adj2" fmla="val 9814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7"/>
              <p:cNvSpPr/>
              <p:nvPr/>
            </p:nvSpPr>
            <p:spPr>
              <a:xfrm>
                <a:off x="9495374" y="5370652"/>
                <a:ext cx="2474374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 +∞</m:t>
                          </m:r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5374" y="5370652"/>
                <a:ext cx="2474374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7"/>
              <p:cNvSpPr/>
              <p:nvPr/>
            </p:nvSpPr>
            <p:spPr>
              <a:xfrm>
                <a:off x="11339" y="2865036"/>
                <a:ext cx="4208689" cy="1467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𝟕</m:t>
                              </m:r>
                            </m:e>
                            <m:e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uk-UA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eqArrPr>
                                    <m:e>
                                      <m:sSup>
                                        <m:sSupPr>
                                          <m:ctrlPr>
                                            <a:rPr lang="en-US" sz="2800" b="1" i="1"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b="1" i="1"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2800" b="1" i="1"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𝟒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ahoma" panose="020B0604030504040204" pitchFamily="34" charset="0"/>
                                        </a:rPr>
                                        <m:t>&gt;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ahoma" panose="020B0604030504040204" pitchFamily="34" charset="0"/>
                                        </a:rPr>
                                        <m:t>𝟎</m:t>
                                      </m:r>
                                    </m:e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𝟒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𝟕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ahoma" panose="020B0604030504040204" pitchFamily="34" charset="0"/>
                                        </a:rPr>
                                        <m:t>&gt;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ahoma" panose="020B0604030504040204" pitchFamily="34" charset="0"/>
                                        </a:rPr>
                                        <m:t>𝟎</m:t>
                                      </m:r>
                                    </m:e>
                                  </m:eqArr>
                                </m:e>
                              </m:d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∈</m:t>
                              </m:r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; +∞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9" y="2865036"/>
                <a:ext cx="4208689" cy="146796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7"/>
              <p:cNvSpPr/>
              <p:nvPr/>
            </p:nvSpPr>
            <p:spPr>
              <a:xfrm>
                <a:off x="4806067" y="2880215"/>
                <a:ext cx="3425333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𝟕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067" y="2880215"/>
                <a:ext cx="3425333" cy="53296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7"/>
              <p:cNvSpPr/>
              <p:nvPr/>
            </p:nvSpPr>
            <p:spPr>
              <a:xfrm>
                <a:off x="4806066" y="3576543"/>
                <a:ext cx="3425333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066" y="3576543"/>
                <a:ext cx="3425333" cy="53296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7"/>
              <p:cNvSpPr/>
              <p:nvPr/>
            </p:nvSpPr>
            <p:spPr>
              <a:xfrm>
                <a:off x="4806067" y="4293690"/>
                <a:ext cx="1902304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067" y="4293690"/>
                <a:ext cx="1902304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7"/>
              <p:cNvSpPr/>
              <p:nvPr/>
            </p:nvSpPr>
            <p:spPr>
              <a:xfrm>
                <a:off x="4806067" y="4974559"/>
                <a:ext cx="1902304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067" y="4974559"/>
                <a:ext cx="1902304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Прямоугольник 7"/>
          <p:cNvSpPr/>
          <p:nvPr/>
        </p:nvSpPr>
        <p:spPr>
          <a:xfrm>
            <a:off x="6814984" y="4293690"/>
            <a:ext cx="5293494" cy="523220"/>
          </a:xfrm>
          <a:prstGeom prst="rect">
            <a:avLst/>
          </a:prstGeom>
          <a:solidFill>
            <a:srgbClr val="86030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задовольняє умову ОДЗ</a:t>
            </a:r>
          </a:p>
        </p:txBody>
      </p:sp>
    </p:spTree>
    <p:extLst>
      <p:ext uri="{BB962C8B-B14F-4D97-AF65-F5344CB8AC3E}">
        <p14:creationId xmlns:p14="http://schemas.microsoft.com/office/powerpoint/2010/main" val="98995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75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6" presetClass="exit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5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60300"/>
                                      </p:to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3" grpId="0" animBg="1"/>
      <p:bldP spid="10" grpId="0" animBg="1"/>
      <p:bldP spid="13" grpId="0" animBg="1"/>
      <p:bldP spid="14" grpId="0" animBg="1"/>
      <p:bldP spid="14" grpId="1" animBg="1"/>
      <p:bldP spid="5" grpId="0" animBg="1"/>
      <p:bldP spid="5" grpId="1" animBg="1"/>
      <p:bldP spid="5" grpId="2" animBg="1"/>
      <p:bldP spid="15" grpId="0" animBg="1"/>
      <p:bldP spid="15" grpId="1" animBg="1"/>
      <p:bldP spid="8" grpId="0" animBg="1"/>
      <p:bldP spid="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1" grpId="2" animBg="1"/>
      <p:bldP spid="28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логарифмічних рівнянь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7"/>
          <p:cNvSpPr/>
          <p:nvPr/>
        </p:nvSpPr>
        <p:spPr>
          <a:xfrm>
            <a:off x="1087120" y="761245"/>
            <a:ext cx="7934960" cy="954107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Рівняння, які зводяться до простіших за допомогою перетворень</a:t>
            </a:r>
          </a:p>
        </p:txBody>
      </p:sp>
      <p:sp>
        <p:nvSpPr>
          <p:cNvPr id="2" name="Овал 1"/>
          <p:cNvSpPr/>
          <p:nvPr/>
        </p:nvSpPr>
        <p:spPr>
          <a:xfrm>
            <a:off x="136432" y="816282"/>
            <a:ext cx="844034" cy="844034"/>
          </a:xfrm>
          <a:prstGeom prst="ellipse">
            <a:avLst/>
          </a:prstGeom>
          <a:solidFill>
            <a:srgbClr val="906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7"/>
              <p:cNvSpPr/>
              <p:nvPr/>
            </p:nvSpPr>
            <p:spPr>
              <a:xfrm>
                <a:off x="0" y="2024294"/>
                <a:ext cx="5482049" cy="898964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𝟔</m:t>
                              </m:r>
                            </m:sub>
                          </m:sSub>
                        </m:fName>
                        <m:e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e>
                          </m:ra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𝟔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𝟏𝟏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24294"/>
                <a:ext cx="5482049" cy="8989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Прямоугольник 7"/>
          <p:cNvSpPr/>
          <p:nvPr/>
        </p:nvSpPr>
        <p:spPr>
          <a:xfrm>
            <a:off x="0" y="3345444"/>
            <a:ext cx="1241659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ОДЗ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7"/>
              <p:cNvSpPr/>
              <p:nvPr/>
            </p:nvSpPr>
            <p:spPr>
              <a:xfrm>
                <a:off x="1413309" y="3083834"/>
                <a:ext cx="2302043" cy="1053494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𝟏𝟏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309" y="3083834"/>
                <a:ext cx="2302043" cy="10534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7"/>
              <p:cNvSpPr/>
              <p:nvPr/>
            </p:nvSpPr>
            <p:spPr>
              <a:xfrm>
                <a:off x="3887003" y="3080307"/>
                <a:ext cx="1595046" cy="1053494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𝟏𝟏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003" y="3080307"/>
                <a:ext cx="1595046" cy="10534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7"/>
              <p:cNvSpPr/>
              <p:nvPr/>
            </p:nvSpPr>
            <p:spPr>
              <a:xfrm>
                <a:off x="5653699" y="3345444"/>
                <a:ext cx="2402645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𝟏𝟏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; +∞</m:t>
                          </m:r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699" y="3345444"/>
                <a:ext cx="240264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7"/>
              <p:cNvSpPr/>
              <p:nvPr/>
            </p:nvSpPr>
            <p:spPr>
              <a:xfrm>
                <a:off x="3887002" y="3232200"/>
                <a:ext cx="6159981" cy="898964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𝟔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𝟔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𝟏𝟏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002" y="3232200"/>
                <a:ext cx="6159981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7"/>
              <p:cNvSpPr/>
              <p:nvPr/>
            </p:nvSpPr>
            <p:spPr>
              <a:xfrm>
                <a:off x="517588" y="3194337"/>
                <a:ext cx="3192086" cy="974690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ad>
                            <m:ra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𝜷</m:t>
                              </m:r>
                            </m:deg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</m:rad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𝜷</m:t>
                          </m:r>
                        </m:den>
                      </m:f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88" y="3194337"/>
                <a:ext cx="3192086" cy="97469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7"/>
              <p:cNvSpPr/>
              <p:nvPr/>
            </p:nvSpPr>
            <p:spPr>
              <a:xfrm>
                <a:off x="2741024" y="4405103"/>
                <a:ext cx="968650" cy="523220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024" y="4405103"/>
                <a:ext cx="96865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7"/>
              <p:cNvSpPr/>
              <p:nvPr/>
            </p:nvSpPr>
            <p:spPr>
              <a:xfrm>
                <a:off x="3887002" y="4398939"/>
                <a:ext cx="6159981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𝟔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𝟔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𝟏𝟏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002" y="4398939"/>
                <a:ext cx="615998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7"/>
              <p:cNvSpPr/>
              <p:nvPr/>
            </p:nvSpPr>
            <p:spPr>
              <a:xfrm>
                <a:off x="0" y="5164399"/>
                <a:ext cx="3715352" cy="461665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uk-UA" sz="2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uk-UA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>
                                  <a:latin typeface="Cambria Math" panose="02040503050406030204" pitchFamily="18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𝒙𝒚</m:t>
                          </m:r>
                        </m:e>
                      </m:func>
                      <m:r>
                        <a:rPr lang="ru-RU" sz="24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uk-UA" sz="2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uk-UA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>
                                  <a:latin typeface="Cambria Math" panose="02040503050406030204" pitchFamily="18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ru-RU" sz="2400" b="1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uk-UA" sz="2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uk-UA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>
                                  <a:latin typeface="Cambria Math" panose="02040503050406030204" pitchFamily="18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</m:oMath>
                  </m:oMathPara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164399"/>
                <a:ext cx="3715352" cy="461665"/>
              </a:xfrm>
              <a:prstGeom prst="rect">
                <a:avLst/>
              </a:prstGeom>
              <a:blipFill>
                <a:blip r:embed="rId11"/>
                <a:stretch>
                  <a:fillRect l="-1478" b="-2105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7"/>
              <p:cNvSpPr/>
              <p:nvPr/>
            </p:nvSpPr>
            <p:spPr>
              <a:xfrm>
                <a:off x="3887003" y="5138531"/>
                <a:ext cx="6159981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𝟔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𝟏𝟑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𝟐𝟐</m:t>
                          </m:r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003" y="5138531"/>
                <a:ext cx="6159981" cy="53296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Прямоугольник 7"/>
          <p:cNvSpPr/>
          <p:nvPr/>
        </p:nvSpPr>
        <p:spPr>
          <a:xfrm>
            <a:off x="752715" y="5862140"/>
            <a:ext cx="2956959" cy="830997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означенням логарифма</a:t>
            </a:r>
            <a:endParaRPr lang="en-US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7"/>
              <p:cNvSpPr/>
              <p:nvPr/>
            </p:nvSpPr>
            <p:spPr>
              <a:xfrm>
                <a:off x="3928589" y="6007506"/>
                <a:ext cx="6159981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𝟏𝟑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𝟑𝟔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589" y="6007506"/>
                <a:ext cx="6159981" cy="53296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4631" r="15843" b="15930"/>
          <a:stretch/>
        </p:blipFill>
        <p:spPr>
          <a:xfrm>
            <a:off x="0" y="3060834"/>
            <a:ext cx="10260531" cy="2704699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66" y="3868664"/>
            <a:ext cx="1089316" cy="1089316"/>
          </a:xfrm>
          <a:prstGeom prst="rect">
            <a:avLst/>
          </a:prstGeom>
          <a:effectLst>
            <a:glow rad="342900">
              <a:schemeClr val="bg1"/>
            </a:glow>
          </a:effectLst>
        </p:spPr>
      </p:pic>
      <p:sp>
        <p:nvSpPr>
          <p:cNvPr id="50" name="Прямоугольник 7"/>
          <p:cNvSpPr/>
          <p:nvPr/>
        </p:nvSpPr>
        <p:spPr>
          <a:xfrm>
            <a:off x="2113630" y="4006240"/>
            <a:ext cx="7609490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glow rad="342900">
              <a:schemeClr val="bg1"/>
            </a:glow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будуть корені цього квадратного рівняння </a:t>
            </a:r>
            <a:r>
              <a:rPr lang="uk-UA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розв’язком</a:t>
            </a:r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логарифмічного рівняння?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7"/>
              <p:cNvSpPr/>
              <p:nvPr/>
            </p:nvSpPr>
            <p:spPr>
              <a:xfrm>
                <a:off x="10274535" y="5370162"/>
                <a:ext cx="1791730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𝟏𝟒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535" y="5370162"/>
                <a:ext cx="1791730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7"/>
              <p:cNvSpPr/>
              <p:nvPr/>
            </p:nvSpPr>
            <p:spPr>
              <a:xfrm>
                <a:off x="10274535" y="6017252"/>
                <a:ext cx="1791730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535" y="6017252"/>
                <a:ext cx="1791730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90206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07407E-6 L -0.34596 4.07407E-6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64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596 4.07407E-6 L 0.12617 -0.15949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07" y="-798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47722 -0.15973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54" y="-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50"/>
                            </p:stCondLst>
                            <p:childTnLst>
                              <p:par>
                                <p:cTn id="13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14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60300"/>
                                      </p:to>
                                    </p:animClr>
                                    <p:set>
                                      <p:cBhvr>
                                        <p:cTn id="145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2" grpId="0" animBg="1"/>
      <p:bldP spid="7" grpId="0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0" grpId="2" animBg="1"/>
      <p:bldP spid="40" grpId="3" animBg="1"/>
      <p:bldP spid="41" grpId="0" animBg="1"/>
      <p:bldP spid="41" grpId="1" animBg="1"/>
      <p:bldP spid="42" grpId="0" animBg="1"/>
      <p:bldP spid="43" grpId="0" animBg="1"/>
      <p:bldP spid="44" grpId="0" animBg="1"/>
      <p:bldP spid="44" grpId="1" animBg="1"/>
      <p:bldP spid="45" grpId="0" animBg="1"/>
      <p:bldP spid="46" grpId="0" animBg="1"/>
      <p:bldP spid="46" grpId="1" animBg="1"/>
      <p:bldP spid="47" grpId="0" animBg="1"/>
      <p:bldP spid="48" grpId="0" animBg="1"/>
      <p:bldP spid="48" grpId="1" animBg="1"/>
      <p:bldP spid="50" grpId="0" animBg="1"/>
      <p:bldP spid="50" grpId="1" animBg="1"/>
      <p:bldP spid="51" grpId="0" animBg="1"/>
      <p:bldP spid="51" grpId="1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7"/>
          <p:cNvSpPr/>
          <p:nvPr/>
        </p:nvSpPr>
        <p:spPr>
          <a:xfrm>
            <a:off x="5355772" y="5725892"/>
            <a:ext cx="5822114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є необхідність враховувати ОДЗ вихідного рівняння?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логарифмічних рівнянь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7"/>
          <p:cNvSpPr/>
          <p:nvPr/>
        </p:nvSpPr>
        <p:spPr>
          <a:xfrm>
            <a:off x="1087120" y="761245"/>
            <a:ext cx="6654800" cy="954107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Заміна змінних у логарифмічних рівняннях</a:t>
            </a:r>
          </a:p>
        </p:txBody>
      </p:sp>
      <p:sp>
        <p:nvSpPr>
          <p:cNvPr id="2" name="Овал 1"/>
          <p:cNvSpPr/>
          <p:nvPr/>
        </p:nvSpPr>
        <p:spPr>
          <a:xfrm>
            <a:off x="136432" y="816282"/>
            <a:ext cx="844034" cy="844034"/>
          </a:xfrm>
          <a:prstGeom prst="ellipse">
            <a:avLst/>
          </a:prstGeom>
          <a:solidFill>
            <a:srgbClr val="906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7"/>
              <p:cNvSpPr/>
              <p:nvPr/>
            </p:nvSpPr>
            <p:spPr>
              <a:xfrm>
                <a:off x="-1" y="2112790"/>
                <a:ext cx="6068291" cy="551048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SupPr>
                        <m:e>
                          <m:r>
                            <a:rPr lang="en-US" sz="2800" b="1" i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𝐥𝐨𝐠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bSup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2112790"/>
                <a:ext cx="6068291" cy="551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7"/>
          <p:cNvSpPr/>
          <p:nvPr/>
        </p:nvSpPr>
        <p:spPr>
          <a:xfrm>
            <a:off x="-1" y="2889624"/>
            <a:ext cx="2273301" cy="461665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Заміна</a:t>
            </a:r>
            <a:endParaRPr lang="en-US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7"/>
              <p:cNvSpPr/>
              <p:nvPr/>
            </p:nvSpPr>
            <p:spPr>
              <a:xfrm>
                <a:off x="2753095" y="2840788"/>
                <a:ext cx="3315195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𝒕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095" y="2840788"/>
                <a:ext cx="331519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7"/>
              <p:cNvSpPr/>
              <p:nvPr/>
            </p:nvSpPr>
            <p:spPr>
              <a:xfrm>
                <a:off x="2753095" y="3583170"/>
                <a:ext cx="3315195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𝒕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095" y="3583170"/>
                <a:ext cx="3315195" cy="5329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7"/>
          <p:cNvSpPr/>
          <p:nvPr/>
        </p:nvSpPr>
        <p:spPr>
          <a:xfrm>
            <a:off x="-2" y="4556150"/>
            <a:ext cx="2273301" cy="830997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теоремою Вієта</a:t>
            </a:r>
            <a:endParaRPr lang="en-US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7"/>
              <p:cNvSpPr/>
              <p:nvPr/>
            </p:nvSpPr>
            <p:spPr>
              <a:xfrm>
                <a:off x="2753095" y="4324559"/>
                <a:ext cx="1791730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?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095" y="4324559"/>
                <a:ext cx="179173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7"/>
              <p:cNvSpPr/>
              <p:nvPr/>
            </p:nvSpPr>
            <p:spPr>
              <a:xfrm>
                <a:off x="2753095" y="4971649"/>
                <a:ext cx="1791730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?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095" y="4971649"/>
                <a:ext cx="1791730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7"/>
              <p:cNvSpPr/>
              <p:nvPr/>
            </p:nvSpPr>
            <p:spPr>
              <a:xfrm>
                <a:off x="2753095" y="4324559"/>
                <a:ext cx="1791730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095" y="4324559"/>
                <a:ext cx="179173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7"/>
              <p:cNvSpPr/>
              <p:nvPr/>
            </p:nvSpPr>
            <p:spPr>
              <a:xfrm>
                <a:off x="2753095" y="4971649"/>
                <a:ext cx="1791730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095" y="4971649"/>
                <a:ext cx="1791730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7"/>
              <p:cNvSpPr/>
              <p:nvPr/>
            </p:nvSpPr>
            <p:spPr>
              <a:xfrm>
                <a:off x="0" y="5243601"/>
                <a:ext cx="3315195" cy="1051185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𝐥𝐨𝐠</m:t>
                                      </m:r>
                                    </m:e>
                                    <m:sub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𝐥𝐨𝐠</m:t>
                                      </m:r>
                                    </m:e>
                                    <m:sub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243601"/>
                <a:ext cx="3315195" cy="10511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7"/>
              <p:cNvSpPr/>
              <p:nvPr/>
            </p:nvSpPr>
            <p:spPr>
              <a:xfrm>
                <a:off x="4644604" y="4984447"/>
                <a:ext cx="3185176" cy="146181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604" y="4984447"/>
                <a:ext cx="3185176" cy="14618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Стрілка вправо 18"/>
          <p:cNvSpPr/>
          <p:nvPr/>
        </p:nvSpPr>
        <p:spPr>
          <a:xfrm>
            <a:off x="3496381" y="5469106"/>
            <a:ext cx="1098334" cy="638406"/>
          </a:xfrm>
          <a:prstGeom prst="rightArrow">
            <a:avLst>
              <a:gd name="adj1" fmla="val 50000"/>
              <a:gd name="adj2" fmla="val 9814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трілка вправо 21"/>
          <p:cNvSpPr/>
          <p:nvPr/>
        </p:nvSpPr>
        <p:spPr>
          <a:xfrm>
            <a:off x="7985957" y="5470796"/>
            <a:ext cx="1098334" cy="638406"/>
          </a:xfrm>
          <a:prstGeom prst="rightArrow">
            <a:avLst>
              <a:gd name="adj1" fmla="val 50000"/>
              <a:gd name="adj2" fmla="val 9814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7"/>
              <p:cNvSpPr/>
              <p:nvPr/>
            </p:nvSpPr>
            <p:spPr>
              <a:xfrm>
                <a:off x="9240469" y="4769772"/>
                <a:ext cx="1569771" cy="1891159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𝟖</m:t>
                                  </m:r>
                                </m:den>
                              </m:f>
                            </m:e>
                            <m:e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0469" y="4769772"/>
                <a:ext cx="1569771" cy="189115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33798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50"/>
                            </p:stCondLst>
                            <p:childTnLst>
                              <p:par>
                                <p:cTn id="7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60300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60300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022E-16 L 0.30169 -0.10764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78" y="-5394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96296E-6 L 0.46055 -0.20023 " pathEditMode="relative" rAng="0" ptsTypes="AA">
                                      <p:cBhvr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21" y="-1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1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" grpId="0"/>
      <p:bldP spid="6" grpId="0" animBg="1"/>
      <p:bldP spid="2" grpId="0" animBg="1"/>
      <p:bldP spid="27" grpId="0" animBg="1"/>
      <p:bldP spid="20" grpId="0" animBg="1"/>
      <p:bldP spid="21" grpId="0" animBg="1"/>
      <p:bldP spid="21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17" grpId="0" animBg="1"/>
      <p:bldP spid="18" grpId="0" animBg="1"/>
      <p:bldP spid="19" grpId="0" animBg="1"/>
      <p:bldP spid="22" grpId="0" animBg="1"/>
      <p:bldP spid="30" grpId="0" animBg="1"/>
      <p:bldP spid="3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448"/>
            <a:ext cx="7363106" cy="623655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07"/>
          <a:stretch/>
        </p:blipFill>
        <p:spPr>
          <a:xfrm>
            <a:off x="0" y="2330725"/>
            <a:ext cx="7363106" cy="452727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448"/>
            <a:ext cx="7363106" cy="6236551"/>
          </a:xfrm>
          <a:prstGeom prst="rect">
            <a:avLst/>
          </a:prstGeom>
        </p:spPr>
      </p:pic>
      <p:sp>
        <p:nvSpPr>
          <p:cNvPr id="39" name="Прямоугольник 7"/>
          <p:cNvSpPr/>
          <p:nvPr/>
        </p:nvSpPr>
        <p:spPr>
          <a:xfrm>
            <a:off x="5984240" y="5725892"/>
            <a:ext cx="5193646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можемо помітити в правій частині рівняння?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логарифмічних рівнянь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7"/>
          <p:cNvSpPr/>
          <p:nvPr/>
        </p:nvSpPr>
        <p:spPr>
          <a:xfrm>
            <a:off x="1087120" y="981400"/>
            <a:ext cx="3972560" cy="523220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Графічний спосіб</a:t>
            </a:r>
          </a:p>
        </p:txBody>
      </p:sp>
      <p:sp>
        <p:nvSpPr>
          <p:cNvPr id="2" name="Овал 1"/>
          <p:cNvSpPr/>
          <p:nvPr/>
        </p:nvSpPr>
        <p:spPr>
          <a:xfrm>
            <a:off x="136432" y="816282"/>
            <a:ext cx="844034" cy="844034"/>
          </a:xfrm>
          <a:prstGeom prst="ellipse">
            <a:avLst/>
          </a:prstGeom>
          <a:solidFill>
            <a:srgbClr val="906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7"/>
              <p:cNvSpPr/>
              <p:nvPr/>
            </p:nvSpPr>
            <p:spPr>
              <a:xfrm>
                <a:off x="7499538" y="1269504"/>
                <a:ext cx="3759200" cy="781624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538" y="1269504"/>
                <a:ext cx="3759200" cy="7816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Виноска 1 (межа й риска) 29"/>
              <p:cNvSpPr/>
              <p:nvPr/>
            </p:nvSpPr>
            <p:spPr>
              <a:xfrm flipH="1">
                <a:off x="3332478" y="2398291"/>
                <a:ext cx="4256755" cy="1025629"/>
              </a:xfrm>
              <a:prstGeom prst="accentBorderCallout1">
                <a:avLst>
                  <a:gd name="adj1" fmla="val 53481"/>
                  <a:gd name="adj2" fmla="val -2112"/>
                  <a:gd name="adj3" fmla="val -56174"/>
                  <a:gd name="adj4" fmla="val -49714"/>
                </a:avLst>
              </a:prstGeom>
              <a:solidFill>
                <a:srgbClr val="B1510F"/>
              </a:solidFill>
              <a:ln w="12700">
                <a:solidFill>
                  <a:srgbClr val="B151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𝒂𝒃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Виноска 1 (межа й риска)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332478" y="2398291"/>
                <a:ext cx="4256755" cy="1025629"/>
              </a:xfrm>
              <a:prstGeom prst="accentBorderCallout1">
                <a:avLst>
                  <a:gd name="adj1" fmla="val 53481"/>
                  <a:gd name="adj2" fmla="val -2112"/>
                  <a:gd name="adj3" fmla="val -56174"/>
                  <a:gd name="adj4" fmla="val -49714"/>
                </a:avLst>
              </a:prstGeom>
              <a:blipFill>
                <a:blip r:embed="rId8"/>
                <a:stretch>
                  <a:fillRect/>
                </a:stretch>
              </a:blipFill>
              <a:ln w="12700">
                <a:solidFill>
                  <a:srgbClr val="B1510F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/>
          <p:cNvSpPr/>
          <p:nvPr/>
        </p:nvSpPr>
        <p:spPr>
          <a:xfrm>
            <a:off x="8734708" y="1164260"/>
            <a:ext cx="2600960" cy="680720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7"/>
              <p:cNvSpPr/>
              <p:nvPr/>
            </p:nvSpPr>
            <p:spPr>
              <a:xfrm>
                <a:off x="7499538" y="2214342"/>
                <a:ext cx="3759200" cy="808748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538" y="2214342"/>
                <a:ext cx="3759200" cy="80874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Виноска 1 (межа й риска) 35"/>
              <p:cNvSpPr/>
              <p:nvPr/>
            </p:nvSpPr>
            <p:spPr>
              <a:xfrm>
                <a:off x="3236226" y="1972225"/>
                <a:ext cx="2037525" cy="646491"/>
              </a:xfrm>
              <a:prstGeom prst="accentBorderCallout1">
                <a:avLst>
                  <a:gd name="adj1" fmla="val 51211"/>
                  <a:gd name="adj2" fmla="val -2989"/>
                  <a:gd name="adj3" fmla="val 125459"/>
                  <a:gd name="adj4" fmla="val -51529"/>
                </a:avLst>
              </a:prstGeom>
              <a:solidFill>
                <a:srgbClr val="3C5A59"/>
              </a:solidFill>
              <a:ln w="12700">
                <a:solidFill>
                  <a:srgbClr val="3C5A5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Виноска 1 (межа й риска)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6226" y="1972225"/>
                <a:ext cx="2037525" cy="646491"/>
              </a:xfrm>
              <a:prstGeom prst="accentBorderCallout1">
                <a:avLst>
                  <a:gd name="adj1" fmla="val 51211"/>
                  <a:gd name="adj2" fmla="val -2989"/>
                  <a:gd name="adj3" fmla="val 125459"/>
                  <a:gd name="adj4" fmla="val -51529"/>
                </a:avLst>
              </a:prstGeom>
              <a:blipFill>
                <a:blip r:embed="rId10"/>
                <a:stretch>
                  <a:fillRect/>
                </a:stretch>
              </a:blipFill>
              <a:ln w="12700">
                <a:solidFill>
                  <a:srgbClr val="3C5A59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Виноска 1 (межа й риска) 39"/>
              <p:cNvSpPr/>
              <p:nvPr/>
            </p:nvSpPr>
            <p:spPr>
              <a:xfrm>
                <a:off x="4058475" y="5161043"/>
                <a:ext cx="2037525" cy="434273"/>
              </a:xfrm>
              <a:prstGeom prst="accentBorderCallout1">
                <a:avLst>
                  <a:gd name="adj1" fmla="val 51211"/>
                  <a:gd name="adj2" fmla="val -2989"/>
                  <a:gd name="adj3" fmla="val 117862"/>
                  <a:gd name="adj4" fmla="val -31375"/>
                </a:avLst>
              </a:prstGeom>
              <a:solidFill>
                <a:srgbClr val="B1510F"/>
              </a:solidFill>
              <a:ln w="12700">
                <a:solidFill>
                  <a:srgbClr val="B151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k-UA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0" name="Виноска 1 (межа й риска)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8475" y="5161043"/>
                <a:ext cx="2037525" cy="434273"/>
              </a:xfrm>
              <a:prstGeom prst="accentBorderCallout1">
                <a:avLst>
                  <a:gd name="adj1" fmla="val 51211"/>
                  <a:gd name="adj2" fmla="val -2989"/>
                  <a:gd name="adj3" fmla="val 117862"/>
                  <a:gd name="adj4" fmla="val -31375"/>
                </a:avLst>
              </a:prstGeom>
              <a:blipFill>
                <a:blip r:embed="rId11"/>
                <a:stretch>
                  <a:fillRect/>
                </a:stretch>
              </a:blipFill>
              <a:ln w="12700">
                <a:solidFill>
                  <a:srgbClr val="B1510F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/>
          <p:cNvSpPr/>
          <p:nvPr/>
        </p:nvSpPr>
        <p:spPr>
          <a:xfrm>
            <a:off x="2513013" y="3986213"/>
            <a:ext cx="98425" cy="984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3" name="Пряма сполучна лінія 42"/>
          <p:cNvCxnSpPr/>
          <p:nvPr/>
        </p:nvCxnSpPr>
        <p:spPr>
          <a:xfrm flipH="1">
            <a:off x="2110317" y="4492414"/>
            <a:ext cx="871641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3"/>
          <p:cNvCxnSpPr/>
          <p:nvPr/>
        </p:nvCxnSpPr>
        <p:spPr>
          <a:xfrm flipV="1">
            <a:off x="3001221" y="4040717"/>
            <a:ext cx="0" cy="43031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2947988" y="4438651"/>
            <a:ext cx="98425" cy="984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13013" y="3513011"/>
                <a:ext cx="10531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3013" y="3513011"/>
                <a:ext cx="1053147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111359" y="4250025"/>
                <a:ext cx="1185326" cy="398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359" y="4250025"/>
                <a:ext cx="1185326" cy="39838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7"/>
          <p:cNvSpPr/>
          <p:nvPr/>
        </p:nvSpPr>
        <p:spPr>
          <a:xfrm>
            <a:off x="5984240" y="5910557"/>
            <a:ext cx="5193646" cy="461665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розв’язки має це рівняння?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7"/>
              <p:cNvSpPr/>
              <p:nvPr/>
            </p:nvSpPr>
            <p:spPr>
              <a:xfrm>
                <a:off x="7499538" y="3423920"/>
                <a:ext cx="1791730" cy="523220"/>
              </a:xfrm>
              <a:prstGeom prst="rect">
                <a:avLst/>
              </a:prstGeom>
              <a:solidFill>
                <a:srgbClr val="10723C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538" y="3423920"/>
                <a:ext cx="1791730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7"/>
              <p:cNvSpPr/>
              <p:nvPr/>
            </p:nvSpPr>
            <p:spPr>
              <a:xfrm>
                <a:off x="7499538" y="4071010"/>
                <a:ext cx="1791730" cy="523220"/>
              </a:xfrm>
              <a:prstGeom prst="rect">
                <a:avLst/>
              </a:prstGeom>
              <a:solidFill>
                <a:srgbClr val="10723C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538" y="4071010"/>
                <a:ext cx="1791730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30108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5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50"/>
                            </p:stCondLst>
                            <p:childTnLst>
                              <p:par>
                                <p:cTn id="1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25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" grpId="0"/>
      <p:bldP spid="6" grpId="0" animBg="1"/>
      <p:bldP spid="2" grpId="0" animBg="1"/>
      <p:bldP spid="27" grpId="0" animBg="1"/>
      <p:bldP spid="30" grpId="0" animBg="1"/>
      <p:bldP spid="30" grpId="1" animBg="1"/>
      <p:bldP spid="8" grpId="0" animBg="1"/>
      <p:bldP spid="8" grpId="1" animBg="1"/>
      <p:bldP spid="31" grpId="0" animBg="1"/>
      <p:bldP spid="36" grpId="0" animBg="1"/>
      <p:bldP spid="40" grpId="0" animBg="1"/>
      <p:bldP spid="11" grpId="0" animBg="1"/>
      <p:bldP spid="42" grpId="0" animBg="1"/>
      <p:bldP spid="17" grpId="0"/>
      <p:bldP spid="45" grpId="0"/>
      <p:bldP spid="46" grpId="0" animBg="1"/>
      <p:bldP spid="46" grpId="1" animBg="1"/>
      <p:bldP spid="47" grpId="0" animBg="1"/>
      <p:bldP spid="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096000" y="1405139"/>
            <a:ext cx="5866672" cy="523220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</a:t>
            </a:r>
            <a:endParaRPr lang="uk-UA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65227" cy="88653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kern="1200" dirty="0">
                <a:solidFill>
                  <a:srgbClr val="7956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79562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095999" y="2565589"/>
                <a:ext cx="4249479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2565589"/>
                <a:ext cx="4249479" cy="523220"/>
              </a:xfrm>
              <a:prstGeom prst="rect">
                <a:avLst/>
              </a:prstGeom>
              <a:blipFill>
                <a:blip r:embed="rId4"/>
                <a:stretch>
                  <a:fillRect l="-2869"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6096000" y="3499769"/>
                <a:ext cx="4249479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d>
                      <m:d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499769"/>
                <a:ext cx="4249479" cy="523220"/>
              </a:xfrm>
              <a:prstGeom prst="rect">
                <a:avLst/>
              </a:prstGeom>
              <a:blipFill>
                <a:blip r:embed="rId5"/>
                <a:stretch>
                  <a:fillRect l="-2869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22" y="2481303"/>
            <a:ext cx="5754016" cy="39704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7"/>
              <p:cNvSpPr/>
              <p:nvPr/>
            </p:nvSpPr>
            <p:spPr>
              <a:xfrm>
                <a:off x="6096000" y="4433949"/>
                <a:ext cx="4249479" cy="578685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𝟕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𝟖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433949"/>
                <a:ext cx="4249479" cy="578685"/>
              </a:xfrm>
              <a:prstGeom prst="rect">
                <a:avLst/>
              </a:prstGeom>
              <a:blipFill>
                <a:blip r:embed="rId7"/>
                <a:stretch>
                  <a:fillRect l="-2869" t="-8421" b="-2105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50848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8" grpId="0" animBg="1"/>
      <p:bldP spid="9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030685" y="1522216"/>
            <a:ext cx="6161316" cy="523220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54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5454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76025" cy="8964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6030683" y="3073137"/>
                <a:ext cx="5261093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𝝅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𝝅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3" y="3073137"/>
                <a:ext cx="5261093" cy="523220"/>
              </a:xfrm>
              <a:prstGeom prst="rect">
                <a:avLst/>
              </a:prstGeom>
              <a:blipFill>
                <a:blip r:embed="rId4"/>
                <a:stretch>
                  <a:fillRect l="-2317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6030684" y="4034365"/>
                <a:ext cx="5261092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4" y="4034365"/>
                <a:ext cx="5261092" cy="523220"/>
              </a:xfrm>
              <a:prstGeom prst="rect">
                <a:avLst/>
              </a:prstGeom>
              <a:blipFill>
                <a:blip r:embed="rId5"/>
                <a:stretch>
                  <a:fillRect l="-2317"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18700"/>
            <a:ext cx="6198682" cy="42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661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030684" y="1476328"/>
            <a:ext cx="6161315" cy="523220"/>
          </a:xfrm>
          <a:prstGeom prst="rect">
            <a:avLst/>
          </a:prstGeom>
          <a:solidFill>
            <a:srgbClr val="54605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605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54605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9270"/>
            <a:ext cx="976025" cy="8964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/>
              <p:cNvSpPr/>
              <p:nvPr/>
            </p:nvSpPr>
            <p:spPr>
              <a:xfrm>
                <a:off x="6030683" y="2912036"/>
                <a:ext cx="6161316" cy="714683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ra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den>
                        </m:f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𝟔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3" y="2912036"/>
                <a:ext cx="6161316" cy="714683"/>
              </a:xfrm>
              <a:prstGeom prst="rect">
                <a:avLst/>
              </a:prstGeom>
              <a:blipFill>
                <a:blip r:embed="rId5"/>
                <a:stretch>
                  <a:fillRect l="-1978" b="-769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7"/>
              <p:cNvSpPr/>
              <p:nvPr/>
            </p:nvSpPr>
            <p:spPr>
              <a:xfrm>
                <a:off x="6030683" y="4041762"/>
                <a:ext cx="6161316" cy="532966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𝟕</m:t>
                            </m:r>
                          </m:sub>
                        </m:sSub>
                      </m:fName>
                      <m:e>
                        <m:func>
                          <m:func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𝐥𝐨𝐠</m:t>
                                </m:r>
                              </m:e>
                              <m:sub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𝟒</m:t>
                                </m:r>
                              </m:sub>
                            </m:sSub>
                          </m:fName>
                          <m:e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e>
                            </m:d>
                          </m:e>
                        </m:func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3" y="4041762"/>
                <a:ext cx="6161316" cy="532966"/>
              </a:xfrm>
              <a:prstGeom prst="rect">
                <a:avLst/>
              </a:prstGeom>
              <a:blipFill>
                <a:blip r:embed="rId6"/>
                <a:stretch>
                  <a:fillRect l="-1978" t="-12644" b="-2873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7"/>
              <p:cNvSpPr/>
              <p:nvPr/>
            </p:nvSpPr>
            <p:spPr>
              <a:xfrm>
                <a:off x="6030682" y="4989771"/>
                <a:ext cx="6161317" cy="523220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𝟔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𝟑𝟔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𝟐𝟏𝟔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2" y="4989771"/>
                <a:ext cx="6161317" cy="523220"/>
              </a:xfrm>
              <a:prstGeom prst="rect">
                <a:avLst/>
              </a:prstGeom>
              <a:blipFill>
                <a:blip r:embed="rId7"/>
                <a:stretch>
                  <a:fillRect l="-1978" t="-14118" b="-3176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6967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603358" y="1717806"/>
            <a:ext cx="5093467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5771356" cy="39824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5603358" y="3354242"/>
                <a:ext cx="5093467" cy="59465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e>
                    </m:d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358" y="3354242"/>
                <a:ext cx="5093467" cy="594650"/>
              </a:xfrm>
              <a:prstGeom prst="rect">
                <a:avLst/>
              </a:prstGeom>
              <a:blipFill>
                <a:blip r:embed="rId5"/>
                <a:stretch>
                  <a:fillRect l="-2392" t="-8163" b="-1734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5603358" y="4591107"/>
                <a:ext cx="6588641" cy="578685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𝟏𝟎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358" y="4591107"/>
                <a:ext cx="6588641" cy="578685"/>
              </a:xfrm>
              <a:prstGeom prst="rect">
                <a:avLst/>
              </a:prstGeom>
              <a:blipFill>
                <a:blip r:embed="rId6"/>
                <a:stretch>
                  <a:fillRect l="-1850" t="-8421" b="-2105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386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461000" y="1717806"/>
            <a:ext cx="6388100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2362260"/>
            <a:ext cx="5771356" cy="39824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5461000" y="3446598"/>
                <a:ext cx="6388100" cy="54213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=−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000" y="3446598"/>
                <a:ext cx="6388100" cy="542136"/>
              </a:xfrm>
              <a:prstGeom prst="rect">
                <a:avLst/>
              </a:prstGeom>
              <a:blipFill>
                <a:blip r:embed="rId5"/>
                <a:stretch>
                  <a:fillRect l="-2004" t="-13483" b="-2471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5461000" y="4591107"/>
                <a:ext cx="6730999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e>
                    </m: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000" y="4591107"/>
                <a:ext cx="6730999" cy="523220"/>
              </a:xfrm>
              <a:prstGeom prst="rect">
                <a:avLst/>
              </a:prstGeom>
              <a:blipFill>
                <a:blip r:embed="rId6"/>
                <a:stretch>
                  <a:fillRect l="-1902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19497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956300" y="1708452"/>
            <a:ext cx="6235700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9" y="2362260"/>
            <a:ext cx="6183957" cy="42671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5956300" y="3446598"/>
                <a:ext cx="4673601" cy="551048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SupPr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𝐥𝐨𝐠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sub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sup>
                    </m:sSubSup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𝟒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6300" y="3446598"/>
                <a:ext cx="4673601" cy="551048"/>
              </a:xfrm>
              <a:prstGeom prst="rect">
                <a:avLst/>
              </a:prstGeom>
              <a:blipFill>
                <a:blip r:embed="rId5"/>
                <a:stretch>
                  <a:fillRect l="-2608" t="-7692" b="-2747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5956301" y="4591107"/>
                <a:ext cx="4673600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𝟓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6301" y="4591107"/>
                <a:ext cx="4673600" cy="523220"/>
              </a:xfrm>
              <a:prstGeom prst="rect">
                <a:avLst/>
              </a:prstGeom>
              <a:blipFill>
                <a:blip r:embed="rId6"/>
                <a:stretch>
                  <a:fillRect l="-2608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99884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090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7"/>
              <p:cNvSpPr/>
              <p:nvPr/>
            </p:nvSpPr>
            <p:spPr>
              <a:xfrm>
                <a:off x="0" y="872449"/>
                <a:ext cx="5116703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∀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 і 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𝟎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: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72449"/>
                <a:ext cx="5116703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7"/>
              <p:cNvSpPr/>
              <p:nvPr/>
            </p:nvSpPr>
            <p:spPr>
              <a:xfrm>
                <a:off x="506541" y="1556641"/>
                <a:ext cx="1850580" cy="52322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𝒙𝒚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41" y="1556641"/>
                <a:ext cx="185058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7"/>
              <p:cNvSpPr/>
              <p:nvPr/>
            </p:nvSpPr>
            <p:spPr>
              <a:xfrm>
                <a:off x="506540" y="1556641"/>
                <a:ext cx="4610163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𝒙𝒚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𝒚</m:t>
                          </m:r>
                        </m:e>
                      </m:func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40" y="1556641"/>
                <a:ext cx="461016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7"/>
          <p:cNvSpPr/>
          <p:nvPr/>
        </p:nvSpPr>
        <p:spPr>
          <a:xfrm>
            <a:off x="5126190" y="6051732"/>
            <a:ext cx="5976494" cy="523220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цю властивість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684" y="5768684"/>
            <a:ext cx="1089316" cy="1089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506540" y="2240833"/>
                <a:ext cx="1653313" cy="910186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𝒚</m:t>
                              </m:r>
                            </m:den>
                          </m:f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40" y="2240833"/>
                <a:ext cx="1653313" cy="9101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506540" y="2240833"/>
                <a:ext cx="4610163" cy="91018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𝒚</m:t>
                              </m:r>
                            </m:den>
                          </m:f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𝒚</m:t>
                          </m:r>
                        </m:e>
                      </m:func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40" y="2240833"/>
                <a:ext cx="4610163" cy="9101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 сполучна лінія 10"/>
          <p:cNvCxnSpPr/>
          <p:nvPr/>
        </p:nvCxnSpPr>
        <p:spPr>
          <a:xfrm>
            <a:off x="5390693" y="872449"/>
            <a:ext cx="0" cy="2278570"/>
          </a:xfrm>
          <a:prstGeom prst="line">
            <a:avLst/>
          </a:prstGeom>
          <a:ln w="38100">
            <a:solidFill>
              <a:srgbClr val="2B5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7"/>
          <p:cNvSpPr/>
          <p:nvPr/>
        </p:nvSpPr>
        <p:spPr>
          <a:xfrm>
            <a:off x="5749042" y="1602807"/>
            <a:ext cx="3893543" cy="954107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Логарифм добутку та частки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7"/>
              <p:cNvSpPr/>
              <p:nvPr/>
            </p:nvSpPr>
            <p:spPr>
              <a:xfrm>
                <a:off x="0" y="3816545"/>
                <a:ext cx="6266774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:r>
                  <a:rPr lang="uk-UA" sz="2800" b="1" dirty="0">
                    <a:ea typeface="Cambria Math" panose="02040503050406030204" pitchFamily="18" charset="0"/>
                    <a:cs typeface="Tahoma" panose="020B0604030504040204" pitchFamily="34" charset="0"/>
                  </a:rPr>
                  <a:t>Якщо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 і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то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∀</m:t>
                    </m:r>
                    <m:r>
                      <a:rPr lang="uk-UA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𝜷</m:t>
                    </m:r>
                    <m:r>
                      <a:rPr lang="uk-UA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∈</m:t>
                    </m:r>
                    <m:r>
                      <a:rPr lang="uk-UA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ℝ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</a:t>
                </a:r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816545"/>
                <a:ext cx="6266774" cy="523220"/>
              </a:xfrm>
              <a:prstGeom prst="rect">
                <a:avLst/>
              </a:prstGeom>
              <a:blipFill>
                <a:blip r:embed="rId8"/>
                <a:stretch>
                  <a:fillRect l="-1946" t="-15116" b="-325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7"/>
              <p:cNvSpPr/>
              <p:nvPr/>
            </p:nvSpPr>
            <p:spPr>
              <a:xfrm>
                <a:off x="2908504" y="4567345"/>
                <a:ext cx="1865377" cy="539315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𝜷</m:t>
                              </m:r>
                            </m:sup>
                          </m:sSup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504" y="4567345"/>
                <a:ext cx="1865377" cy="53931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7"/>
              <p:cNvSpPr/>
              <p:nvPr/>
            </p:nvSpPr>
            <p:spPr>
              <a:xfrm>
                <a:off x="2910831" y="4567344"/>
                <a:ext cx="3355943" cy="539315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𝜷</m:t>
                              </m:r>
                            </m:sup>
                          </m:sSup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𝜷</m:t>
                      </m:r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831" y="4567344"/>
                <a:ext cx="3355943" cy="53931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7"/>
              <p:cNvSpPr/>
              <p:nvPr/>
            </p:nvSpPr>
            <p:spPr>
              <a:xfrm>
                <a:off x="2910832" y="5254441"/>
                <a:ext cx="1863050" cy="58266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ad>
                            <m:ra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𝜷</m:t>
                              </m:r>
                            </m:deg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</m:rad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832" y="5254441"/>
                <a:ext cx="1863050" cy="58266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7"/>
              <p:cNvSpPr/>
              <p:nvPr/>
            </p:nvSpPr>
            <p:spPr>
              <a:xfrm>
                <a:off x="2910831" y="5252635"/>
                <a:ext cx="3355943" cy="97469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ad>
                            <m:ra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𝜷</m:t>
                              </m:r>
                            </m:deg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</m:rad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𝜷</m:t>
                          </m:r>
                        </m:den>
                      </m:f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831" y="5252635"/>
                <a:ext cx="3355943" cy="97469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 сполучна лінія 18"/>
          <p:cNvCxnSpPr/>
          <p:nvPr/>
        </p:nvCxnSpPr>
        <p:spPr>
          <a:xfrm>
            <a:off x="6461012" y="3816545"/>
            <a:ext cx="0" cy="2410780"/>
          </a:xfrm>
          <a:prstGeom prst="line">
            <a:avLst/>
          </a:prstGeom>
          <a:ln w="38100">
            <a:solidFill>
              <a:srgbClr val="2B5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7"/>
          <p:cNvSpPr/>
          <p:nvPr/>
        </p:nvSpPr>
        <p:spPr>
          <a:xfrm>
            <a:off x="6655251" y="4794366"/>
            <a:ext cx="3893543" cy="523220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Логарифм </a:t>
            </a:r>
            <a:r>
              <a:rPr lang="uk-UA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степеня</a:t>
            </a:r>
            <a:endParaRPr lang="uk-UA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1683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xit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"/>
                            </p:stCondLst>
                            <p:childTnLst>
                              <p:par>
                                <p:cTn id="1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xit" presetSubtype="8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50"/>
                            </p:stCondLst>
                            <p:childTnLst>
                              <p:par>
                                <p:cTn id="1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2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xit" presetSubtype="8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" grpId="0" animBg="1"/>
      <p:bldP spid="42" grpId="0" animBg="1"/>
      <p:bldP spid="42" grpId="1" animBg="1"/>
      <p:bldP spid="43" grpId="0" animBg="1"/>
      <p:bldP spid="46" grpId="0" animBg="1"/>
      <p:bldP spid="46" grpId="1" animBg="1"/>
      <p:bldP spid="46" grpId="2" animBg="1"/>
      <p:bldP spid="46" grpId="3" animBg="1"/>
      <p:bldP spid="46" grpId="4" animBg="1"/>
      <p:bldP spid="46" grpId="5" animBg="1"/>
      <p:bldP spid="46" grpId="6" animBg="1"/>
      <p:bldP spid="46" grpId="7" animBg="1"/>
      <p:bldP spid="9" grpId="0" animBg="1"/>
      <p:bldP spid="9" grpId="1" animBg="1"/>
      <p:bldP spid="10" grpId="0" animBg="1"/>
      <p:bldP spid="13" grpId="0" animBg="1"/>
      <p:bldP spid="14" grpId="0" animBg="1"/>
      <p:bldP spid="15" grpId="0" animBg="1"/>
      <p:bldP spid="15" grpId="1" animBg="1"/>
      <p:bldP spid="16" grpId="0" animBg="1"/>
      <p:bldP spid="17" grpId="0" animBg="1"/>
      <p:bldP spid="17" grpId="1" animBg="1"/>
      <p:bldP spid="18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699183" y="1137495"/>
            <a:ext cx="5492817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1319924"/>
            <a:ext cx="6936262" cy="47862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4472539" y="6106180"/>
                <a:ext cx="7719461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539" y="6106180"/>
                <a:ext cx="7719461" cy="523220"/>
              </a:xfrm>
              <a:prstGeom prst="rect">
                <a:avLst/>
              </a:prstGeom>
              <a:blipFill>
                <a:blip r:embed="rId5"/>
                <a:stretch>
                  <a:fillRect l="-1659"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2844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936358"/>
            <a:ext cx="11338560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рівняння називають логарифмічним?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674817"/>
            <a:ext cx="11338560" cy="523220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розв’язати найпростіше логарифмічне рівняння?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7"/>
              <p:cNvSpPr/>
              <p:nvPr/>
            </p:nvSpPr>
            <p:spPr>
              <a:xfrm>
                <a:off x="508000" y="3582622"/>
                <a:ext cx="11338560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 розв’язати рівняння виду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𝐠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3582622"/>
                <a:ext cx="11338560" cy="523220"/>
              </a:xfrm>
              <a:prstGeom prst="rect">
                <a:avLst/>
              </a:prstGeom>
              <a:blipFill>
                <a:blip r:embed="rId3"/>
                <a:stretch>
                  <a:fillRect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Прямоугольник 7"/>
          <p:cNvSpPr/>
          <p:nvPr/>
        </p:nvSpPr>
        <p:spPr>
          <a:xfrm>
            <a:off x="508000" y="4321081"/>
            <a:ext cx="11338560" cy="954107"/>
          </a:xfrm>
          <a:prstGeom prst="rect">
            <a:avLst/>
          </a:prstGeom>
          <a:solidFill>
            <a:srgbClr val="2867A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розв’язувати більш складні логарифмічні рівняння? Чи можна дотримуватися якогось єдиного алгоритму?</a:t>
            </a:r>
          </a:p>
        </p:txBody>
      </p:sp>
      <p:sp>
        <p:nvSpPr>
          <p:cNvPr id="56" name="Прямоугольник 7"/>
          <p:cNvSpPr/>
          <p:nvPr/>
        </p:nvSpPr>
        <p:spPr>
          <a:xfrm>
            <a:off x="508000" y="5490427"/>
            <a:ext cx="11338560" cy="954107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чому полягає графічний спосіб розв’язування логарифмічних рівнянь?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2413276"/>
            <a:ext cx="11338560" cy="954107"/>
          </a:xfrm>
          <a:prstGeom prst="rect">
            <a:avLst/>
          </a:prstGeom>
          <a:solidFill>
            <a:srgbClr val="455B6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розв’язків має найпростіше логарифмічне рівняння?</a:t>
            </a:r>
          </a:p>
        </p:txBody>
      </p:sp>
    </p:spTree>
    <p:extLst>
      <p:ext uri="{BB962C8B-B14F-4D97-AF65-F5344CB8AC3E}">
        <p14:creationId xmlns:p14="http://schemas.microsoft.com/office/powerpoint/2010/main" val="6516251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Бажаю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творчих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успіхів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647751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17.06.2024</a:t>
            </a:fld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44" y="354454"/>
            <a:ext cx="555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  <a:endParaRPr lang="uk-UA" sz="3600" b="1" kern="1200" dirty="0">
              <a:solidFill>
                <a:srgbClr val="3C5A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40">
            <a:off x="2341216" y="5941682"/>
            <a:ext cx="810071" cy="81007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747" y="134916"/>
            <a:ext cx="1041791" cy="1025313"/>
          </a:xfrm>
          <a:prstGeom prst="rect">
            <a:avLst/>
          </a:prstGeom>
        </p:spPr>
      </p:pic>
      <p:sp>
        <p:nvSpPr>
          <p:cNvPr id="37" name="Прямоугольник 6"/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B15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6"/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28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6"/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601419"/>
              </p:ext>
            </p:extLst>
          </p:nvPr>
        </p:nvGraphicFramePr>
        <p:xfrm>
          <a:off x="2896640" y="1202698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(ст.32-34)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6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.2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(1,4); 6.4; 6.6 (2); 6.8 (1); 6.10 (1,3); 6.12 (1,3); 6.16 (1)</a:t>
                      </a:r>
                      <a:endParaRPr lang="uk-UA" sz="24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8" name="Таблиця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28365"/>
              </p:ext>
            </p:extLst>
          </p:nvPr>
        </p:nvGraphicFramePr>
        <p:xfrm>
          <a:off x="2896640" y="242264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6.2;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6.6; 6.10; 6.14; 6.18; 6.22; 6.26; 6.31; 6.35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9" name="Таблиця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153269"/>
              </p:ext>
            </p:extLst>
          </p:nvPr>
        </p:nvGraphicFramePr>
        <p:xfrm>
          <a:off x="2896640" y="3649276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r>
                        <a:rPr lang="en-US" sz="28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uk-UA" sz="28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п.</a:t>
                      </a:r>
                      <a:r>
                        <a:rPr lang="en-US" sz="28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5.1)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5.1.1;</a:t>
                      </a:r>
                      <a:r>
                        <a:rPr lang="en-US" sz="28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5.1.3; 5.1.5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571910"/>
              </p:ext>
            </p:extLst>
          </p:nvPr>
        </p:nvGraphicFramePr>
        <p:xfrm>
          <a:off x="2896640" y="485131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r>
                        <a:rPr lang="en-US" sz="28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Логарифмічні рівняння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153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  <a:r>
                        <a:rPr lang="uk-UA" sz="28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159</a:t>
                      </a:r>
                      <a:r>
                        <a:rPr lang="en-US" sz="28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172; 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384774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8225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"/>
                            </p:stCondLst>
                            <p:childTnLst>
                              <p:par>
                                <p:cTn id="9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7" grpId="0"/>
      <p:bldP spid="37" grpId="0" animBg="1"/>
      <p:bldP spid="39" grpId="0" animBg="1"/>
      <p:bldP spid="41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090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Прямоугольник 7"/>
          <p:cNvSpPr/>
          <p:nvPr/>
        </p:nvSpPr>
        <p:spPr>
          <a:xfrm>
            <a:off x="4037610" y="5836288"/>
            <a:ext cx="7065074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властивість переходу від однієї основи до іншої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684" y="5768684"/>
            <a:ext cx="1089316" cy="1089316"/>
          </a:xfrm>
          <a:prstGeom prst="rect">
            <a:avLst/>
          </a:prstGeom>
        </p:spPr>
      </p:pic>
      <p:cxnSp>
        <p:nvCxnSpPr>
          <p:cNvPr id="11" name="Пряма сполучна лінія 10"/>
          <p:cNvCxnSpPr/>
          <p:nvPr/>
        </p:nvCxnSpPr>
        <p:spPr>
          <a:xfrm>
            <a:off x="5925083" y="938063"/>
            <a:ext cx="0" cy="1658253"/>
          </a:xfrm>
          <a:prstGeom prst="line">
            <a:avLst/>
          </a:prstGeom>
          <a:ln w="38100">
            <a:solidFill>
              <a:srgbClr val="2B5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7"/>
          <p:cNvSpPr/>
          <p:nvPr/>
        </p:nvSpPr>
        <p:spPr>
          <a:xfrm>
            <a:off x="6283432" y="1290135"/>
            <a:ext cx="4998126" cy="954107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Перехід від однієї основи логарифма до іншої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7"/>
              <p:cNvSpPr/>
              <p:nvPr/>
            </p:nvSpPr>
            <p:spPr>
              <a:xfrm>
                <a:off x="0" y="938063"/>
                <a:ext cx="5757726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∀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𝒃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𝒄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𝒄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38063"/>
                <a:ext cx="5757726" cy="523220"/>
              </a:xfrm>
              <a:prstGeom prst="rect">
                <a:avLst/>
              </a:prstGeom>
              <a:blipFill>
                <a:blip r:embed="rId3"/>
                <a:stretch>
                  <a:fillRect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7"/>
              <p:cNvSpPr/>
              <p:nvPr/>
            </p:nvSpPr>
            <p:spPr>
              <a:xfrm>
                <a:off x="2653917" y="1609827"/>
                <a:ext cx="1728078" cy="52322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3917" y="1609827"/>
                <a:ext cx="172807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7"/>
              <p:cNvSpPr/>
              <p:nvPr/>
            </p:nvSpPr>
            <p:spPr>
              <a:xfrm>
                <a:off x="2653917" y="1609827"/>
                <a:ext cx="3091992" cy="986489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𝒄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𝒄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3917" y="1609827"/>
                <a:ext cx="3091992" cy="9864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7"/>
          <p:cNvSpPr/>
          <p:nvPr/>
        </p:nvSpPr>
        <p:spPr>
          <a:xfrm>
            <a:off x="0" y="3031505"/>
            <a:ext cx="2126190" cy="461665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 1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7"/>
              <p:cNvSpPr/>
              <p:nvPr/>
            </p:nvSpPr>
            <p:spPr>
              <a:xfrm>
                <a:off x="2793985" y="3031504"/>
                <a:ext cx="5695541" cy="461665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𝒃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𝒃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то: </a:t>
                </a:r>
              </a:p>
            </p:txBody>
          </p:sp>
        </mc:Choice>
        <mc:Fallback xmlns="">
          <p:sp>
            <p:nvSpPr>
              <p:cNvPr id="2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985" y="3031504"/>
                <a:ext cx="5695541" cy="461665"/>
              </a:xfrm>
              <a:prstGeom prst="rect">
                <a:avLst/>
              </a:prstGeom>
              <a:blipFill>
                <a:blip r:embed="rId6"/>
                <a:stretch>
                  <a:fillRect l="-1604" t="-11842" b="-27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7"/>
              <p:cNvSpPr/>
              <p:nvPr/>
            </p:nvSpPr>
            <p:spPr>
              <a:xfrm>
                <a:off x="5793217" y="3582534"/>
                <a:ext cx="1547383" cy="461665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217" y="3582534"/>
                <a:ext cx="1547383" cy="461665"/>
              </a:xfrm>
              <a:prstGeom prst="rect">
                <a:avLst/>
              </a:prstGeom>
              <a:blipFill>
                <a:blip r:embed="rId7"/>
                <a:stretch>
                  <a:fillRect b="-213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7"/>
              <p:cNvSpPr/>
              <p:nvPr/>
            </p:nvSpPr>
            <p:spPr>
              <a:xfrm>
                <a:off x="5757726" y="3580962"/>
                <a:ext cx="2696309" cy="851002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func>
                            <m:func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𝒃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726" y="3580962"/>
                <a:ext cx="2696309" cy="85100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7"/>
          <p:cNvSpPr/>
          <p:nvPr/>
        </p:nvSpPr>
        <p:spPr>
          <a:xfrm>
            <a:off x="3506530" y="5836288"/>
            <a:ext cx="7596154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наслідок 1 для формули переходу від однієї основи до іншої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Прямоугольник 7"/>
          <p:cNvSpPr/>
          <p:nvPr/>
        </p:nvSpPr>
        <p:spPr>
          <a:xfrm>
            <a:off x="0" y="4484256"/>
            <a:ext cx="2126190" cy="461665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7"/>
              <p:cNvSpPr/>
              <p:nvPr/>
            </p:nvSpPr>
            <p:spPr>
              <a:xfrm>
                <a:off x="0" y="5156020"/>
                <a:ext cx="5695543" cy="461665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𝒃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то</a:t>
                </a:r>
                <a:r>
                  <a:rPr lang="en-US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∀</m:t>
                    </m:r>
                    <m:r>
                      <a:rPr lang="uk-U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𝜷</m:t>
                    </m:r>
                    <m:r>
                      <a:rPr lang="uk-U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3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156020"/>
                <a:ext cx="5695543" cy="461665"/>
              </a:xfrm>
              <a:prstGeom prst="rect">
                <a:avLst/>
              </a:prstGeom>
              <a:blipFill>
                <a:blip r:embed="rId9"/>
                <a:stretch>
                  <a:fillRect l="-1606" t="-11842" b="-27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5925083" y="5145087"/>
                <a:ext cx="1691521" cy="48353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𝜷</m:t>
                                  </m:r>
                                </m:sup>
                              </m:sSup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083" y="5145087"/>
                <a:ext cx="1691521" cy="483530"/>
              </a:xfrm>
              <a:prstGeom prst="rect">
                <a:avLst/>
              </a:prstGeom>
              <a:blipFill>
                <a:blip r:embed="rId10"/>
                <a:stretch>
                  <a:fillRect b="-1519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7"/>
              <p:cNvSpPr/>
              <p:nvPr/>
            </p:nvSpPr>
            <p:spPr>
              <a:xfrm>
                <a:off x="2999235" y="5678195"/>
                <a:ext cx="2696308" cy="848694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𝜷</m:t>
                                  </m:r>
                                </m:sup>
                              </m:sSup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𝜷</m:t>
                          </m:r>
                        </m:den>
                      </m:f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235" y="5678195"/>
                <a:ext cx="2696308" cy="84869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Прямоугольник 7"/>
          <p:cNvSpPr/>
          <p:nvPr/>
        </p:nvSpPr>
        <p:spPr>
          <a:xfrm>
            <a:off x="3506530" y="5820976"/>
            <a:ext cx="7596154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наслідок 2 для формули переходу від однієї основи до іншої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8836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5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6" grpId="0" animBg="1"/>
      <p:bldP spid="46" grpId="1" animBg="1"/>
      <p:bldP spid="13" grpId="0" animBg="1"/>
      <p:bldP spid="20" grpId="0" animBg="1"/>
      <p:bldP spid="22" grpId="0" animBg="1"/>
      <p:bldP spid="22" grpId="1" animBg="1"/>
      <p:bldP spid="23" grpId="0" animBg="1"/>
      <p:bldP spid="25" grpId="0" animBg="1"/>
      <p:bldP spid="26" grpId="0" animBg="1"/>
      <p:bldP spid="27" grpId="0" animBg="1"/>
      <p:bldP spid="27" grpId="1" animBg="1"/>
      <p:bldP spid="28" grpId="0" animBg="1"/>
      <p:bldP spid="29" grpId="0" animBg="1"/>
      <p:bldP spid="29" grpId="1" animBg="1"/>
      <p:bldP spid="30" grpId="0" animBg="1"/>
      <p:bldP spid="31" grpId="0" animBg="1"/>
      <p:bldP spid="32" grpId="0" animBg="1"/>
      <p:bldP spid="32" grpId="1" animBg="1"/>
      <p:bldP spid="33" grpId="0" animBg="1"/>
      <p:bldP spid="34" grpId="0" animBg="1"/>
      <p:bldP spid="3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7"/>
          <p:cNvSpPr/>
          <p:nvPr/>
        </p:nvSpPr>
        <p:spPr>
          <a:xfrm>
            <a:off x="3911600" y="5776362"/>
            <a:ext cx="7266286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можемо розв’язати найпростіше логарифмічне рівняння?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8176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Логарифмічні рівняння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7"/>
              <p:cNvSpPr/>
              <p:nvPr/>
            </p:nvSpPr>
            <p:spPr>
              <a:xfrm>
                <a:off x="0" y="830431"/>
                <a:ext cx="3688080" cy="523220"/>
              </a:xfrm>
              <a:prstGeom prst="rect">
                <a:avLst/>
              </a:prstGeom>
              <a:solidFill>
                <a:srgbClr val="455B6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30431"/>
                <a:ext cx="368808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7"/>
              <p:cNvSpPr/>
              <p:nvPr/>
            </p:nvSpPr>
            <p:spPr>
              <a:xfrm>
                <a:off x="0" y="1549728"/>
                <a:ext cx="3688080" cy="523220"/>
              </a:xfrm>
              <a:prstGeom prst="rect">
                <a:avLst/>
              </a:prstGeom>
              <a:solidFill>
                <a:srgbClr val="455B6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func>
                        <m:func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𝟕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𝟒𝟕</m:t>
                      </m:r>
                    </m:oMath>
                  </m:oMathPara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49728"/>
                <a:ext cx="368808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7"/>
              <p:cNvSpPr/>
              <p:nvPr/>
            </p:nvSpPr>
            <p:spPr>
              <a:xfrm>
                <a:off x="0" y="2218305"/>
                <a:ext cx="3688080" cy="523220"/>
              </a:xfrm>
              <a:prstGeom prst="rect">
                <a:avLst/>
              </a:prstGeom>
              <a:solidFill>
                <a:srgbClr val="455B6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𝐥𝐧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d>
                        <m:d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𝟒</m:t>
                          </m:r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e>
                      </m:d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0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𝐥𝐧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</m:oMath>
                  </m:oMathPara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18305"/>
                <a:ext cx="368808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 сполучна лінія 5"/>
          <p:cNvCxnSpPr/>
          <p:nvPr/>
        </p:nvCxnSpPr>
        <p:spPr>
          <a:xfrm>
            <a:off x="3836734" y="830431"/>
            <a:ext cx="0" cy="1911094"/>
          </a:xfrm>
          <a:prstGeom prst="line">
            <a:avLst/>
          </a:prstGeom>
          <a:ln w="38100">
            <a:solidFill>
              <a:srgbClr val="455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7"/>
          <p:cNvSpPr/>
          <p:nvPr/>
        </p:nvSpPr>
        <p:spPr>
          <a:xfrm>
            <a:off x="4100894" y="1230914"/>
            <a:ext cx="5248192" cy="1384995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Логарифмічні</a:t>
            </a:r>
            <a:r>
              <a:rPr lang="uk-UA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рівняння містять змінну тільки під знаком логарифма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9349086" y="3475925"/>
                <a:ext cx="2842914" cy="954107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𝒃</m:t>
                      </m:r>
                    </m:oMath>
                  </m:oMathPara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𝒂</m:t>
                          </m:r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&gt;</m:t>
                          </m:r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𝟎</m:t>
                          </m:r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, </m:t>
                          </m:r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𝒂</m:t>
                          </m:r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≠</m:t>
                          </m:r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9086" y="3475925"/>
                <a:ext cx="2842914" cy="9541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 сполучна лінія 33"/>
          <p:cNvCxnSpPr/>
          <p:nvPr/>
        </p:nvCxnSpPr>
        <p:spPr>
          <a:xfrm>
            <a:off x="9204960" y="3475925"/>
            <a:ext cx="0" cy="954107"/>
          </a:xfrm>
          <a:prstGeom prst="line">
            <a:avLst/>
          </a:prstGeom>
          <a:ln w="38100">
            <a:solidFill>
              <a:srgbClr val="455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7"/>
          <p:cNvSpPr/>
          <p:nvPr/>
        </p:nvSpPr>
        <p:spPr>
          <a:xfrm>
            <a:off x="3688080" y="3475924"/>
            <a:ext cx="5248192" cy="954107"/>
          </a:xfrm>
          <a:prstGeom prst="rect">
            <a:avLst/>
          </a:prstGeom>
          <a:solidFill>
            <a:srgbClr val="86030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Найпростіше логарифмічне рівняння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708758"/>
            <a:ext cx="1089316" cy="1089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7"/>
              <p:cNvSpPr/>
              <p:nvPr/>
            </p:nvSpPr>
            <p:spPr>
              <a:xfrm>
                <a:off x="9349086" y="4691450"/>
                <a:ext cx="2071719" cy="560090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sup>
                      </m:sSup>
                    </m:oMath>
                  </m:oMathPara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9086" y="4691450"/>
                <a:ext cx="2071719" cy="56009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7"/>
              <p:cNvSpPr/>
              <p:nvPr/>
            </p:nvSpPr>
            <p:spPr>
              <a:xfrm>
                <a:off x="1949438" y="5776362"/>
                <a:ext cx="9228448" cy="954107"/>
              </a:xfrm>
              <a:prstGeom prst="rect">
                <a:avLst/>
              </a:prstGeom>
              <a:solidFill>
                <a:srgbClr val="726F54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За означенням логарифма, при будь якому дійсному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𝒃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скільки розв’язків має це рівняння?</a:t>
                </a:r>
                <a:endParaRPr lang="ru-RU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438" y="5776362"/>
                <a:ext cx="9228448" cy="954107"/>
              </a:xfrm>
              <a:prstGeom prst="rect">
                <a:avLst/>
              </a:prstGeom>
              <a:blipFill>
                <a:blip r:embed="rId9"/>
                <a:stretch>
                  <a:fillRect l="-594" t="-7051" r="-528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80" y="3475924"/>
            <a:ext cx="825912" cy="82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841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" grpId="0"/>
      <p:bldP spid="21" grpId="0" animBg="1"/>
      <p:bldP spid="22" grpId="0" animBg="1"/>
      <p:bldP spid="23" grpId="0" animBg="1"/>
      <p:bldP spid="27" grpId="0" animBg="1"/>
      <p:bldP spid="32" grpId="0" animBg="1"/>
      <p:bldP spid="37" grpId="0" animBg="1"/>
      <p:bldP spid="47" grpId="0" animBg="1"/>
      <p:bldP spid="47" grpId="1" animBg="1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логарифмічних рівнянь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7"/>
          <p:cNvSpPr/>
          <p:nvPr/>
        </p:nvSpPr>
        <p:spPr>
          <a:xfrm>
            <a:off x="1087120" y="761246"/>
            <a:ext cx="5811520" cy="954107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найпростіших логарифмічних рівнянь</a:t>
            </a:r>
          </a:p>
        </p:txBody>
      </p:sp>
      <p:sp>
        <p:nvSpPr>
          <p:cNvPr id="2" name="Овал 1"/>
          <p:cNvSpPr/>
          <p:nvPr/>
        </p:nvSpPr>
        <p:spPr>
          <a:xfrm>
            <a:off x="136432" y="816282"/>
            <a:ext cx="844034" cy="844034"/>
          </a:xfrm>
          <a:prstGeom prst="ellipse">
            <a:avLst/>
          </a:prstGeom>
          <a:solidFill>
            <a:srgbClr val="906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7"/>
              <p:cNvSpPr/>
              <p:nvPr/>
            </p:nvSpPr>
            <p:spPr>
              <a:xfrm>
                <a:off x="370112" y="2530934"/>
                <a:ext cx="4902928" cy="578685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𝟔𝟓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2" y="2530934"/>
                <a:ext cx="4902928" cy="578685"/>
              </a:xfrm>
              <a:prstGeom prst="rect">
                <a:avLst/>
              </a:prstGeom>
              <a:blipFill>
                <a:blip r:embed="rId3"/>
                <a:stretch>
                  <a:fillRect t="-8421" b="-2105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Прямоугольник 7"/>
          <p:cNvSpPr/>
          <p:nvPr/>
        </p:nvSpPr>
        <p:spPr>
          <a:xfrm>
            <a:off x="0" y="2541616"/>
            <a:ext cx="3291840" cy="954107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означенням логарифма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7"/>
              <p:cNvSpPr/>
              <p:nvPr/>
            </p:nvSpPr>
            <p:spPr>
              <a:xfrm>
                <a:off x="3644536" y="2752186"/>
                <a:ext cx="4003173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𝟒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𝟔𝟓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536" y="2752186"/>
                <a:ext cx="4003173" cy="532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Вигнута вправо стрілка 39"/>
          <p:cNvSpPr/>
          <p:nvPr/>
        </p:nvSpPr>
        <p:spPr>
          <a:xfrm>
            <a:off x="7778339" y="2908012"/>
            <a:ext cx="661894" cy="1293888"/>
          </a:xfrm>
          <a:prstGeom prst="curvedLeftArrow">
            <a:avLst>
              <a:gd name="adj1" fmla="val 43974"/>
              <a:gd name="adj2" fmla="val 89063"/>
              <a:gd name="adj3" fmla="val 7523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7"/>
              <p:cNvSpPr/>
              <p:nvPr/>
            </p:nvSpPr>
            <p:spPr>
              <a:xfrm>
                <a:off x="3644536" y="3626257"/>
                <a:ext cx="4003173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𝟔𝟓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𝟏𝟔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536" y="3626257"/>
                <a:ext cx="4003173" cy="5329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7"/>
              <p:cNvSpPr/>
              <p:nvPr/>
            </p:nvSpPr>
            <p:spPr>
              <a:xfrm>
                <a:off x="3644535" y="4484979"/>
                <a:ext cx="4003173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𝟒𝟗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535" y="4484979"/>
                <a:ext cx="4003173" cy="5329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Вигнута вправо стрілка 43"/>
          <p:cNvSpPr/>
          <p:nvPr/>
        </p:nvSpPr>
        <p:spPr>
          <a:xfrm flipH="1">
            <a:off x="2821576" y="3733233"/>
            <a:ext cx="661894" cy="1293888"/>
          </a:xfrm>
          <a:prstGeom prst="curvedLeftArrow">
            <a:avLst>
              <a:gd name="adj1" fmla="val 43974"/>
              <a:gd name="adj2" fmla="val 89063"/>
              <a:gd name="adj3" fmla="val 7523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45" name="Вигнута вправо стрілка 44"/>
          <p:cNvSpPr/>
          <p:nvPr/>
        </p:nvSpPr>
        <p:spPr>
          <a:xfrm>
            <a:off x="7778339" y="4616079"/>
            <a:ext cx="661894" cy="1293888"/>
          </a:xfrm>
          <a:prstGeom prst="curvedLeftArrow">
            <a:avLst>
              <a:gd name="adj1" fmla="val 43974"/>
              <a:gd name="adj2" fmla="val 89063"/>
              <a:gd name="adj3" fmla="val 7523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7"/>
              <p:cNvSpPr/>
              <p:nvPr/>
            </p:nvSpPr>
            <p:spPr>
              <a:xfrm>
                <a:off x="3644534" y="5309735"/>
                <a:ext cx="4003173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𝟕</m:t>
                              </m:r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534" y="5309735"/>
                <a:ext cx="4003173" cy="5329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Вигнута вправо стрілка 46"/>
          <p:cNvSpPr/>
          <p:nvPr/>
        </p:nvSpPr>
        <p:spPr>
          <a:xfrm flipH="1">
            <a:off x="2821576" y="5433268"/>
            <a:ext cx="661894" cy="1293888"/>
          </a:xfrm>
          <a:prstGeom prst="curvedLeftArrow">
            <a:avLst>
              <a:gd name="adj1" fmla="val 43974"/>
              <a:gd name="adj2" fmla="val 89063"/>
              <a:gd name="adj3" fmla="val 7523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7"/>
              <p:cNvSpPr/>
              <p:nvPr/>
            </p:nvSpPr>
            <p:spPr>
              <a:xfrm>
                <a:off x="3644534" y="6199743"/>
                <a:ext cx="4003173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𝟕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534" y="6199743"/>
                <a:ext cx="4003173" cy="5329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ямоугольник 7"/>
          <p:cNvSpPr/>
          <p:nvPr/>
        </p:nvSpPr>
        <p:spPr>
          <a:xfrm>
            <a:off x="6030684" y="3489673"/>
            <a:ext cx="3291840" cy="523220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Перевірка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7"/>
              <p:cNvSpPr/>
              <p:nvPr/>
            </p:nvSpPr>
            <p:spPr>
              <a:xfrm>
                <a:off x="6034909" y="4219994"/>
                <a:ext cx="6157091" cy="578685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𝟒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k-UA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𝟕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∙</m:t>
                              </m:r>
                              <m:r>
                                <a:rPr lang="uk-UA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𝟕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𝟔𝟓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0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uk-UA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𝟒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𝟏𝟔</m:t>
                              </m:r>
                            </m:e>
                          </m:func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=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e>
                      </m:func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4909" y="4219994"/>
                <a:ext cx="6157091" cy="5786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" name="Рисунок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708758"/>
            <a:ext cx="1089316" cy="1089316"/>
          </a:xfrm>
          <a:prstGeom prst="rect">
            <a:avLst/>
          </a:prstGeom>
        </p:spPr>
      </p:pic>
      <p:sp>
        <p:nvSpPr>
          <p:cNvPr id="52" name="Прямоугольник 7"/>
          <p:cNvSpPr/>
          <p:nvPr/>
        </p:nvSpPr>
        <p:spPr>
          <a:xfrm>
            <a:off x="3718560" y="5798673"/>
            <a:ext cx="7459326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може найпростіше логарифмічне рівняння мати 2 корені?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7981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11111E-6 L 0.24102 -0.10972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44" y="-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5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"/>
                            </p:stCondLst>
                            <p:childTnLst>
                              <p:par>
                                <p:cTn id="104" presetID="35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102 -0.10972 L -2.08333E-7 4.44444E-6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5509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6296E-6 L -0.26914 -0.26065 " pathEditMode="relative" rAng="0" ptsTypes="AA">
                                      <p:cBhvr>
                                        <p:cTn id="10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64" y="-13032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-0.26914 -0.28888 " pathEditMode="relative" rAng="0" ptsTypes="AA">
                                      <p:cBhvr>
                                        <p:cTn id="10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64" y="-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2" grpId="0" animBg="1"/>
      <p:bldP spid="37" grpId="0" animBg="1"/>
      <p:bldP spid="37" grpId="1" animBg="1"/>
      <p:bldP spid="37" grpId="2" animBg="1"/>
      <p:bldP spid="37" grpId="3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3" grpId="0" animBg="1"/>
      <p:bldP spid="43" grpId="1" animBg="1"/>
      <p:bldP spid="43" grpId="2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8" grpId="2" animBg="1"/>
      <p:bldP spid="49" grpId="0" animBg="1"/>
      <p:bldP spid="49" grpId="1" animBg="1"/>
      <p:bldP spid="50" grpId="0" animBg="1"/>
      <p:bldP spid="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логарифмічних рівнянь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7"/>
          <p:cNvSpPr/>
          <p:nvPr/>
        </p:nvSpPr>
        <p:spPr>
          <a:xfrm>
            <a:off x="1087120" y="761246"/>
            <a:ext cx="5811520" cy="954107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найпростіших логарифмічних рівнянь</a:t>
            </a:r>
          </a:p>
        </p:txBody>
      </p:sp>
      <p:sp>
        <p:nvSpPr>
          <p:cNvPr id="2" name="Овал 1"/>
          <p:cNvSpPr/>
          <p:nvPr/>
        </p:nvSpPr>
        <p:spPr>
          <a:xfrm>
            <a:off x="136432" y="816282"/>
            <a:ext cx="844034" cy="844034"/>
          </a:xfrm>
          <a:prstGeom prst="ellipse">
            <a:avLst/>
          </a:prstGeom>
          <a:solidFill>
            <a:srgbClr val="906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7"/>
              <p:cNvSpPr/>
              <p:nvPr/>
            </p:nvSpPr>
            <p:spPr>
              <a:xfrm>
                <a:off x="370112" y="2530934"/>
                <a:ext cx="4902928" cy="830677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𝟗</m:t>
                                </m:r>
                              </m:den>
                            </m:f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2" y="2530934"/>
                <a:ext cx="4902928" cy="830677"/>
              </a:xfrm>
              <a:prstGeom prst="rect">
                <a:avLst/>
              </a:prstGeom>
              <a:blipFill>
                <a:blip r:embed="rId3"/>
                <a:stretch>
                  <a:fillRect l="-37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" name="Рисунок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708758"/>
            <a:ext cx="1089316" cy="1089316"/>
          </a:xfrm>
          <a:prstGeom prst="rect">
            <a:avLst/>
          </a:prstGeom>
        </p:spPr>
      </p:pic>
      <p:sp>
        <p:nvSpPr>
          <p:cNvPr id="52" name="Прямоугольник 7"/>
          <p:cNvSpPr/>
          <p:nvPr/>
        </p:nvSpPr>
        <p:spPr>
          <a:xfrm>
            <a:off x="1788160" y="5798673"/>
            <a:ext cx="9389726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будуть отримані корені квадратного рівняння розв’язками логарифмічного рівняння?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7"/>
              <p:cNvSpPr/>
              <p:nvPr/>
            </p:nvSpPr>
            <p:spPr>
              <a:xfrm>
                <a:off x="4200302" y="2708231"/>
                <a:ext cx="4902928" cy="1337033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uk-UA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𝟗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302" y="2708231"/>
                <a:ext cx="4902928" cy="13370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Вигнута вправо стрілка 22"/>
          <p:cNvSpPr/>
          <p:nvPr/>
        </p:nvSpPr>
        <p:spPr>
          <a:xfrm>
            <a:off x="9271856" y="2082858"/>
            <a:ext cx="661894" cy="1579479"/>
          </a:xfrm>
          <a:prstGeom prst="curvedLeftArrow">
            <a:avLst>
              <a:gd name="adj1" fmla="val 43974"/>
              <a:gd name="adj2" fmla="val 89063"/>
              <a:gd name="adj3" fmla="val 7523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7"/>
              <p:cNvSpPr/>
              <p:nvPr/>
            </p:nvSpPr>
            <p:spPr>
              <a:xfrm>
                <a:off x="4200302" y="4160914"/>
                <a:ext cx="3791395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302" y="4160914"/>
                <a:ext cx="3791395" cy="5329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Вигнута вправо стрілка 25"/>
          <p:cNvSpPr/>
          <p:nvPr/>
        </p:nvSpPr>
        <p:spPr>
          <a:xfrm>
            <a:off x="8110451" y="4286828"/>
            <a:ext cx="661894" cy="1128320"/>
          </a:xfrm>
          <a:prstGeom prst="curvedLeftArrow">
            <a:avLst>
              <a:gd name="adj1" fmla="val 43974"/>
              <a:gd name="adj2" fmla="val 89063"/>
              <a:gd name="adj3" fmla="val 7523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7"/>
              <p:cNvSpPr/>
              <p:nvPr/>
            </p:nvSpPr>
            <p:spPr>
              <a:xfrm>
                <a:off x="4200302" y="4810922"/>
                <a:ext cx="3791395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302" y="4810922"/>
                <a:ext cx="3791395" cy="5329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7"/>
          <p:cNvSpPr/>
          <p:nvPr/>
        </p:nvSpPr>
        <p:spPr>
          <a:xfrm>
            <a:off x="0" y="2708231"/>
            <a:ext cx="3291840" cy="954107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означенням логарифма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Вигнута вправо стрілка 24"/>
          <p:cNvSpPr/>
          <p:nvPr/>
        </p:nvSpPr>
        <p:spPr>
          <a:xfrm flipH="1">
            <a:off x="3419654" y="3255525"/>
            <a:ext cx="661894" cy="1438356"/>
          </a:xfrm>
          <a:prstGeom prst="curvedLeftArrow">
            <a:avLst>
              <a:gd name="adj1" fmla="val 43974"/>
              <a:gd name="adj2" fmla="val 89063"/>
              <a:gd name="adj3" fmla="val 7523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7"/>
              <p:cNvSpPr/>
              <p:nvPr/>
            </p:nvSpPr>
            <p:spPr>
              <a:xfrm>
                <a:off x="4538549" y="5445728"/>
                <a:ext cx="3114899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549" y="5445728"/>
                <a:ext cx="311489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7"/>
          <p:cNvSpPr/>
          <p:nvPr/>
        </p:nvSpPr>
        <p:spPr>
          <a:xfrm>
            <a:off x="6894415" y="1832969"/>
            <a:ext cx="3291840" cy="523220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Перевірка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7"/>
              <p:cNvSpPr/>
              <p:nvPr/>
            </p:nvSpPr>
            <p:spPr>
              <a:xfrm>
                <a:off x="6898640" y="2563290"/>
                <a:ext cx="5291047" cy="1691745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𝟗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uk-UA" sz="2800" b="1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uk-UA" sz="2800" b="1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uk-UA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e>
                              </m:d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</m:func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uk-UA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𝟗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</m:e>
                          </m:d>
                        </m:e>
                      </m:func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f>
                        <m:f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8640" y="2563290"/>
                <a:ext cx="5291047" cy="169174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6894415" y="4431180"/>
                <a:ext cx="5291047" cy="1691745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𝟗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uk-UA" sz="2800" b="1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∙</m:t>
                              </m:r>
                              <m:r>
                                <a:rPr lang="uk-UA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</m:func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uk-UA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𝟗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</m:e>
                          </m:d>
                        </m:e>
                      </m:func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f>
                        <m:f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415" y="4431180"/>
                <a:ext cx="5291047" cy="169174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3" y="5663464"/>
            <a:ext cx="1089316" cy="1089316"/>
          </a:xfrm>
          <a:prstGeom prst="rect">
            <a:avLst/>
          </a:prstGeom>
        </p:spPr>
      </p:pic>
      <p:sp>
        <p:nvSpPr>
          <p:cNvPr id="34" name="Прямоугольник 7"/>
          <p:cNvSpPr/>
          <p:nvPr/>
        </p:nvSpPr>
        <p:spPr>
          <a:xfrm>
            <a:off x="1087120" y="5798673"/>
            <a:ext cx="5281016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Чому важливо виконувати перевірку?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3685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7 L 0.3151 -0.1044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55" y="-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"/>
                            </p:stCondLst>
                            <p:childTnLst>
                              <p:par>
                                <p:cTn id="85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51 -0.1044 L -2.08333E-7 3.7037E-7 " pathEditMode="relative" rAng="0" ptsTypes="AA">
                                      <p:cBhvr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55" y="5208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-0.3125 -0.1713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25" y="-8565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07407E-6 L -0.3125 -0.17199 " pathEditMode="relative" rAng="0" ptsTypes="AA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25" y="-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"/>
                            </p:stCondLst>
                            <p:childTnLst>
                              <p:par>
                                <p:cTn id="10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75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4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7 L -0.00091 -0.08611 " pathEditMode="relative" rAng="0" ptsTypes="AA">
                                      <p:cBhvr>
                                        <p:cTn id="1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306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64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25 -0.1713 L -0.3125 -0.26551 " pathEditMode="relative" rAng="0" ptsTypes="AA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22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25 -0.17199 L -0.3125 -0.2632 " pathEditMode="relative" rAng="0" ptsTypes="AA">
                                      <p:cBhvr>
                                        <p:cTn id="1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9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2" grpId="0" animBg="1"/>
      <p:bldP spid="37" grpId="0" animBg="1"/>
      <p:bldP spid="37" grpId="1" animBg="1"/>
      <p:bldP spid="37" grpId="2" animBg="1"/>
      <p:bldP spid="37" grpId="3" animBg="1"/>
      <p:bldP spid="52" grpId="0" animBg="1"/>
      <p:bldP spid="52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6" grpId="0" animBg="1"/>
      <p:bldP spid="26" grpId="1" animBg="1"/>
      <p:bldP spid="27" grpId="0" animBg="1"/>
      <p:bldP spid="27" grpId="1" animBg="1"/>
      <p:bldP spid="27" grpId="2" animBg="1"/>
      <p:bldP spid="27" grpId="3" animBg="1"/>
      <p:bldP spid="21" grpId="0" animBg="1"/>
      <p:bldP spid="21" grpId="1" animBg="1"/>
      <p:bldP spid="25" grpId="0" animBg="1"/>
      <p:bldP spid="25" grpId="1" animBg="1"/>
      <p:bldP spid="29" grpId="0" animBg="1"/>
      <p:bldP spid="29" grpId="1" animBg="1"/>
      <p:bldP spid="29" grpId="2" animBg="1"/>
      <p:bldP spid="30" grpId="0" animBg="1"/>
      <p:bldP spid="30" grpId="1" animBg="1"/>
      <p:bldP spid="31" grpId="0" animBg="1"/>
      <p:bldP spid="32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логарифмічних рівнянь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7"/>
          <p:cNvSpPr/>
          <p:nvPr/>
        </p:nvSpPr>
        <p:spPr>
          <a:xfrm>
            <a:off x="2641600" y="891764"/>
            <a:ext cx="6370320" cy="523220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Використання рівнянь-наслідків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7"/>
              <p:cNvSpPr/>
              <p:nvPr/>
            </p:nvSpPr>
            <p:spPr>
              <a:xfrm>
                <a:off x="6409149" y="2194943"/>
                <a:ext cx="4006737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e>
                      </m:func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149" y="2194943"/>
                <a:ext cx="400673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7"/>
              <p:cNvSpPr/>
              <p:nvPr/>
            </p:nvSpPr>
            <p:spPr>
              <a:xfrm>
                <a:off x="6409149" y="3059339"/>
                <a:ext cx="4006737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149" y="3059339"/>
                <a:ext cx="4006737" cy="532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Вигнута вправо стрілка 32"/>
          <p:cNvSpPr/>
          <p:nvPr/>
        </p:nvSpPr>
        <p:spPr>
          <a:xfrm>
            <a:off x="10503686" y="2317531"/>
            <a:ext cx="661894" cy="1293888"/>
          </a:xfrm>
          <a:prstGeom prst="curvedLeftArrow">
            <a:avLst>
              <a:gd name="adj1" fmla="val 43974"/>
              <a:gd name="adj2" fmla="val 89063"/>
              <a:gd name="adj3" fmla="val 7523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34" name="Вигнута вправо стрілка 33"/>
          <p:cNvSpPr/>
          <p:nvPr/>
        </p:nvSpPr>
        <p:spPr>
          <a:xfrm flipH="1">
            <a:off x="5616624" y="3200805"/>
            <a:ext cx="661894" cy="1293888"/>
          </a:xfrm>
          <a:prstGeom prst="curvedLeftArrow">
            <a:avLst>
              <a:gd name="adj1" fmla="val 43974"/>
              <a:gd name="adj2" fmla="val 89063"/>
              <a:gd name="adj3" fmla="val 7523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7"/>
              <p:cNvSpPr/>
              <p:nvPr/>
            </p:nvSpPr>
            <p:spPr>
              <a:xfrm>
                <a:off x="6409977" y="3912026"/>
                <a:ext cx="4006737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977" y="3912026"/>
                <a:ext cx="4006737" cy="5329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Вигнута вправо стрілка 35"/>
          <p:cNvSpPr/>
          <p:nvPr/>
        </p:nvSpPr>
        <p:spPr>
          <a:xfrm>
            <a:off x="10485040" y="4069430"/>
            <a:ext cx="661894" cy="1293888"/>
          </a:xfrm>
          <a:prstGeom prst="curvedLeftArrow">
            <a:avLst>
              <a:gd name="adj1" fmla="val 43974"/>
              <a:gd name="adj2" fmla="val 89063"/>
              <a:gd name="adj3" fmla="val 7523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7"/>
              <p:cNvSpPr/>
              <p:nvPr/>
            </p:nvSpPr>
            <p:spPr>
              <a:xfrm>
                <a:off x="6409148" y="4801301"/>
                <a:ext cx="4006737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148" y="4801301"/>
                <a:ext cx="400673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Виноска 1 (межа й риска) 38"/>
          <p:cNvSpPr/>
          <p:nvPr/>
        </p:nvSpPr>
        <p:spPr>
          <a:xfrm flipH="1">
            <a:off x="561754" y="5554676"/>
            <a:ext cx="5847394" cy="758908"/>
          </a:xfrm>
          <a:prstGeom prst="accentBorderCallout1">
            <a:avLst>
              <a:gd name="adj1" fmla="val 50667"/>
              <a:gd name="adj2" fmla="val -2495"/>
              <a:gd name="adj3" fmla="val -28051"/>
              <a:gd name="adj4" fmla="val -27409"/>
            </a:avLst>
          </a:prstGeom>
          <a:solidFill>
            <a:srgbClr val="B1510F"/>
          </a:solidFill>
          <a:ln w="12700">
            <a:solidFill>
              <a:srgbClr val="B151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Сторонній корінь, так як в основі логарифма не може бути від’ємне число</a:t>
            </a:r>
          </a:p>
        </p:txBody>
      </p:sp>
      <p:sp>
        <p:nvSpPr>
          <p:cNvPr id="40" name="Кільце 39"/>
          <p:cNvSpPr/>
          <p:nvPr/>
        </p:nvSpPr>
        <p:spPr>
          <a:xfrm>
            <a:off x="7831724" y="4757188"/>
            <a:ext cx="658226" cy="661279"/>
          </a:xfrm>
          <a:prstGeom prst="donut">
            <a:avLst>
              <a:gd name="adj" fmla="val 1089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41" name="Кільце 40"/>
          <p:cNvSpPr/>
          <p:nvPr/>
        </p:nvSpPr>
        <p:spPr>
          <a:xfrm>
            <a:off x="7561600" y="2446456"/>
            <a:ext cx="301874" cy="308051"/>
          </a:xfrm>
          <a:prstGeom prst="donut">
            <a:avLst>
              <a:gd name="adj" fmla="val 1988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1908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150"/>
                            </p:stCondLst>
                            <p:childTnLst>
                              <p:par>
                                <p:cTn id="5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00"/>
                            </p:stCondLst>
                            <p:childTnLst>
                              <p:par>
                                <p:cTn id="6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20" grpId="0" animBg="1"/>
      <p:bldP spid="28" grpId="0" animBg="1"/>
      <p:bldP spid="28" grpId="1" animBg="1"/>
      <p:bldP spid="33" grpId="0" animBg="1"/>
      <p:bldP spid="34" grpId="0" animBg="1"/>
      <p:bldP spid="35" grpId="0" animBg="1"/>
      <p:bldP spid="36" grpId="0" animBg="1"/>
      <p:bldP spid="38" grpId="0" animBg="1"/>
      <p:bldP spid="38" grpId="1" animBg="1"/>
      <p:bldP spid="39" grpId="0" animBg="1"/>
      <p:bldP spid="40" grpId="0" animBg="1"/>
      <p:bldP spid="41" grpId="0" animBg="1"/>
      <p:bldP spid="4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логарифмічних рівнянь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7"/>
              <p:cNvSpPr/>
              <p:nvPr/>
            </p:nvSpPr>
            <p:spPr>
              <a:xfrm>
                <a:off x="2956959" y="830762"/>
                <a:ext cx="5953361" cy="1060483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ea typeface="Tahoma" panose="020B0604030504040204" pitchFamily="34" charset="0"/>
                    <a:cs typeface="Tahoma" panose="020B0604030504040204" pitchFamily="34" charset="0"/>
                  </a:rPr>
                  <a:t>3)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𝟐𝟓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𝟓</m:t>
                                </m:r>
                              </m:den>
                            </m:f>
                            <m:func>
                              <m:func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uncPr>
                              <m:fName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𝐥𝐨𝐠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𝟑</m:t>
                                    </m:r>
                                  </m:sub>
                                </m:sSub>
                              </m:fName>
                              <m:e>
                                <m:d>
                                  <m:d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𝟐</m:t>
                                    </m:r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−</m:t>
                                    </m:r>
                                    <m:func>
                                      <m:funcPr>
                                        <m:ctrlPr>
                                          <a:rPr lang="en-US" sz="2800" b="1" i="1" smtClean="0"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</m:ctrlPr>
                                      </m:funcPr>
                                      <m:fName>
                                        <m:sSub>
                                          <m:sSubPr>
                                            <m:ctrlPr>
                                              <a:rPr lang="en-US" sz="2800" b="1" i="1" smtClean="0">
                                                <a:latin typeface="Cambria Math" panose="02040503050406030204" pitchFamily="18" charset="0"/>
                                                <a:ea typeface="Tahoma" panose="020B0604030504040204" pitchFamily="34" charset="0"/>
                                                <a:cs typeface="Tahoma" panose="020B0604030504040204" pitchFamily="34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800" b="1" i="0" smtClean="0">
                                                <a:latin typeface="Cambria Math" panose="02040503050406030204" pitchFamily="18" charset="0"/>
                                                <a:ea typeface="Tahoma" panose="020B0604030504040204" pitchFamily="34" charset="0"/>
                                                <a:cs typeface="Tahoma" panose="020B0604030504040204" pitchFamily="34" charset="0"/>
                                              </a:rPr>
                                              <m:t>𝐥𝐨𝐠</m:t>
                                            </m:r>
                                          </m:e>
                                          <m:sub>
                                            <m:f>
                                              <m:fPr>
                                                <m:ctrlPr>
                                                  <a:rPr lang="en-US" sz="2800" b="1" i="1" smtClean="0">
                                                    <a:latin typeface="Cambria Math" panose="02040503050406030204" pitchFamily="18" charset="0"/>
                                                    <a:ea typeface="Tahoma" panose="020B0604030504040204" pitchFamily="34" charset="0"/>
                                                    <a:cs typeface="Tahoma" panose="020B0604030504040204" pitchFamily="34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r>
                                                  <a:rPr lang="en-US" sz="2800" b="1" i="1" smtClean="0">
                                                    <a:latin typeface="Cambria Math" panose="02040503050406030204" pitchFamily="18" charset="0"/>
                                                    <a:ea typeface="Tahoma" panose="020B0604030504040204" pitchFamily="34" charset="0"/>
                                                    <a:cs typeface="Tahoma" panose="020B0604030504040204" pitchFamily="34" charset="0"/>
                                                  </a:rPr>
                                                  <m:t>𝟏</m:t>
                                                </m:r>
                                              </m:num>
                                              <m:den>
                                                <m:r>
                                                  <a:rPr lang="en-US" sz="2800" b="1" i="1" smtClean="0">
                                                    <a:latin typeface="Cambria Math" panose="02040503050406030204" pitchFamily="18" charset="0"/>
                                                    <a:ea typeface="Tahoma" panose="020B0604030504040204" pitchFamily="34" charset="0"/>
                                                    <a:cs typeface="Tahoma" panose="020B0604030504040204" pitchFamily="34" charset="0"/>
                                                  </a:rPr>
                                                  <m:t>𝟐</m:t>
                                                </m:r>
                                              </m:den>
                                            </m:f>
                                          </m:sub>
                                        </m:sSub>
                                      </m:fName>
                                      <m:e>
                                        <m:r>
                                          <a:rPr lang="en-US" sz="2800" b="1" i="1" smtClean="0"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𝒙</m:t>
                                        </m:r>
                                      </m:e>
                                    </m:func>
                                  </m:e>
                                </m:d>
                              </m:e>
                            </m:func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=−</m:t>
                        </m:r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den>
                        </m:f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6959" y="830762"/>
                <a:ext cx="5953361" cy="1060483"/>
              </a:xfrm>
              <a:prstGeom prst="rect">
                <a:avLst/>
              </a:prstGeom>
              <a:blipFill>
                <a:blip r:embed="rId3"/>
                <a:stretch>
                  <a:fillRect l="-204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7" name="Рисунок 6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708758"/>
            <a:ext cx="1089316" cy="1089316"/>
          </a:xfrm>
          <a:prstGeom prst="rect">
            <a:avLst/>
          </a:prstGeom>
        </p:spPr>
      </p:pic>
      <p:sp>
        <p:nvSpPr>
          <p:cNvPr id="68" name="Прямоугольник 7"/>
          <p:cNvSpPr/>
          <p:nvPr/>
        </p:nvSpPr>
        <p:spPr>
          <a:xfrm>
            <a:off x="3718560" y="5798673"/>
            <a:ext cx="7459326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буде це рівняння найпростішим логарифмічним рівнянням?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7"/>
              <p:cNvSpPr/>
              <p:nvPr/>
            </p:nvSpPr>
            <p:spPr>
              <a:xfrm>
                <a:off x="3953686" y="2047586"/>
                <a:ext cx="4541122" cy="996683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𝟓</m:t>
                          </m:r>
                        </m:den>
                      </m:f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𝐥𝐨𝐠</m:t>
                                      </m:r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sz="2800" b="1" i="1"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800" b="1" i="1"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  <m:t>𝟏</m:t>
                                          </m:r>
                                        </m:num>
                                        <m:den>
                                          <m:r>
                                            <a:rPr lang="en-US" sz="2800" b="1" i="1"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sub>
                                  </m:sSub>
                                </m:fName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𝟐𝟓</m:t>
                          </m:r>
                        </m:e>
                        <m:sup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686" y="2047586"/>
                <a:ext cx="4541122" cy="9966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Прямоугольник 7"/>
          <p:cNvSpPr/>
          <p:nvPr/>
        </p:nvSpPr>
        <p:spPr>
          <a:xfrm>
            <a:off x="0" y="2047586"/>
            <a:ext cx="2956959" cy="954107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означенням логарифма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Виноска 1 (межа й риска) 70"/>
              <p:cNvSpPr/>
              <p:nvPr/>
            </p:nvSpPr>
            <p:spPr>
              <a:xfrm>
                <a:off x="9220199" y="3124200"/>
                <a:ext cx="2871144" cy="969219"/>
              </a:xfrm>
              <a:prstGeom prst="accentBorderCallout1">
                <a:avLst>
                  <a:gd name="adj1" fmla="val 41278"/>
                  <a:gd name="adj2" fmla="val -2292"/>
                  <a:gd name="adj3" fmla="val -23683"/>
                  <a:gd name="adj4" fmla="val -32127"/>
                </a:avLst>
              </a:prstGeom>
              <a:solidFill>
                <a:srgbClr val="B1510F"/>
              </a:solidFill>
              <a:ln w="12700">
                <a:solidFill>
                  <a:srgbClr val="B151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𝟐𝟓</m:t>
                          </m:r>
                        </m:e>
                        <m:sup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𝟐𝟓</m:t>
                              </m:r>
                            </m:e>
                          </m:rad>
                        </m:den>
                      </m:f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1" name="Виноска 1 (межа й риска)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0199" y="3124200"/>
                <a:ext cx="2871144" cy="969219"/>
              </a:xfrm>
              <a:prstGeom prst="accentBorderCallout1">
                <a:avLst>
                  <a:gd name="adj1" fmla="val 41278"/>
                  <a:gd name="adj2" fmla="val -2292"/>
                  <a:gd name="adj3" fmla="val -23683"/>
                  <a:gd name="adj4" fmla="val -32127"/>
                </a:avLst>
              </a:prstGeom>
              <a:blipFill>
                <a:blip r:embed="rId6"/>
                <a:stretch>
                  <a:fillRect/>
                </a:stretch>
              </a:blipFill>
              <a:ln w="12700">
                <a:solidFill>
                  <a:srgbClr val="B1510F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Кільце 71"/>
          <p:cNvSpPr/>
          <p:nvPr/>
        </p:nvSpPr>
        <p:spPr>
          <a:xfrm>
            <a:off x="7325455" y="1846624"/>
            <a:ext cx="1271677" cy="1277576"/>
          </a:xfrm>
          <a:prstGeom prst="donut">
            <a:avLst>
              <a:gd name="adj" fmla="val 1089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"/>
              <p:cNvSpPr/>
              <p:nvPr/>
            </p:nvSpPr>
            <p:spPr>
              <a:xfrm>
                <a:off x="1876303" y="3378978"/>
                <a:ext cx="1080656" cy="523220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uk-UA" sz="28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𝟓</m:t>
                      </m:r>
                    </m:oMath>
                  </m:oMathPara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6303" y="3378978"/>
                <a:ext cx="108065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"/>
              <p:cNvSpPr/>
              <p:nvPr/>
            </p:nvSpPr>
            <p:spPr>
              <a:xfrm>
                <a:off x="3953686" y="3378518"/>
                <a:ext cx="4541122" cy="77143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𝐥𝐨𝐠</m:t>
                                      </m:r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sz="2800" b="1" i="1"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800" b="1" i="1"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  <m:t>𝟏</m:t>
                                          </m:r>
                                        </m:num>
                                        <m:den>
                                          <m:r>
                                            <a:rPr lang="en-US" sz="2800" b="1" i="1"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sub>
                                  </m:sSub>
                                </m:fName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686" y="3378518"/>
                <a:ext cx="4541122" cy="7714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Прямоугольник 7"/>
          <p:cNvSpPr/>
          <p:nvPr/>
        </p:nvSpPr>
        <p:spPr>
          <a:xfrm>
            <a:off x="-1" y="4279483"/>
            <a:ext cx="2956959" cy="954107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означенням логарифма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"/>
              <p:cNvSpPr/>
              <p:nvPr/>
            </p:nvSpPr>
            <p:spPr>
              <a:xfrm>
                <a:off x="3953686" y="4345149"/>
                <a:ext cx="4541122" cy="808748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e>
                        <m:sup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sup>
                      </m:sSup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686" y="4345149"/>
                <a:ext cx="4541122" cy="80874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Вигнута вправо стрілка 76"/>
          <p:cNvSpPr/>
          <p:nvPr/>
        </p:nvSpPr>
        <p:spPr>
          <a:xfrm>
            <a:off x="8708519" y="4596844"/>
            <a:ext cx="661894" cy="1293888"/>
          </a:xfrm>
          <a:prstGeom prst="curvedLeftArrow">
            <a:avLst>
              <a:gd name="adj1" fmla="val 43974"/>
              <a:gd name="adj2" fmla="val 89063"/>
              <a:gd name="adj3" fmla="val 7523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"/>
              <p:cNvSpPr/>
              <p:nvPr/>
            </p:nvSpPr>
            <p:spPr>
              <a:xfrm>
                <a:off x="3942979" y="5228484"/>
                <a:ext cx="4541122" cy="76194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979" y="5228484"/>
                <a:ext cx="4541122" cy="7619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"/>
              <p:cNvSpPr/>
              <p:nvPr/>
            </p:nvSpPr>
            <p:spPr>
              <a:xfrm>
                <a:off x="-1" y="5412124"/>
                <a:ext cx="2909083" cy="1156599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412124"/>
                <a:ext cx="2909083" cy="11565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22645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4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125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6" grpId="0" animBg="1"/>
      <p:bldP spid="68" grpId="0" animBg="1"/>
      <p:bldP spid="68" grpId="1" animBg="1"/>
      <p:bldP spid="69" grpId="0" animBg="1"/>
      <p:bldP spid="69" grpId="1" animBg="1"/>
      <p:bldP spid="70" grpId="0" animBg="1"/>
      <p:bldP spid="71" grpId="0" animBg="1"/>
      <p:bldP spid="72" grpId="0" animBg="1"/>
      <p:bldP spid="73" grpId="0" animBg="1"/>
      <p:bldP spid="74" grpId="0" animBg="1"/>
      <p:bldP spid="74" grpId="1" animBg="1"/>
      <p:bldP spid="75" grpId="0" animBg="1"/>
      <p:bldP spid="76" grpId="0" animBg="1"/>
      <p:bldP spid="76" grpId="1" animBg="1"/>
      <p:bldP spid="77" grpId="0" animBg="1"/>
      <p:bldP spid="78" grpId="0" animBg="1"/>
      <p:bldP spid="78" grpId="1" animBg="1"/>
      <p:bldP spid="79" grpId="0" animBg="1"/>
      <p:bldP spid="7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логарифмічних рівнянь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7"/>
              <p:cNvSpPr/>
              <p:nvPr/>
            </p:nvSpPr>
            <p:spPr>
              <a:xfrm>
                <a:off x="1087120" y="981400"/>
                <a:ext cx="6451600" cy="523220"/>
              </a:xfrm>
              <a:prstGeom prst="rect">
                <a:avLst/>
              </a:prstGeom>
              <a:solidFill>
                <a:srgbClr val="906638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Рівняння виду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𝐠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120" y="981400"/>
                <a:ext cx="6451600" cy="523220"/>
              </a:xfrm>
              <a:prstGeom prst="rect">
                <a:avLst/>
              </a:prstGeom>
              <a:blipFill>
                <a:blip r:embed="rId3"/>
                <a:stretch>
                  <a:fillRect l="-1039"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/>
          <p:cNvSpPr/>
          <p:nvPr/>
        </p:nvSpPr>
        <p:spPr>
          <a:xfrm>
            <a:off x="136432" y="816282"/>
            <a:ext cx="844034" cy="844034"/>
          </a:xfrm>
          <a:prstGeom prst="ellipse">
            <a:avLst/>
          </a:prstGeom>
          <a:solidFill>
            <a:srgbClr val="906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Округлений прямокутник 26"/>
          <p:cNvSpPr/>
          <p:nvPr/>
        </p:nvSpPr>
        <p:spPr>
          <a:xfrm>
            <a:off x="0" y="1896549"/>
            <a:ext cx="2838247" cy="620356"/>
          </a:xfrm>
          <a:prstGeom prst="roundRect">
            <a:avLst>
              <a:gd name="adj" fmla="val 50000"/>
            </a:avLst>
          </a:prstGeom>
          <a:solidFill>
            <a:srgbClr val="906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441" y="1799781"/>
            <a:ext cx="717124" cy="7171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7"/>
              <p:cNvSpPr/>
              <p:nvPr/>
            </p:nvSpPr>
            <p:spPr>
              <a:xfrm>
                <a:off x="0" y="2680267"/>
                <a:ext cx="6482080" cy="2346155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то рівняння виду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𝐠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рівносильне будь якій із систем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eqArr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=</m:t>
                            </m:r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𝐠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</m:e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&gt;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;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eqArr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=</m:t>
                            </m:r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𝐠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</m:e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𝐠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&gt;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80267"/>
                <a:ext cx="6482080" cy="2346155"/>
              </a:xfrm>
              <a:prstGeom prst="rect">
                <a:avLst/>
              </a:prstGeom>
              <a:blipFill>
                <a:blip r:embed="rId5"/>
                <a:stretch>
                  <a:fillRect t="-311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круглений прямокутник 11"/>
              <p:cNvSpPr/>
              <p:nvPr/>
            </p:nvSpPr>
            <p:spPr>
              <a:xfrm>
                <a:off x="1843721" y="5606414"/>
                <a:ext cx="8504557" cy="1004900"/>
              </a:xfrm>
              <a:prstGeom prst="roundRect">
                <a:avLst>
                  <a:gd name="adj" fmla="val 50000"/>
                </a:avLst>
              </a:prstGeom>
              <a:solidFill>
                <a:srgbClr val="9066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|"/>
                          <m:ctrlPr>
                            <a:rPr lang="uk-UA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𝐥𝐨𝐠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𝒂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𝒇</m:t>
                                  </m:r>
                                  <m:d>
                                    <m:d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𝐥𝐨𝐠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𝒂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𝒈</m:t>
                                  </m:r>
                                  <m:d>
                                    <m:d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</m:func>
                            </m:e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  <m:r>
                                <m:rPr>
                                  <m:nor/>
                                </m:rPr>
                                <a:rPr lang="en-US" sz="2400" b="1" dirty="0">
                                  <a:latin typeface="Tahoma" panose="020B0604030504040204" pitchFamily="34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, 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≠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  <m:r>
                        <a:rPr lang="uk-U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⇒</m:t>
                      </m:r>
                      <m:d>
                        <m:dPr>
                          <m:begChr m:val="{"/>
                          <m:endChr m:val=""/>
                          <m:ctrlPr>
                            <a:rPr lang="uk-UA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  <m:r>
                        <m:rPr>
                          <m:nor/>
                        </m:rPr>
                        <a:rPr lang="en-US" sz="2400" b="1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або</m:t>
                      </m:r>
                      <m:r>
                        <m:rPr>
                          <m:nor/>
                        </m:rPr>
                        <a:rPr lang="en-US" sz="2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=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Округлений прямокут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721" y="5606414"/>
                <a:ext cx="8504557" cy="1004900"/>
              </a:xfrm>
              <a:prstGeom prst="roundRect">
                <a:avLst>
                  <a:gd name="adj" fmla="val 50000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21998"/>
            <a:ext cx="1089316" cy="1089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7"/>
              <p:cNvSpPr/>
              <p:nvPr/>
            </p:nvSpPr>
            <p:spPr>
              <a:xfrm>
                <a:off x="487680" y="5107548"/>
                <a:ext cx="10601007" cy="1687834"/>
              </a:xfrm>
              <a:prstGeom prst="rect">
                <a:avLst/>
              </a:prstGeom>
              <a:solidFill>
                <a:srgbClr val="726F54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type m:val="noBar"/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800" b="1" dirty="0"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Чому варто </m:t>
                        </m:r>
                        <m:r>
                          <m:rPr>
                            <m:nor/>
                          </m:rPr>
                          <a:rPr lang="uk-UA" sz="2800" b="1" i="0" dirty="0" smtClean="0"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ураховувати</m:t>
                        </m:r>
                        <m:r>
                          <m:rPr>
                            <m:nor/>
                          </m:rPr>
                          <a:rPr lang="uk-UA" sz="2800" b="1" dirty="0"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обидві умови</m:t>
                        </m:r>
                        <m:r>
                          <m:rPr>
                            <m:nor/>
                          </m:rPr>
                          <a:rPr lang="uk-UA" sz="2800" b="1" i="0" dirty="0" smtClean="0"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ОДЗ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z="2800" b="1" i="0" smtClean="0"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або виконувати перевірку коренів?</m:t>
                        </m:r>
                      </m:den>
                    </m:f>
                    <m:d>
                      <m:dPr>
                        <m:begChr m:val="{"/>
                        <m:endChr m:val=""/>
                        <m:ctrlPr>
                          <a:rPr lang="uk-UA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eqArr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=</m:t>
                            </m:r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𝐠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</m:e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&gt;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𝟎</m:t>
                            </m:r>
                          </m:e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𝐠</m:t>
                            </m:r>
                            <m:d>
                              <m:dPr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&gt;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" y="5107548"/>
                <a:ext cx="10601007" cy="1687834"/>
              </a:xfrm>
              <a:prstGeom prst="rect">
                <a:avLst/>
              </a:prstGeom>
              <a:blipFill>
                <a:blip r:embed="rId8"/>
                <a:stretch>
                  <a:fillRect r="-920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8686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2" grpId="0" animBg="1"/>
      <p:bldP spid="27" grpId="0" animBg="1"/>
      <p:bldP spid="33" grpId="0" animBg="1"/>
      <p:bldP spid="12" grpId="0" animBg="1"/>
      <p:bldP spid="12" grpId="1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6084</TotalTime>
  <Words>1121</Words>
  <Application>Microsoft Macintosh PowerPoint</Application>
  <PresentationFormat>Widescreen</PresentationFormat>
  <Paragraphs>243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Segoe Print</vt:lpstr>
      <vt:lpstr>Tahoma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Марко Мілевський</dc:creator>
  <cp:keywords/>
  <dc:description/>
  <cp:lastModifiedBy>Kulinich Bohdan</cp:lastModifiedBy>
  <cp:revision>350</cp:revision>
  <dcterms:created xsi:type="dcterms:W3CDTF">2019-04-30T11:06:10Z</dcterms:created>
  <dcterms:modified xsi:type="dcterms:W3CDTF">2024-06-17T18:28:04Z</dcterms:modified>
  <cp:category/>
</cp:coreProperties>
</file>