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06" r:id="rId3"/>
    <p:sldId id="293" r:id="rId4"/>
    <p:sldId id="308" r:id="rId5"/>
    <p:sldId id="273" r:id="rId6"/>
    <p:sldId id="276" r:id="rId7"/>
    <p:sldId id="261" r:id="rId8"/>
    <p:sldId id="262" r:id="rId9"/>
    <p:sldId id="263" r:id="rId10"/>
    <p:sldId id="304" r:id="rId11"/>
    <p:sldId id="303" r:id="rId12"/>
    <p:sldId id="305" r:id="rId13"/>
    <p:sldId id="309" r:id="rId14"/>
    <p:sldId id="310" r:id="rId15"/>
    <p:sldId id="311" r:id="rId16"/>
    <p:sldId id="313" r:id="rId17"/>
    <p:sldId id="283" r:id="rId18"/>
    <p:sldId id="285" r:id="rId1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510F"/>
    <a:srgbClr val="3C5A59"/>
    <a:srgbClr val="10723C"/>
    <a:srgbClr val="906638"/>
    <a:srgbClr val="545454"/>
    <a:srgbClr val="860300"/>
    <a:srgbClr val="2867A0"/>
    <a:srgbClr val="455B6F"/>
    <a:srgbClr val="696969"/>
    <a:srgbClr val="C95B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0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5B3491A5-E7F5-2247-9DD6-1AD4A2CFA083}"/>
    <pc:docChg chg="undo custSel modSld">
      <pc:chgData name="Kulinich Bohdan" userId="48e65c9f34e137d0" providerId="LiveId" clId="{5B3491A5-E7F5-2247-9DD6-1AD4A2CFA083}" dt="2019-10-23T06:17:08.813" v="1" actId="478"/>
      <pc:docMkLst>
        <pc:docMk/>
      </pc:docMkLst>
      <pc:sldChg chg="addSp delSp addAnim delAnim">
        <pc:chgData name="Kulinich Bohdan" userId="48e65c9f34e137d0" providerId="LiveId" clId="{5B3491A5-E7F5-2247-9DD6-1AD4A2CFA083}" dt="2019-10-23T06:17:08.813" v="1" actId="478"/>
        <pc:sldMkLst>
          <pc:docMk/>
          <pc:sldMk cId="1088591982" sldId="256"/>
        </pc:sldMkLst>
        <pc:spChg chg="add del">
          <ac:chgData name="Kulinich Bohdan" userId="48e65c9f34e137d0" providerId="LiveId" clId="{5B3491A5-E7F5-2247-9DD6-1AD4A2CFA083}" dt="2019-10-23T06:17:08.813" v="1" actId="478"/>
          <ac:spMkLst>
            <pc:docMk/>
            <pc:sldMk cId="1088591982" sldId="256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CFA1C-9B84-411E-A926-CBB86AC8D4FF}" type="datetimeFigureOut">
              <a:rPr lang="uk-UA" smtClean="0"/>
              <a:t>17.11.21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660E6-F98B-4016-AC44-73B69C64B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239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055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0942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10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836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5721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2045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0495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9494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046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660E6-F98B-4016-AC44-73B69C64B7F3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0160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693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300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534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236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8168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040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422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17.11.21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8659950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17.11.21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9244688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17.11.21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67675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17.11.21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8866362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17.11.21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0208021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17.11.21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1844589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17.11.21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1928370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17.11.21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0302337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17.11.21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4023862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17.11.21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2467725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17.11.21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4630054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439BF-622C-4236-96BC-EBC7373EAE1B}" type="datetimeFigureOut">
              <a:rPr lang="uk-UA" smtClean="0"/>
              <a:t>17.11.21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61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94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11" Type="http://schemas.openxmlformats.org/officeDocument/2006/relationships/image" Target="../media/image113.png"/><Relationship Id="rId5" Type="http://schemas.openxmlformats.org/officeDocument/2006/relationships/image" Target="../media/image110.png"/><Relationship Id="rId10" Type="http://schemas.openxmlformats.org/officeDocument/2006/relationships/image" Target="../media/image106.png"/><Relationship Id="rId4" Type="http://schemas.openxmlformats.org/officeDocument/2006/relationships/image" Target="../media/image109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5" Type="http://schemas.openxmlformats.org/officeDocument/2006/relationships/image" Target="../media/image89.png"/><Relationship Id="rId4" Type="http://schemas.openxmlformats.org/officeDocument/2006/relationships/image" Target="../media/image1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png"/><Relationship Id="rId4" Type="http://schemas.openxmlformats.org/officeDocument/2006/relationships/image" Target="../media/image10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01.pn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8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31.png"/><Relationship Id="rId18" Type="http://schemas.openxmlformats.org/officeDocument/2006/relationships/image" Target="../media/image136.png"/><Relationship Id="rId3" Type="http://schemas.openxmlformats.org/officeDocument/2006/relationships/image" Target="../media/image89.png"/><Relationship Id="rId21" Type="http://schemas.openxmlformats.org/officeDocument/2006/relationships/image" Target="../media/image101.pn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17" Type="http://schemas.openxmlformats.org/officeDocument/2006/relationships/image" Target="../media/image135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34.png"/><Relationship Id="rId20" Type="http://schemas.openxmlformats.org/officeDocument/2006/relationships/image" Target="../media/image1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123.png"/><Relationship Id="rId15" Type="http://schemas.openxmlformats.org/officeDocument/2006/relationships/image" Target="../media/image133.png"/><Relationship Id="rId10" Type="http://schemas.openxmlformats.org/officeDocument/2006/relationships/image" Target="../media/image128.png"/><Relationship Id="rId19" Type="http://schemas.openxmlformats.org/officeDocument/2006/relationships/image" Target="../media/image137.png"/><Relationship Id="rId4" Type="http://schemas.openxmlformats.org/officeDocument/2006/relationships/image" Target="../media/image122.png"/><Relationship Id="rId9" Type="http://schemas.openxmlformats.org/officeDocument/2006/relationships/image" Target="../media/image127.png"/><Relationship Id="rId14" Type="http://schemas.openxmlformats.org/officeDocument/2006/relationships/image" Target="../media/image1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01.png"/><Relationship Id="rId7" Type="http://schemas.openxmlformats.org/officeDocument/2006/relationships/image" Target="../media/image1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8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01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5" Type="http://schemas.openxmlformats.org/officeDocument/2006/relationships/image" Target="../media/image143.png"/><Relationship Id="rId10" Type="http://schemas.openxmlformats.org/officeDocument/2006/relationships/image" Target="../media/image148.png"/><Relationship Id="rId4" Type="http://schemas.openxmlformats.org/officeDocument/2006/relationships/image" Target="../media/image89.png"/><Relationship Id="rId9" Type="http://schemas.openxmlformats.org/officeDocument/2006/relationships/image" Target="../media/image1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155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56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21" Type="http://schemas.openxmlformats.org/officeDocument/2006/relationships/image" Target="../media/image28.png"/><Relationship Id="rId12" Type="http://schemas.openxmlformats.org/officeDocument/2006/relationships/image" Target="../media/image17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0.png"/><Relationship Id="rId20" Type="http://schemas.openxmlformats.org/officeDocument/2006/relationships/image" Target="../media/image27.png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3.png"/><Relationship Id="rId24" Type="http://schemas.openxmlformats.org/officeDocument/2006/relationships/image" Target="../media/image31.png"/><Relationship Id="rId5" Type="http://schemas.openxmlformats.org/officeDocument/2006/relationships/image" Target="../media/image15.png"/><Relationship Id="rId15" Type="http://schemas.openxmlformats.org/officeDocument/2006/relationships/image" Target="../media/image20.png"/><Relationship Id="rId23" Type="http://schemas.openxmlformats.org/officeDocument/2006/relationships/image" Target="../media/image30.png"/><Relationship Id="rId28" Type="http://schemas.openxmlformats.org/officeDocument/2006/relationships/image" Target="../media/image35.png"/><Relationship Id="rId10" Type="http://schemas.openxmlformats.org/officeDocument/2006/relationships/image" Target="../media/image22.png"/><Relationship Id="rId19" Type="http://schemas.openxmlformats.org/officeDocument/2006/relationships/image" Target="../media/image2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19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image" Target="../media/image61.png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4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89.png"/><Relationship Id="rId9" Type="http://schemas.openxmlformats.org/officeDocument/2006/relationships/image" Target="../media/image9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1.png"/><Relationship Id="rId7" Type="http://schemas.openxmlformats.org/officeDocument/2006/relationships/image" Target="../media/image104.png"/><Relationship Id="rId12" Type="http://schemas.openxmlformats.org/officeDocument/2006/relationships/image" Target="../media/image10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11" Type="http://schemas.openxmlformats.org/officeDocument/2006/relationships/image" Target="../media/image107.png"/><Relationship Id="rId5" Type="http://schemas.openxmlformats.org/officeDocument/2006/relationships/image" Target="../media/image102.png"/><Relationship Id="rId10" Type="http://schemas.openxmlformats.org/officeDocument/2006/relationships/image" Target="../media/image106.png"/><Relationship Id="rId4" Type="http://schemas.openxmlformats.org/officeDocument/2006/relationships/image" Target="../media/image89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13538" y="2187271"/>
            <a:ext cx="9378462" cy="2461846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808044" y="2541031"/>
            <a:ext cx="93821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Властивості</a:t>
            </a:r>
            <a:r>
              <a:rPr lang="ru-RU" sz="5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54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графік</a:t>
            </a:r>
            <a:r>
              <a:rPr lang="ru-RU" sz="5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54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логарифмічної</a:t>
            </a:r>
            <a:r>
              <a:rPr lang="ru-RU" sz="5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54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функції</a:t>
            </a:r>
            <a:endParaRPr lang="uk-UA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9448800" y="5712959"/>
            <a:ext cx="2743200" cy="365125"/>
          </a:xfrm>
        </p:spPr>
        <p:txBody>
          <a:bodyPr/>
          <a:lstStyle/>
          <a:p>
            <a:fld id="{5B993008-B989-9943-A67E-AA8CE5BAB33B}" type="datetime1">
              <a:rPr lang="ru-RU" sz="2400" smtClean="0"/>
              <a:t>17.11.2021</a:t>
            </a:fld>
            <a:endParaRPr lang="ru-RU" sz="16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100">
            <a:off x="133493" y="380484"/>
            <a:ext cx="1717058" cy="7131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93"/>
          <a:stretch/>
        </p:blipFill>
        <p:spPr>
          <a:xfrm>
            <a:off x="2808045" y="161267"/>
            <a:ext cx="790288" cy="134272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76204" y="514976"/>
            <a:ext cx="2133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3C5A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Урок 08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278">
            <a:off x="1460743" y="942148"/>
            <a:ext cx="965986" cy="11700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6767">
            <a:off x="207735" y="1465014"/>
            <a:ext cx="1045174" cy="10882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67500">
            <a:off x="1222602" y="2342002"/>
            <a:ext cx="1124127" cy="11241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151">
            <a:off x="188769" y="2900948"/>
            <a:ext cx="1034492" cy="10344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845">
            <a:off x="1438028" y="3679521"/>
            <a:ext cx="1153750" cy="11537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3065">
            <a:off x="133939" y="4186020"/>
            <a:ext cx="1316423" cy="131642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3818">
            <a:off x="2331473" y="5600313"/>
            <a:ext cx="1142237" cy="114223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0054">
            <a:off x="183139" y="5616371"/>
            <a:ext cx="1241629" cy="124162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768" y="5258603"/>
            <a:ext cx="1088708" cy="10887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898">
            <a:off x="3793345" y="6003595"/>
            <a:ext cx="772598" cy="7725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286" y="42653"/>
            <a:ext cx="3527252" cy="204396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398" y="5386902"/>
            <a:ext cx="926752" cy="88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919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6419655" y="1045162"/>
            <a:ext cx="5772346" cy="954107"/>
          </a:xfrm>
          <a:prstGeom prst="rect">
            <a:avLst/>
          </a:prstGeom>
          <a:solidFill>
            <a:srgbClr val="546057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Додатним чи від’ємним числом є: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54605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b="1" kern="1200" dirty="0">
              <a:solidFill>
                <a:srgbClr val="54605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9270"/>
            <a:ext cx="976025" cy="8964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419656" y="2516207"/>
                <a:ext cx="2551090" cy="542136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𝟎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𝟎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𝟔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656" y="2516207"/>
                <a:ext cx="2551090" cy="542136"/>
              </a:xfrm>
              <a:prstGeom prst="rect">
                <a:avLst/>
              </a:prstGeom>
              <a:blipFill>
                <a:blip r:embed="rId4"/>
                <a:stretch>
                  <a:fillRect l="-4773" t="-14607" b="-2471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6419655" y="3426953"/>
                <a:ext cx="2551091" cy="542136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𝟎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655" y="3426953"/>
                <a:ext cx="2551091" cy="542136"/>
              </a:xfrm>
              <a:prstGeom prst="rect">
                <a:avLst/>
              </a:prstGeom>
              <a:blipFill>
                <a:blip r:embed="rId5"/>
                <a:stretch>
                  <a:fillRect l="-4773" t="-13483" b="-2471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Рисунок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28860"/>
            <a:ext cx="6198682" cy="42773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7"/>
              <p:cNvSpPr/>
              <p:nvPr/>
            </p:nvSpPr>
            <p:spPr>
              <a:xfrm>
                <a:off x="6419654" y="4337699"/>
                <a:ext cx="2551091" cy="542136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𝟎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𝟐𝟕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654" y="4337699"/>
                <a:ext cx="2551091" cy="542136"/>
              </a:xfrm>
              <a:prstGeom prst="rect">
                <a:avLst/>
              </a:prstGeom>
              <a:blipFill>
                <a:blip r:embed="rId7"/>
                <a:stretch>
                  <a:fillRect l="-4773" t="-13636" b="-2727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7"/>
              <p:cNvSpPr/>
              <p:nvPr/>
            </p:nvSpPr>
            <p:spPr>
              <a:xfrm>
                <a:off x="6419653" y="5248445"/>
                <a:ext cx="2551091" cy="542136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𝝅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653" y="5248445"/>
                <a:ext cx="2551091" cy="542136"/>
              </a:xfrm>
              <a:prstGeom prst="rect">
                <a:avLst/>
              </a:prstGeom>
              <a:blipFill>
                <a:blip r:embed="rId8"/>
                <a:stretch>
                  <a:fillRect l="-4773" t="-13483" b="-2584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708758"/>
            <a:ext cx="1089316" cy="1089316"/>
          </a:xfrm>
          <a:prstGeom prst="rect">
            <a:avLst/>
          </a:prstGeom>
        </p:spPr>
      </p:pic>
      <p:sp>
        <p:nvSpPr>
          <p:cNvPr id="13" name="Прямоугольник 7"/>
          <p:cNvSpPr/>
          <p:nvPr/>
        </p:nvSpPr>
        <p:spPr>
          <a:xfrm>
            <a:off x="1049154" y="5849448"/>
            <a:ext cx="10128731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Якщо ми підносимо до від’ємного </a:t>
            </a:r>
            <a:r>
              <a:rPr lang="uk-UA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степеня</a:t>
            </a:r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деяке число, яке число отримаємо в результаті виконаної операції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grpSp>
        <p:nvGrpSpPr>
          <p:cNvPr id="14" name="Групувати 13"/>
          <p:cNvGrpSpPr/>
          <p:nvPr/>
        </p:nvGrpSpPr>
        <p:grpSpPr>
          <a:xfrm>
            <a:off x="1049154" y="1045162"/>
            <a:ext cx="3465985" cy="2161826"/>
            <a:chOff x="1360712" y="2150127"/>
            <a:chExt cx="2103120" cy="1920240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92" t="4000" r="48432" b="68000"/>
            <a:stretch/>
          </p:blipFill>
          <p:spPr>
            <a:xfrm>
              <a:off x="1360712" y="2150127"/>
              <a:ext cx="2103120" cy="192024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2027360" y="2432224"/>
                  <a:ext cx="950265" cy="5574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uk-UA" sz="2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𝒏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400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𝒏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uk-UA" sz="2400" b="1" dirty="0">
                    <a:solidFill>
                      <a:schemeClr val="bg1"/>
                    </a:solidFill>
                    <a:latin typeface="Times New Roman" charset="0"/>
                    <a:ea typeface="Times New Roman" charset="0"/>
                    <a:cs typeface="Times New Roman" charset="0"/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27360" y="2432224"/>
                  <a:ext cx="950265" cy="557454"/>
                </a:xfrm>
                <a:prstGeom prst="rect">
                  <a:avLst/>
                </a:prstGeom>
                <a:blipFill>
                  <a:blip r:embed="rId11"/>
                  <a:stretch>
                    <a:fillRect b="-17647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7182712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8" grpId="0" animBg="1"/>
      <p:bldP spid="9" grpId="0" animBg="1"/>
      <p:bldP spid="10" grpId="0" animBg="1"/>
      <p:bldP spid="11" grpId="0" animBg="1"/>
      <p:bldP spid="13" grpId="0" animBg="1"/>
      <p:bldP spid="1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6177281" y="829718"/>
            <a:ext cx="6014719" cy="1384995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Знайдіть найбільше і найменше значення функції на даному проміжку: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7"/>
              <p:cNvSpPr/>
              <p:nvPr/>
            </p:nvSpPr>
            <p:spPr>
              <a:xfrm>
                <a:off x="6177281" y="2698229"/>
                <a:ext cx="3727115" cy="751168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d>
                      <m:dPr>
                        <m:begChr m:val="["/>
                        <m:endChr m:val="]"/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den>
                        </m:f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; 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𝟖</m:t>
                        </m:r>
                      </m:e>
                    </m:d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281" y="2698229"/>
                <a:ext cx="3727115" cy="751168"/>
              </a:xfrm>
              <a:prstGeom prst="rect">
                <a:avLst/>
              </a:prstGeom>
              <a:blipFill>
                <a:blip r:embed="rId4"/>
                <a:stretch>
                  <a:fillRect l="-3268" b="-406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6672"/>
            <a:ext cx="5760720" cy="39750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6177281" y="3720998"/>
                <a:ext cx="3727115" cy="840102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d>
                      <m:dPr>
                        <m:begChr m:val="["/>
                        <m:endChr m:val="]"/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𝟏𝟔</m:t>
                            </m:r>
                          </m:den>
                        </m:f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𝟖</m:t>
                        </m:r>
                      </m:e>
                    </m:d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281" y="3720998"/>
                <a:ext cx="3727115" cy="840102"/>
              </a:xfrm>
              <a:prstGeom prst="rect">
                <a:avLst/>
              </a:prstGeom>
              <a:blipFill>
                <a:blip r:embed="rId6"/>
                <a:stretch>
                  <a:fillRect l="-326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7"/>
              <p:cNvSpPr/>
              <p:nvPr/>
            </p:nvSpPr>
            <p:spPr>
              <a:xfrm>
                <a:off x="6177281" y="4832701"/>
                <a:ext cx="3727116" cy="843051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𝟑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d>
                      <m:dPr>
                        <m:begChr m:val="["/>
                        <m:endChr m:val="]"/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𝟗</m:t>
                            </m:r>
                          </m:den>
                        </m:f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; </m:t>
                        </m:r>
                        <m:f>
                          <m:f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𝟖𝟏</m:t>
                            </m:r>
                          </m:num>
                          <m:den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𝟏𝟔</m:t>
                            </m:r>
                          </m:den>
                        </m:f>
                      </m:e>
                    </m:d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281" y="4832701"/>
                <a:ext cx="3727116" cy="843051"/>
              </a:xfrm>
              <a:prstGeom prst="rect">
                <a:avLst/>
              </a:prstGeom>
              <a:blipFill>
                <a:blip r:embed="rId7"/>
                <a:stretch>
                  <a:fillRect l="-326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78727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32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7"/>
              <p:cNvSpPr/>
              <p:nvPr/>
            </p:nvSpPr>
            <p:spPr>
              <a:xfrm>
                <a:off x="6285298" y="2256672"/>
                <a:ext cx="5906702" cy="1815882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 якому проміжку найбільше значення функції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дорівнює 3, а найменше дорівнює -1?</a:t>
                </a:r>
              </a:p>
            </p:txBody>
          </p:sp>
        </mc:Choice>
        <mc:Fallback xmlns="">
          <p:sp>
            <p:nvSpPr>
              <p:cNvPr id="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5298" y="2256672"/>
                <a:ext cx="5906702" cy="1815882"/>
              </a:xfrm>
              <a:prstGeom prst="rect">
                <a:avLst/>
              </a:prstGeom>
              <a:blipFill>
                <a:blip r:embed="rId3"/>
                <a:stretch>
                  <a:fillRect l="-1754" t="-3356" r="-3715" b="-838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6672"/>
            <a:ext cx="5760720" cy="397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606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760720" y="1137495"/>
            <a:ext cx="5435599" cy="954107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Знайдіть область </a:t>
            </a:r>
            <a:r>
              <a:rPr lang="uk-UA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визначенння</a:t>
            </a:r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функціії</a:t>
            </a:r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6672"/>
            <a:ext cx="5760720" cy="39750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7"/>
              <p:cNvSpPr/>
              <p:nvPr/>
            </p:nvSpPr>
            <p:spPr>
              <a:xfrm>
                <a:off x="5760720" y="2592232"/>
                <a:ext cx="3450657" cy="532966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𝐥𝐠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 </m:t>
                    </m:r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20" y="2592232"/>
                <a:ext cx="3450657" cy="532966"/>
              </a:xfrm>
              <a:prstGeom prst="rect">
                <a:avLst/>
              </a:prstGeom>
              <a:blipFill>
                <a:blip r:embed="rId5"/>
                <a:stretch>
                  <a:fillRect l="-3534" t="-10227" b="-2954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7"/>
              <p:cNvSpPr/>
              <p:nvPr/>
            </p:nvSpPr>
            <p:spPr>
              <a:xfrm>
                <a:off x="5760720" y="3460758"/>
                <a:ext cx="3450657" cy="532966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sub>
                        </m:sSub>
                      </m:fName>
                      <m:e>
                        <m:r>
                          <a:rPr lang="en-US" sz="28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𝐭𝐠</m:t>
                        </m:r>
                        <m:r>
                          <a:rPr lang="en-US" sz="28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 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20" y="3460758"/>
                <a:ext cx="3450657" cy="532966"/>
              </a:xfrm>
              <a:prstGeom prst="rect">
                <a:avLst/>
              </a:prstGeom>
              <a:blipFill>
                <a:blip r:embed="rId6"/>
                <a:stretch>
                  <a:fillRect l="-3534" t="-13793" b="-2873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7"/>
              <p:cNvSpPr/>
              <p:nvPr/>
            </p:nvSpPr>
            <p:spPr>
              <a:xfrm>
                <a:off x="5760720" y="4342918"/>
                <a:ext cx="3450657" cy="769826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8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𝐥𝐠</m:t>
                        </m:r>
                        <m:r>
                          <a:rPr lang="en-US" sz="28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 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𝒙</m:t>
                        </m:r>
                      </m:den>
                    </m:f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20" y="4342918"/>
                <a:ext cx="3450657" cy="769826"/>
              </a:xfrm>
              <a:prstGeom prst="rect">
                <a:avLst/>
              </a:prstGeom>
              <a:blipFill>
                <a:blip r:embed="rId7"/>
                <a:stretch>
                  <a:fillRect l="-353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7"/>
              <p:cNvSpPr/>
              <p:nvPr/>
            </p:nvSpPr>
            <p:spPr>
              <a:xfrm>
                <a:off x="5760719" y="5461938"/>
                <a:ext cx="3450658" cy="782009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𝟒</m:t>
                        </m:r>
                      </m:num>
                      <m:den>
                        <m:func>
                          <m:func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ahoma" panose="020B060403050404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ahoma" panose="020B0604030504040204" pitchFamily="34" charset="0"/>
                                  </a:rPr>
                                  <m:t>𝐥𝐨𝐠</m:t>
                                </m:r>
                              </m:e>
                              <m:sub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ahoma" panose="020B0604030504040204" pitchFamily="34" charset="0"/>
                                  </a:rPr>
                                  <m:t>𝟓</m:t>
                                </m:r>
                              </m:sub>
                            </m:sSub>
                          </m:fName>
                          <m:e>
                            <m:d>
                              <m:d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ahoma" panose="020B0604030504040204" pitchFamily="34" charset="0"/>
                                  </a:rPr>
                                  <m:t>𝟏𝟎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ahoma" panose="020B0604030504040204" pitchFamily="34" charset="0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</m:e>
                        </m:func>
                      </m:den>
                    </m:f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19" y="5461938"/>
                <a:ext cx="3450658" cy="782009"/>
              </a:xfrm>
              <a:prstGeom prst="rect">
                <a:avLst/>
              </a:prstGeom>
              <a:blipFill>
                <a:blip r:embed="rId8"/>
                <a:stretch>
                  <a:fillRect l="-353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68559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30" grpId="0" animBg="1"/>
      <p:bldP spid="42" grpId="0" animBg="1"/>
      <p:bldP spid="43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6672"/>
            <a:ext cx="5760720" cy="397509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6"/>
            <a:ext cx="7360357" cy="62342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Виноска 1 (межа й риска) 18"/>
              <p:cNvSpPr/>
              <p:nvPr/>
            </p:nvSpPr>
            <p:spPr>
              <a:xfrm flipH="1">
                <a:off x="1645920" y="5750114"/>
                <a:ext cx="1717311" cy="481650"/>
              </a:xfrm>
              <a:prstGeom prst="accentBorderCallout1">
                <a:avLst>
                  <a:gd name="adj1" fmla="val 47537"/>
                  <a:gd name="adj2" fmla="val -9400"/>
                  <a:gd name="adj3" fmla="val -41596"/>
                  <a:gd name="adj4" fmla="val -48084"/>
                </a:avLst>
              </a:prstGeom>
              <a:solidFill>
                <a:srgbClr val="B1510F"/>
              </a:solidFill>
              <a:ln w="28575">
                <a:solidFill>
                  <a:srgbClr val="B151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Виноска 1 (межа й риска)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645920" y="5750114"/>
                <a:ext cx="1717311" cy="481650"/>
              </a:xfrm>
              <a:prstGeom prst="accentBorderCallout1">
                <a:avLst>
                  <a:gd name="adj1" fmla="val 47537"/>
                  <a:gd name="adj2" fmla="val -9400"/>
                  <a:gd name="adj3" fmla="val -41596"/>
                  <a:gd name="adj4" fmla="val -48084"/>
                </a:avLst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rgbClr val="B1510F"/>
                </a:solidFill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Виноска 1 (межа й риска) 17"/>
              <p:cNvSpPr/>
              <p:nvPr/>
            </p:nvSpPr>
            <p:spPr>
              <a:xfrm>
                <a:off x="5204779" y="1706354"/>
                <a:ext cx="1782442" cy="476861"/>
              </a:xfrm>
              <a:prstGeom prst="accentBorderCallout1">
                <a:avLst>
                  <a:gd name="adj1" fmla="val 47537"/>
                  <a:gd name="adj2" fmla="val -9400"/>
                  <a:gd name="adj3" fmla="val 320068"/>
                  <a:gd name="adj4" fmla="val -67231"/>
                </a:avLst>
              </a:prstGeom>
              <a:solidFill>
                <a:srgbClr val="3C5A59"/>
              </a:solidFill>
              <a:ln w="28575">
                <a:solidFill>
                  <a:srgbClr val="3C5A5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Виноска 1 (межа й риска)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4779" y="1706354"/>
                <a:ext cx="1782442" cy="476861"/>
              </a:xfrm>
              <a:prstGeom prst="accentBorderCallout1">
                <a:avLst>
                  <a:gd name="adj1" fmla="val 47537"/>
                  <a:gd name="adj2" fmla="val -9400"/>
                  <a:gd name="adj3" fmla="val 320068"/>
                  <a:gd name="adj4" fmla="val -67231"/>
                </a:avLst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rgbClr val="3C5A59"/>
                </a:solidFill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6"/>
            <a:ext cx="7360357" cy="623422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76"/>
            <a:ext cx="7360357" cy="623422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7360357" y="1137495"/>
            <a:ext cx="4831643" cy="954107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графічно рівняння: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7"/>
              <p:cNvSpPr/>
              <p:nvPr/>
            </p:nvSpPr>
            <p:spPr>
              <a:xfrm>
                <a:off x="7360358" y="2592232"/>
                <a:ext cx="3566160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𝒙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358" y="2592232"/>
                <a:ext cx="3566160" cy="523220"/>
              </a:xfrm>
              <a:prstGeom prst="rect">
                <a:avLst/>
              </a:prstGeom>
              <a:blipFill>
                <a:blip r:embed="rId9"/>
                <a:stretch>
                  <a:fillRect l="-3419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7"/>
              <p:cNvSpPr/>
              <p:nvPr/>
            </p:nvSpPr>
            <p:spPr>
              <a:xfrm>
                <a:off x="7360358" y="3460758"/>
                <a:ext cx="3566160" cy="732123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𝟑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𝒙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358" y="3460758"/>
                <a:ext cx="3566160" cy="732123"/>
              </a:xfrm>
              <a:prstGeom prst="rect">
                <a:avLst/>
              </a:prstGeom>
              <a:blipFill>
                <a:blip r:embed="rId10"/>
                <a:stretch>
                  <a:fillRect l="-3419" t="-1000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7"/>
              <p:cNvSpPr/>
              <p:nvPr/>
            </p:nvSpPr>
            <p:spPr>
              <a:xfrm>
                <a:off x="7360357" y="4538187"/>
                <a:ext cx="3566161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=−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𝒙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𝟓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357" y="4538187"/>
                <a:ext cx="3566161" cy="523220"/>
              </a:xfrm>
              <a:prstGeom prst="rect">
                <a:avLst/>
              </a:prstGeom>
              <a:blipFill>
                <a:blip r:embed="rId11"/>
                <a:stretch>
                  <a:fillRect l="-3419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 сполучна лінія 5"/>
          <p:cNvCxnSpPr/>
          <p:nvPr/>
        </p:nvCxnSpPr>
        <p:spPr>
          <a:xfrm>
            <a:off x="2590800" y="3931956"/>
            <a:ext cx="0" cy="68608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22"/>
          <p:cNvCxnSpPr/>
          <p:nvPr/>
        </p:nvCxnSpPr>
        <p:spPr>
          <a:xfrm flipH="1">
            <a:off x="1257300" y="3947576"/>
            <a:ext cx="133350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2541050" y="3897826"/>
            <a:ext cx="99500" cy="995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23776"/>
            <a:ext cx="7360359" cy="623422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2" name="Виноска 1 (межа й риска) 31"/>
              <p:cNvSpPr/>
              <p:nvPr/>
            </p:nvSpPr>
            <p:spPr>
              <a:xfrm>
                <a:off x="5139463" y="2767652"/>
                <a:ext cx="1782442" cy="476861"/>
              </a:xfrm>
              <a:prstGeom prst="accentBorderCallout1">
                <a:avLst>
                  <a:gd name="adj1" fmla="val 47537"/>
                  <a:gd name="adj2" fmla="val -9400"/>
                  <a:gd name="adj3" fmla="val -43864"/>
                  <a:gd name="adj4" fmla="val -66472"/>
                </a:avLst>
              </a:prstGeom>
              <a:solidFill>
                <a:srgbClr val="3C5A59"/>
              </a:solidFill>
              <a:ln w="28575">
                <a:solidFill>
                  <a:srgbClr val="3C5A5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32" name="Виноска 1 (межа й риска)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9463" y="2767652"/>
                <a:ext cx="1782442" cy="476861"/>
              </a:xfrm>
              <a:prstGeom prst="accentBorderCallout1">
                <a:avLst>
                  <a:gd name="adj1" fmla="val 47537"/>
                  <a:gd name="adj2" fmla="val -9400"/>
                  <a:gd name="adj3" fmla="val -43864"/>
                  <a:gd name="adj4" fmla="val -66472"/>
                </a:avLst>
              </a:prstGeom>
              <a:blipFill>
                <a:blip r:embed="rId12"/>
                <a:stretch>
                  <a:fillRect/>
                </a:stretch>
              </a:blipFill>
              <a:ln w="28575">
                <a:solidFill>
                  <a:srgbClr val="3C5A59"/>
                </a:solidFill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Виноска 1 (межа й риска) 30"/>
              <p:cNvSpPr/>
              <p:nvPr/>
            </p:nvSpPr>
            <p:spPr>
              <a:xfrm flipH="1">
                <a:off x="2026459" y="5897968"/>
                <a:ext cx="1967946" cy="677810"/>
              </a:xfrm>
              <a:prstGeom prst="accentBorderCallout1">
                <a:avLst>
                  <a:gd name="adj1" fmla="val 47537"/>
                  <a:gd name="adj2" fmla="val -9400"/>
                  <a:gd name="adj3" fmla="val -32228"/>
                  <a:gd name="adj4" fmla="val -60991"/>
                </a:avLst>
              </a:prstGeom>
              <a:solidFill>
                <a:srgbClr val="B1510F"/>
              </a:solidFill>
              <a:ln w="28575">
                <a:solidFill>
                  <a:srgbClr val="B151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1" name="Виноска 1 (межа й риска)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026459" y="5897968"/>
                <a:ext cx="1967946" cy="677810"/>
              </a:xfrm>
              <a:prstGeom prst="accentBorderCallout1">
                <a:avLst>
                  <a:gd name="adj1" fmla="val 47537"/>
                  <a:gd name="adj2" fmla="val -9400"/>
                  <a:gd name="adj3" fmla="val -32228"/>
                  <a:gd name="adj4" fmla="val -60991"/>
                </a:avLst>
              </a:prstGeom>
              <a:blipFill>
                <a:blip r:embed="rId13"/>
                <a:stretch>
                  <a:fillRect/>
                </a:stretch>
              </a:blipFill>
              <a:ln w="28575">
                <a:solidFill>
                  <a:srgbClr val="B1510F"/>
                </a:solidFill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25"/>
          <a:stretch/>
        </p:blipFill>
        <p:spPr>
          <a:xfrm>
            <a:off x="-2" y="3168881"/>
            <a:ext cx="7360359" cy="3689118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23776"/>
            <a:ext cx="7360359" cy="6234224"/>
          </a:xfrm>
          <a:prstGeom prst="rect">
            <a:avLst/>
          </a:prstGeom>
        </p:spPr>
      </p:pic>
      <p:sp>
        <p:nvSpPr>
          <p:cNvPr id="33" name="Овал 32"/>
          <p:cNvSpPr/>
          <p:nvPr/>
        </p:nvSpPr>
        <p:spPr>
          <a:xfrm>
            <a:off x="1874300" y="4568288"/>
            <a:ext cx="99500" cy="995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641678"/>
            <a:ext cx="7339222" cy="621632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0" name="Виноска 1 (межа й риска) 39"/>
              <p:cNvSpPr/>
              <p:nvPr/>
            </p:nvSpPr>
            <p:spPr>
              <a:xfrm>
                <a:off x="3607248" y="5685237"/>
                <a:ext cx="2153472" cy="476861"/>
              </a:xfrm>
              <a:prstGeom prst="accentBorderCallout1">
                <a:avLst>
                  <a:gd name="adj1" fmla="val 47537"/>
                  <a:gd name="adj2" fmla="val -9400"/>
                  <a:gd name="adj3" fmla="val 75978"/>
                  <a:gd name="adj4" fmla="val -58517"/>
                </a:avLst>
              </a:prstGeom>
              <a:solidFill>
                <a:srgbClr val="3C5A59"/>
              </a:solidFill>
              <a:ln w="28575">
                <a:solidFill>
                  <a:srgbClr val="3C5A5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=−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𝟓</m:t>
                      </m:r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40" name="Виноска 1 (межа й риска)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7248" y="5685237"/>
                <a:ext cx="2153472" cy="476861"/>
              </a:xfrm>
              <a:prstGeom prst="accentBorderCallout1">
                <a:avLst>
                  <a:gd name="adj1" fmla="val 47537"/>
                  <a:gd name="adj2" fmla="val -9400"/>
                  <a:gd name="adj3" fmla="val 75978"/>
                  <a:gd name="adj4" fmla="val -58517"/>
                </a:avLst>
              </a:prstGeom>
              <a:blipFill>
                <a:blip r:embed="rId17"/>
                <a:stretch>
                  <a:fillRect/>
                </a:stretch>
              </a:blipFill>
              <a:ln w="28575">
                <a:solidFill>
                  <a:srgbClr val="3C5A59"/>
                </a:solidFill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Виноска 1 (межа й риска) 38"/>
              <p:cNvSpPr/>
              <p:nvPr/>
            </p:nvSpPr>
            <p:spPr>
              <a:xfrm flipH="1">
                <a:off x="2021704" y="1844938"/>
                <a:ext cx="1717311" cy="481650"/>
              </a:xfrm>
              <a:prstGeom prst="accentBorderCallout1">
                <a:avLst>
                  <a:gd name="adj1" fmla="val 47537"/>
                  <a:gd name="adj2" fmla="val -9400"/>
                  <a:gd name="adj3" fmla="val 221413"/>
                  <a:gd name="adj4" fmla="val -82262"/>
                </a:avLst>
              </a:prstGeom>
              <a:solidFill>
                <a:srgbClr val="B1510F"/>
              </a:solidFill>
              <a:ln w="28575">
                <a:solidFill>
                  <a:srgbClr val="B1510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39" name="Виноска 1 (межа й риска)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021704" y="1844938"/>
                <a:ext cx="1717311" cy="481650"/>
              </a:xfrm>
              <a:prstGeom prst="accentBorderCallout1">
                <a:avLst>
                  <a:gd name="adj1" fmla="val 47537"/>
                  <a:gd name="adj2" fmla="val -9400"/>
                  <a:gd name="adj3" fmla="val 221413"/>
                  <a:gd name="adj4" fmla="val -82262"/>
                </a:avLst>
              </a:prstGeom>
              <a:blipFill>
                <a:blip r:embed="rId18"/>
                <a:stretch>
                  <a:fillRect/>
                </a:stretch>
              </a:blipFill>
              <a:ln w="28575">
                <a:solidFill>
                  <a:srgbClr val="B1510F"/>
                </a:solidFill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Рисунок 3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641678"/>
            <a:ext cx="7339222" cy="6216321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641678"/>
            <a:ext cx="7339222" cy="6216321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cxnSp>
        <p:nvCxnSpPr>
          <p:cNvPr id="44" name="Пряма сполучна лінія 43"/>
          <p:cNvCxnSpPr/>
          <p:nvPr/>
        </p:nvCxnSpPr>
        <p:spPr>
          <a:xfrm>
            <a:off x="1575654" y="4618038"/>
            <a:ext cx="0" cy="68608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 сполучна лінія 44"/>
          <p:cNvCxnSpPr/>
          <p:nvPr/>
        </p:nvCxnSpPr>
        <p:spPr>
          <a:xfrm flipH="1">
            <a:off x="1257300" y="5291396"/>
            <a:ext cx="318354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1531400" y="5244026"/>
            <a:ext cx="99500" cy="995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70438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25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8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"/>
                            </p:stCondLst>
                            <p:childTnLst>
                              <p:par>
                                <p:cTn id="9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8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"/>
                            </p:stCondLst>
                            <p:childTnLst>
                              <p:par>
                                <p:cTn id="1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000"/>
                            </p:stCondLst>
                            <p:childTnLst>
                              <p:par>
                                <p:cTn id="18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3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18" grpId="0" animBg="1"/>
      <p:bldP spid="18" grpId="1" animBg="1"/>
      <p:bldP spid="4" grpId="0"/>
      <p:bldP spid="7" grpId="0" animBg="1"/>
      <p:bldP spid="30" grpId="0" animBg="1"/>
      <p:bldP spid="42" grpId="0" animBg="1"/>
      <p:bldP spid="43" grpId="0" animBg="1"/>
      <p:bldP spid="20" grpId="0" animBg="1"/>
      <p:bldP spid="20" grpId="1" animBg="1"/>
      <p:bldP spid="32" grpId="0" animBg="1"/>
      <p:bldP spid="32" grpId="1" animBg="1"/>
      <p:bldP spid="31" grpId="0" animBg="1"/>
      <p:bldP spid="31" grpId="1" animBg="1"/>
      <p:bldP spid="33" grpId="0" animBg="1"/>
      <p:bldP spid="33" grpId="1" animBg="1"/>
      <p:bldP spid="40" grpId="0" animBg="1"/>
      <p:bldP spid="39" grpId="0" animBg="1"/>
      <p:bldP spid="37" grpId="0"/>
      <p:bldP spid="4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760720" y="1137495"/>
            <a:ext cx="6431280" cy="1384995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Між якими двома послідовними цілими числами міститься на координатній прямій число: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2326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6672"/>
            <a:ext cx="5760720" cy="39750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7"/>
              <p:cNvSpPr/>
              <p:nvPr/>
            </p:nvSpPr>
            <p:spPr>
              <a:xfrm>
                <a:off x="5760720" y="3246593"/>
                <a:ext cx="3450657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uk-UA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sub>
                        </m:sSub>
                      </m:fName>
                      <m:e>
                        <m: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𝟏𝟎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20" y="3246593"/>
                <a:ext cx="3450657" cy="523220"/>
              </a:xfrm>
              <a:prstGeom prst="rect">
                <a:avLst/>
              </a:prstGeom>
              <a:blipFill>
                <a:blip r:embed="rId5"/>
                <a:stretch>
                  <a:fillRect l="-3534" t="-14118" b="-3176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7"/>
              <p:cNvSpPr/>
              <p:nvPr/>
            </p:nvSpPr>
            <p:spPr>
              <a:xfrm>
                <a:off x="5760720" y="4029783"/>
                <a:ext cx="3450657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20" y="4029783"/>
                <a:ext cx="3450657" cy="523220"/>
              </a:xfrm>
              <a:prstGeom prst="rect">
                <a:avLst/>
              </a:prstGeom>
              <a:blipFill>
                <a:blip r:embed="rId6"/>
                <a:stretch>
                  <a:fillRect l="-3534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7"/>
              <p:cNvSpPr/>
              <p:nvPr/>
            </p:nvSpPr>
            <p:spPr>
              <a:xfrm>
                <a:off x="5760720" y="4812973"/>
                <a:ext cx="3450657" cy="732123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𝟑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𝟕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20" y="4812973"/>
                <a:ext cx="3450657" cy="732123"/>
              </a:xfrm>
              <a:prstGeom prst="rect">
                <a:avLst/>
              </a:prstGeom>
              <a:blipFill>
                <a:blip r:embed="rId7"/>
                <a:stretch>
                  <a:fillRect l="-3534" t="-1000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7"/>
              <p:cNvSpPr/>
              <p:nvPr/>
            </p:nvSpPr>
            <p:spPr>
              <a:xfrm>
                <a:off x="5760719" y="5809285"/>
                <a:ext cx="3450658" cy="542136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𝟎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19" y="5809285"/>
                <a:ext cx="3450658" cy="542136"/>
              </a:xfrm>
              <a:prstGeom prst="rect">
                <a:avLst/>
              </a:prstGeom>
              <a:blipFill>
                <a:blip r:embed="rId8"/>
                <a:stretch>
                  <a:fillRect l="-3534" t="-14607" b="-2471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81970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30" grpId="0" animBg="1"/>
      <p:bldP spid="42" grpId="0" animBg="1"/>
      <p:bldP spid="43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760720" y="1137495"/>
            <a:ext cx="6431280" cy="954107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Знайдіть область визначення функції: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2326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6672"/>
            <a:ext cx="5760720" cy="39750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7"/>
              <p:cNvSpPr/>
              <p:nvPr/>
            </p:nvSpPr>
            <p:spPr>
              <a:xfrm>
                <a:off x="5760720" y="2604983"/>
                <a:ext cx="4374682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𝐥𝐠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func>
                          <m:func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uncPr>
                          <m:fNam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𝐬𝐢𝐧</m:t>
                            </m:r>
                          </m:fName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func>
                      </m:e>
                    </m:d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20" y="2604983"/>
                <a:ext cx="4374682" cy="523220"/>
              </a:xfrm>
              <a:prstGeom prst="rect">
                <a:avLst/>
              </a:prstGeom>
              <a:blipFill>
                <a:blip r:embed="rId5"/>
                <a:stretch>
                  <a:fillRect l="-2786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7"/>
              <p:cNvSpPr/>
              <p:nvPr/>
            </p:nvSpPr>
            <p:spPr>
              <a:xfrm>
                <a:off x="5760720" y="3388173"/>
                <a:ext cx="4374682" cy="614142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𝐥𝐠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</m:t>
                        </m:r>
                        <m:func>
                          <m:func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uncPr>
                          <m:fNam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𝐜𝐨𝐬</m:t>
                            </m:r>
                          </m:fName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func>
                      </m:e>
                    </m:rad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20" y="3388173"/>
                <a:ext cx="4374682" cy="614142"/>
              </a:xfrm>
              <a:prstGeom prst="rect">
                <a:avLst/>
              </a:prstGeom>
              <a:blipFill>
                <a:blip r:embed="rId6"/>
                <a:stretch>
                  <a:fillRect l="-2786" t="-2970" b="-1980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7"/>
              <p:cNvSpPr/>
              <p:nvPr/>
            </p:nvSpPr>
            <p:spPr>
              <a:xfrm>
                <a:off x="5760720" y="4171363"/>
                <a:ext cx="4374682" cy="796244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𝐥𝐠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d>
                      </m:den>
                    </m:f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20" y="4171363"/>
                <a:ext cx="4374682" cy="796244"/>
              </a:xfrm>
              <a:prstGeom prst="rect">
                <a:avLst/>
              </a:prstGeom>
              <a:blipFill>
                <a:blip r:embed="rId7"/>
                <a:stretch>
                  <a:fillRect l="-278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7"/>
              <p:cNvSpPr/>
              <p:nvPr/>
            </p:nvSpPr>
            <p:spPr>
              <a:xfrm>
                <a:off x="5760718" y="5167675"/>
                <a:ext cx="4374683" cy="783163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num>
                      <m:den>
                        <m:func>
                          <m:func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𝟔</m:t>
                                </m:r>
                              </m:sub>
                            </m:sSub>
                          </m:fName>
                          <m:e>
                            <m:d>
                              <m:d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𝟑</m:t>
                                </m:r>
                              </m:e>
                            </m:d>
                          </m:e>
                        </m:func>
                      </m:den>
                    </m:f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𝟔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rad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18" y="5167675"/>
                <a:ext cx="4374683" cy="783163"/>
              </a:xfrm>
              <a:prstGeom prst="rect">
                <a:avLst/>
              </a:prstGeom>
              <a:blipFill>
                <a:blip r:embed="rId8"/>
                <a:stretch>
                  <a:fillRect l="-278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7"/>
              <p:cNvSpPr/>
              <p:nvPr/>
            </p:nvSpPr>
            <p:spPr>
              <a:xfrm>
                <a:off x="5760718" y="2468238"/>
                <a:ext cx="5977288" cy="768672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5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2800" b="1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𝐥𝐠</m:t>
                        </m:r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e>
                        </m:d>
                      </m:den>
                    </m:f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𝐥𝐠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18" y="2468238"/>
                <a:ext cx="5977288" cy="768672"/>
              </a:xfrm>
              <a:prstGeom prst="rect">
                <a:avLst/>
              </a:prstGeom>
              <a:blipFill>
                <a:blip r:embed="rId9"/>
                <a:stretch>
                  <a:fillRect l="-203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7"/>
              <p:cNvSpPr/>
              <p:nvPr/>
            </p:nvSpPr>
            <p:spPr>
              <a:xfrm>
                <a:off x="5760720" y="3512956"/>
                <a:ext cx="5977286" cy="769954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6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num>
                      <m:den>
                        <m:func>
                          <m:func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0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𝐥𝐨𝐠</m:t>
                                </m:r>
                              </m:e>
                              <m:sub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𝟓</m:t>
                                </m:r>
                              </m:sub>
                            </m:sSub>
                          </m:fName>
                          <m:e>
                            <m:d>
                              <m:d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𝟕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</m:e>
                        </m:func>
                      </m:den>
                    </m:f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20" y="3512956"/>
                <a:ext cx="5977286" cy="769954"/>
              </a:xfrm>
              <a:prstGeom prst="rect">
                <a:avLst/>
              </a:prstGeom>
              <a:blipFill>
                <a:blip r:embed="rId10"/>
                <a:stretch>
                  <a:fillRect l="-203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7"/>
              <p:cNvSpPr/>
              <p:nvPr/>
            </p:nvSpPr>
            <p:spPr>
              <a:xfrm>
                <a:off x="5760720" y="4552938"/>
                <a:ext cx="5977286" cy="769826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7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𝐥𝐠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𝟔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𝐥𝐠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den>
                    </m:f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20" y="4552938"/>
                <a:ext cx="5977286" cy="769826"/>
              </a:xfrm>
              <a:prstGeom prst="rect">
                <a:avLst/>
              </a:prstGeom>
              <a:blipFill>
                <a:blip r:embed="rId11"/>
                <a:stretch>
                  <a:fillRect l="-203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7"/>
              <p:cNvSpPr/>
              <p:nvPr/>
            </p:nvSpPr>
            <p:spPr>
              <a:xfrm>
                <a:off x="5760718" y="5602019"/>
                <a:ext cx="5977286" cy="578685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8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18" y="5602019"/>
                <a:ext cx="5977286" cy="578685"/>
              </a:xfrm>
              <a:prstGeom prst="rect">
                <a:avLst/>
              </a:prstGeom>
              <a:blipFill>
                <a:blip r:embed="rId12"/>
                <a:stretch>
                  <a:fillRect l="-2039" t="-9474" b="-2105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55183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0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3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30" grpId="0" animBg="1"/>
      <p:bldP spid="30" grpId="1" animBg="1"/>
      <p:bldP spid="42" grpId="0" animBg="1"/>
      <p:bldP spid="42" grpId="1" animBg="1"/>
      <p:bldP spid="43" grpId="0" animBg="1"/>
      <p:bldP spid="43" grpId="1" animBg="1"/>
      <p:bldP spid="12" grpId="0" animBg="1"/>
      <p:bldP spid="12" grpId="1" animBg="1"/>
      <p:bldP spid="13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875293"/>
            <a:ext cx="11338560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Яку функцію називають логарифмічною?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7"/>
              <p:cNvSpPr/>
              <p:nvPr/>
            </p:nvSpPr>
            <p:spPr>
              <a:xfrm>
                <a:off x="508000" y="1733790"/>
                <a:ext cx="11338560" cy="523220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 розташовані графіки функцій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1733790"/>
                <a:ext cx="11338560" cy="523220"/>
              </a:xfrm>
              <a:prstGeom prst="rect">
                <a:avLst/>
              </a:prstGeom>
              <a:blipFill>
                <a:blip r:embed="rId3"/>
                <a:stretch>
                  <a:fillRect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7"/>
              <p:cNvSpPr/>
              <p:nvPr/>
            </p:nvSpPr>
            <p:spPr>
              <a:xfrm>
                <a:off x="508000" y="3450784"/>
                <a:ext cx="11338560" cy="954107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Сформулюйте властивості логарифмічної функції</a:t>
                </a:r>
                <a:endPara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при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&lt;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&lt;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3450784"/>
                <a:ext cx="11338560" cy="954107"/>
              </a:xfrm>
              <a:prstGeom prst="rect">
                <a:avLst/>
              </a:prstGeom>
              <a:blipFill>
                <a:blip r:embed="rId4"/>
                <a:stretch>
                  <a:fillRect t="-6369" b="-1592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7"/>
              <p:cNvSpPr/>
              <p:nvPr/>
            </p:nvSpPr>
            <p:spPr>
              <a:xfrm>
                <a:off x="508000" y="4740168"/>
                <a:ext cx="11338560" cy="1614545"/>
              </a:xfrm>
              <a:prstGeom prst="rect">
                <a:avLst/>
              </a:prstGeom>
              <a:solidFill>
                <a:srgbClr val="2867A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Поясніть, як ураховуючи зростання та спадання логарифмічної функції порівняти значення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:</a:t>
                </a:r>
              </a:p>
              <a:p>
                <a:pPr algn="ctr"/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𝒊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e>
                    </m:func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         2)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𝟒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𝟕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𝒊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𝟒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𝟐𝟒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4740168"/>
                <a:ext cx="11338560" cy="1614545"/>
              </a:xfrm>
              <a:prstGeom prst="rect">
                <a:avLst/>
              </a:prstGeom>
              <a:blipFill>
                <a:blip r:embed="rId5"/>
                <a:stretch>
                  <a:fillRect t="-416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7"/>
              <p:cNvSpPr/>
              <p:nvPr/>
            </p:nvSpPr>
            <p:spPr>
              <a:xfrm>
                <a:off x="508000" y="2592287"/>
                <a:ext cx="11338560" cy="523220"/>
              </a:xfrm>
              <a:prstGeom prst="rect">
                <a:avLst/>
              </a:prstGeom>
              <a:solidFill>
                <a:srgbClr val="455B6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Сформулюйте властивості логарифмічної функції при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2592287"/>
                <a:ext cx="11338560" cy="523220"/>
              </a:xfrm>
              <a:prstGeom prst="rect">
                <a:avLst/>
              </a:prstGeom>
              <a:blipFill>
                <a:blip r:embed="rId6"/>
                <a:stretch>
                  <a:fillRect l="-968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16251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13538" y="1160230"/>
            <a:ext cx="9378462" cy="1106900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900160" y="6423432"/>
            <a:ext cx="316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Бажаю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творчих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успіхів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!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647751" y="6427888"/>
            <a:ext cx="1298339" cy="353971"/>
          </a:xfrm>
        </p:spPr>
        <p:txBody>
          <a:bodyPr/>
          <a:lstStyle/>
          <a:p>
            <a:fld id="{5B993008-B989-9943-A67E-AA8CE5BAB33B}" type="datetime1">
              <a:rPr lang="ru-RU" sz="1800" smtClean="0"/>
              <a:t>17.11.2021</a:t>
            </a:fld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100">
            <a:off x="133493" y="380484"/>
            <a:ext cx="1717058" cy="71313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44" y="354454"/>
            <a:ext cx="5553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3C5A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Домашнє завдання</a:t>
            </a:r>
            <a:endParaRPr lang="uk-UA" sz="3600" b="1" kern="1200" dirty="0">
              <a:solidFill>
                <a:srgbClr val="3C5A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278">
            <a:off x="1460743" y="942148"/>
            <a:ext cx="965986" cy="11700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6767">
            <a:off x="207735" y="1465014"/>
            <a:ext cx="1045174" cy="10882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67500">
            <a:off x="1222602" y="2342002"/>
            <a:ext cx="1124127" cy="11241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151">
            <a:off x="188769" y="2900948"/>
            <a:ext cx="1034492" cy="10344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845">
            <a:off x="1438028" y="3679521"/>
            <a:ext cx="1153750" cy="11537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3065">
            <a:off x="133939" y="4186020"/>
            <a:ext cx="1316423" cy="131642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40">
            <a:off x="2341216" y="5941682"/>
            <a:ext cx="810071" cy="81007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0054">
            <a:off x="183139" y="5616371"/>
            <a:ext cx="1241629" cy="124162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768" y="5258603"/>
            <a:ext cx="1088708" cy="10887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898">
            <a:off x="3793345" y="6003595"/>
            <a:ext cx="772598" cy="7725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747" y="134916"/>
            <a:ext cx="1041791" cy="1025313"/>
          </a:xfrm>
          <a:prstGeom prst="rect">
            <a:avLst/>
          </a:prstGeom>
        </p:spPr>
      </p:pic>
      <p:sp>
        <p:nvSpPr>
          <p:cNvPr id="37" name="Прямоугольник 6"/>
          <p:cNvSpPr/>
          <p:nvPr/>
        </p:nvSpPr>
        <p:spPr>
          <a:xfrm>
            <a:off x="2815369" y="2374860"/>
            <a:ext cx="9378462" cy="1106900"/>
          </a:xfrm>
          <a:prstGeom prst="rect">
            <a:avLst/>
          </a:prstGeom>
          <a:solidFill>
            <a:srgbClr val="B151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6"/>
          <p:cNvSpPr/>
          <p:nvPr/>
        </p:nvSpPr>
        <p:spPr>
          <a:xfrm>
            <a:off x="2820863" y="3597161"/>
            <a:ext cx="9378462" cy="1106900"/>
          </a:xfrm>
          <a:prstGeom prst="rect">
            <a:avLst/>
          </a:prstGeom>
          <a:solidFill>
            <a:srgbClr val="28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6"/>
          <p:cNvSpPr/>
          <p:nvPr/>
        </p:nvSpPr>
        <p:spPr>
          <a:xfrm>
            <a:off x="2813538" y="4811791"/>
            <a:ext cx="9378462" cy="1106900"/>
          </a:xfrm>
          <a:prstGeom prst="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134524"/>
              </p:ext>
            </p:extLst>
          </p:nvPr>
        </p:nvGraphicFramePr>
        <p:xfrm>
          <a:off x="2896640" y="1202698"/>
          <a:ext cx="9212258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(ст.</a:t>
                      </a:r>
                      <a:r>
                        <a:rPr lang="en-US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27-29</a:t>
                      </a:r>
                      <a: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b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</a:t>
                      </a:r>
                      <a:r>
                        <a:rPr lang="en-US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5.8;</a:t>
                      </a:r>
                      <a:r>
                        <a:rPr lang="en-US" sz="22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5.10; 5.12; 5.14; 5.18; 5.20; 5.28 </a:t>
                      </a:r>
                      <a:endParaRPr lang="uk-UA" sz="2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Мерзляк А.Г.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28" name="Таблиця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194585"/>
              </p:ext>
            </p:extLst>
          </p:nvPr>
        </p:nvGraphicFramePr>
        <p:xfrm>
          <a:off x="2896640" y="2422642"/>
          <a:ext cx="9212258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en-US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  <a:b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</a:t>
                      </a:r>
                      <a:r>
                        <a:rPr lang="en-US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5.4;</a:t>
                      </a:r>
                      <a:r>
                        <a:rPr lang="en-US" sz="22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5.8; 5.12; 5.14; 5.18; 5.22; 5.28; 5.32; 5.34</a:t>
                      </a:r>
                      <a:endParaRPr lang="uk-UA" sz="2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Істер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О.С.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29" name="Таблиця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143508"/>
              </p:ext>
            </p:extLst>
          </p:nvPr>
        </p:nvGraphicFramePr>
        <p:xfrm>
          <a:off x="2896640" y="3649276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п.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1)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4.1.1 (2,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4, 6, 10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); 4.1.2 (4, 5); 4.1.4 (2,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4, 5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); 4.1.5 (2, 4); 4.1.6 (3, 2)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Нелін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Є.П.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0" name="Таблиця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432431"/>
              </p:ext>
            </p:extLst>
          </p:nvPr>
        </p:nvGraphicFramePr>
        <p:xfrm>
          <a:off x="2896640" y="485131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r>
                        <a:rPr lang="en-US" sz="28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</a:t>
                      </a:r>
                      <a:r>
                        <a:rPr lang="uk-UA" sz="28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ст.</a:t>
                      </a:r>
                      <a:r>
                        <a:rPr lang="en-US" sz="28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24-25)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</a:t>
                      </a:r>
                      <a:r>
                        <a:rPr lang="en-US" sz="2800" b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115;</a:t>
                      </a:r>
                      <a:r>
                        <a:rPr lang="en-US" sz="2800" b="1" baseline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118; 137; 138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Бевз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Г.П.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6483510" y="6515765"/>
            <a:ext cx="1976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www.matnova.com.ua</a:t>
            </a:r>
            <a:endParaRPr lang="ru-RU" sz="1200" b="1" dirty="0">
              <a:solidFill>
                <a:srgbClr val="3C5A59"/>
              </a:solidFill>
              <a:latin typeface="Segoe Print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8225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"/>
                            </p:stCondLst>
                            <p:childTnLst>
                              <p:par>
                                <p:cTn id="9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7" grpId="0"/>
      <p:bldP spid="37" grpId="0" animBg="1"/>
      <p:bldP spid="39" grpId="0" animBg="1"/>
      <p:bldP spid="41" grpId="0" animBg="1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090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Логарифмічна функція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7"/>
              <p:cNvSpPr/>
              <p:nvPr/>
            </p:nvSpPr>
            <p:spPr>
              <a:xfrm>
                <a:off x="8097624" y="663453"/>
                <a:ext cx="4094375" cy="1720279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Наприклад: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𝟒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ad>
                                <m:radPr>
                                  <m:degHide m:val="on"/>
                                  <m:ctrlPr>
                                    <a:rPr lang="en-US" sz="2800" b="1" i="1" smtClean="0">
                                      <a:effectLst/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1" i="1" smtClean="0">
                                      <a:effectLst/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</m:e>
                              </m:rad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US" sz="2800" b="1" i="1" dirty="0">
                  <a:effectLst/>
                  <a:latin typeface="Cambria Math" panose="02040503050406030204" pitchFamily="18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800" b="1" i="1" smtClean="0">
                                      <a:effectLst/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effectLst/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800" b="1" i="1" smtClean="0">
                                      <a:effectLst/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𝟕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;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𝒆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US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7624" y="663453"/>
                <a:ext cx="4094375" cy="1720279"/>
              </a:xfrm>
              <a:prstGeom prst="rect">
                <a:avLst/>
              </a:prstGeom>
              <a:blipFill>
                <a:blip r:embed="rId4"/>
                <a:stretch>
                  <a:fillRect t="-390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Рисунок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708758"/>
            <a:ext cx="1089316" cy="10893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7"/>
              <p:cNvSpPr/>
              <p:nvPr/>
            </p:nvSpPr>
            <p:spPr>
              <a:xfrm>
                <a:off x="2194560" y="5776362"/>
                <a:ext cx="9027667" cy="954107"/>
              </a:xfrm>
              <a:prstGeom prst="rect">
                <a:avLst/>
              </a:prstGeom>
              <a:solidFill>
                <a:srgbClr val="726F54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/>
                  <a:t>Якщо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𝒊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то при яких значеннях «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𝒙</m:t>
                    </m:r>
                  </m:oMath>
                </a14:m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» вираз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 </m:t>
                    </m:r>
                    <m:func>
                      <m:func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ru-RU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буде </a:t>
                </a:r>
                <a:r>
                  <a:rPr lang="ru-RU" sz="2800" b="1" dirty="0" err="1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мати</a:t>
                </a:r>
                <a:r>
                  <a:rPr lang="ru-RU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ru-RU" sz="2800" b="1" dirty="0" err="1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зміст</a:t>
                </a:r>
                <a:r>
                  <a:rPr lang="ru-RU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4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4560" y="5776362"/>
                <a:ext cx="9027667" cy="954107"/>
              </a:xfrm>
              <a:prstGeom prst="rect">
                <a:avLst/>
              </a:prstGeom>
              <a:blipFill>
                <a:blip r:embed="rId9"/>
                <a:stretch>
                  <a:fillRect t="-8974" b="-16667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7"/>
              <p:cNvSpPr/>
              <p:nvPr/>
            </p:nvSpPr>
            <p:spPr>
              <a:xfrm>
                <a:off x="0" y="4241219"/>
                <a:ext cx="6183982" cy="1384995"/>
              </a:xfrm>
              <a:prstGeom prst="rect">
                <a:avLst/>
              </a:prstGeom>
              <a:solidFill>
                <a:srgbClr val="696969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При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𝒊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вираз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 </m:t>
                    </m:r>
                    <m:func>
                      <m:func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має змісти лише для додатних значень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𝒙</m:t>
                    </m:r>
                  </m:oMath>
                </a14:m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endParaRPr lang="en-US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41219"/>
                <a:ext cx="6183982" cy="1384995"/>
              </a:xfrm>
              <a:prstGeom prst="rect">
                <a:avLst/>
              </a:prstGeom>
              <a:blipFill>
                <a:blip r:embed="rId10"/>
                <a:stretch>
                  <a:fillRect l="-1282" t="-5286" r="-1282" b="-1101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Вигнута вправо стрілка 7"/>
          <p:cNvSpPr/>
          <p:nvPr/>
        </p:nvSpPr>
        <p:spPr>
          <a:xfrm flipV="1">
            <a:off x="6323989" y="2560366"/>
            <a:ext cx="1175126" cy="2582281"/>
          </a:xfrm>
          <a:prstGeom prst="curvedLeftArrow">
            <a:avLst>
              <a:gd name="adj1" fmla="val 25000"/>
              <a:gd name="adj2" fmla="val 43238"/>
              <a:gd name="adj3" fmla="val 62065"/>
            </a:avLst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cxnSp>
        <p:nvCxnSpPr>
          <p:cNvPr id="55" name="Пряма сполучна лінія 54"/>
          <p:cNvCxnSpPr/>
          <p:nvPr/>
        </p:nvCxnSpPr>
        <p:spPr>
          <a:xfrm>
            <a:off x="6323989" y="4241219"/>
            <a:ext cx="0" cy="1375568"/>
          </a:xfrm>
          <a:prstGeom prst="line">
            <a:avLst/>
          </a:prstGeom>
          <a:ln w="38100">
            <a:solidFill>
              <a:srgbClr val="6969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7"/>
              <p:cNvSpPr/>
              <p:nvPr/>
            </p:nvSpPr>
            <p:spPr>
              <a:xfrm>
                <a:off x="3096052" y="2560366"/>
                <a:ext cx="2999948" cy="523220"/>
              </a:xfrm>
              <a:prstGeom prst="rect">
                <a:avLst/>
              </a:prstGeom>
              <a:solidFill>
                <a:srgbClr val="455B6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𝑫</m:t>
                      </m:r>
                      <m:d>
                        <m:dPr>
                          <m:ctrlP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𝒇</m:t>
                          </m:r>
                        </m:e>
                      </m:d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𝟎</m:t>
                          </m:r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;+∞</m:t>
                          </m:r>
                        </m:e>
                      </m:d>
                    </m:oMath>
                  </m:oMathPara>
                </a14:m>
                <a:endParaRPr lang="en-US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6052" y="2560366"/>
                <a:ext cx="2999948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Рисунок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507" y="624410"/>
            <a:ext cx="7359610" cy="62335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Виноска 1 (межа й риска) 43"/>
              <p:cNvSpPr/>
              <p:nvPr/>
            </p:nvSpPr>
            <p:spPr>
              <a:xfrm>
                <a:off x="10080343" y="1896481"/>
                <a:ext cx="1320529" cy="440409"/>
              </a:xfrm>
              <a:prstGeom prst="accentBorderCallout1">
                <a:avLst>
                  <a:gd name="adj1" fmla="val 47537"/>
                  <a:gd name="adj2" fmla="val -9400"/>
                  <a:gd name="adj3" fmla="val 11101"/>
                  <a:gd name="adj4" fmla="val -76259"/>
                </a:avLst>
              </a:prstGeom>
              <a:solidFill>
                <a:srgbClr val="455B6F"/>
              </a:solidFill>
              <a:ln w="28575">
                <a:solidFill>
                  <a:srgbClr val="455B6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4" name="Виноска 1 (межа й риска)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0343" y="1896481"/>
                <a:ext cx="1320529" cy="440409"/>
              </a:xfrm>
              <a:prstGeom prst="accentBorderCallout1">
                <a:avLst>
                  <a:gd name="adj1" fmla="val 47537"/>
                  <a:gd name="adj2" fmla="val -9400"/>
                  <a:gd name="adj3" fmla="val 11101"/>
                  <a:gd name="adj4" fmla="val -76259"/>
                </a:avLst>
              </a:prstGeom>
              <a:blipFill>
                <a:blip r:embed="rId13"/>
                <a:stretch>
                  <a:fillRect/>
                </a:stretch>
              </a:blipFill>
              <a:ln w="28575">
                <a:solidFill>
                  <a:srgbClr val="455B6F"/>
                </a:solidFill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Виноска 1 (межа й риска) 35"/>
              <p:cNvSpPr/>
              <p:nvPr/>
            </p:nvSpPr>
            <p:spPr>
              <a:xfrm>
                <a:off x="8023224" y="781007"/>
                <a:ext cx="1361452" cy="410540"/>
              </a:xfrm>
              <a:prstGeom prst="accentBorderCallout1">
                <a:avLst>
                  <a:gd name="adj1" fmla="val 49599"/>
                  <a:gd name="adj2" fmla="val -5202"/>
                  <a:gd name="adj3" fmla="val 174702"/>
                  <a:gd name="adj4" fmla="val -50336"/>
                </a:avLst>
              </a:prstGeom>
              <a:solidFill>
                <a:srgbClr val="860300"/>
              </a:solidFill>
              <a:ln w="28575">
                <a:solidFill>
                  <a:srgbClr val="8603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Виноска 1 (межа й риска)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224" y="781007"/>
                <a:ext cx="1361452" cy="410540"/>
              </a:xfrm>
              <a:prstGeom prst="accentBorderCallout1">
                <a:avLst>
                  <a:gd name="adj1" fmla="val 49599"/>
                  <a:gd name="adj2" fmla="val -5202"/>
                  <a:gd name="adj3" fmla="val 174702"/>
                  <a:gd name="adj4" fmla="val -50336"/>
                </a:avLst>
              </a:prstGeom>
              <a:blipFill>
                <a:blip r:embed="rId14"/>
                <a:stretch>
                  <a:fillRect/>
                </a:stretch>
              </a:blipFill>
              <a:ln w="28575">
                <a:solidFill>
                  <a:srgbClr val="860300"/>
                </a:solidFill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Виноска 1 (межа й риска) 33"/>
              <p:cNvSpPr/>
              <p:nvPr/>
            </p:nvSpPr>
            <p:spPr>
              <a:xfrm>
                <a:off x="9913187" y="5347130"/>
                <a:ext cx="1764396" cy="634601"/>
              </a:xfrm>
              <a:prstGeom prst="accentBorderCallout1">
                <a:avLst>
                  <a:gd name="adj1" fmla="val 47537"/>
                  <a:gd name="adj2" fmla="val -9400"/>
                  <a:gd name="adj3" fmla="val 126808"/>
                  <a:gd name="adj4" fmla="val -74821"/>
                </a:avLst>
              </a:prstGeom>
              <a:solidFill>
                <a:srgbClr val="A77315"/>
              </a:solidFill>
              <a:ln w="28575">
                <a:solidFill>
                  <a:srgbClr val="A7731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4" name="Виноска 1 (межа й риска)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3187" y="5347130"/>
                <a:ext cx="1764396" cy="634601"/>
              </a:xfrm>
              <a:prstGeom prst="accentBorderCallout1">
                <a:avLst>
                  <a:gd name="adj1" fmla="val 47537"/>
                  <a:gd name="adj2" fmla="val -9400"/>
                  <a:gd name="adj3" fmla="val 126808"/>
                  <a:gd name="adj4" fmla="val -74821"/>
                </a:avLst>
              </a:prstGeom>
              <a:blipFill>
                <a:blip r:embed="rId15"/>
                <a:stretch>
                  <a:fillRect/>
                </a:stretch>
              </a:blipFill>
              <a:ln w="28575">
                <a:solidFill>
                  <a:srgbClr val="A77315"/>
                </a:solidFill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Виноска 1 (межа й риска) 29"/>
              <p:cNvSpPr/>
              <p:nvPr/>
            </p:nvSpPr>
            <p:spPr>
              <a:xfrm>
                <a:off x="9797150" y="4173091"/>
                <a:ext cx="1716454" cy="370370"/>
              </a:xfrm>
              <a:prstGeom prst="accentBorderCallout1">
                <a:avLst>
                  <a:gd name="adj1" fmla="val 50082"/>
                  <a:gd name="adj2" fmla="val -4457"/>
                  <a:gd name="adj3" fmla="val -81205"/>
                  <a:gd name="adj4" fmla="val -68573"/>
                </a:avLst>
              </a:prstGeom>
              <a:solidFill>
                <a:srgbClr val="3C5A59"/>
              </a:solidFill>
              <a:ln w="28575">
                <a:solidFill>
                  <a:srgbClr val="3C5A5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0" name="Виноска 1 (межа й риска)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7150" y="4173091"/>
                <a:ext cx="1716454" cy="370370"/>
              </a:xfrm>
              <a:prstGeom prst="accentBorderCallout1">
                <a:avLst>
                  <a:gd name="adj1" fmla="val 50082"/>
                  <a:gd name="adj2" fmla="val -4457"/>
                  <a:gd name="adj3" fmla="val -81205"/>
                  <a:gd name="adj4" fmla="val -68573"/>
                </a:avLst>
              </a:prstGeom>
              <a:blipFill>
                <a:blip r:embed="rId16"/>
                <a:stretch>
                  <a:fillRect b="-2273"/>
                </a:stretch>
              </a:blipFill>
              <a:ln w="28575">
                <a:solidFill>
                  <a:srgbClr val="3C5A59"/>
                </a:solidFill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9"/>
          <a:stretch/>
        </p:blipFill>
        <p:spPr>
          <a:xfrm>
            <a:off x="4841507" y="624410"/>
            <a:ext cx="7359610" cy="575677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23"/>
          <a:stretch/>
        </p:blipFill>
        <p:spPr>
          <a:xfrm>
            <a:off x="4841507" y="3686524"/>
            <a:ext cx="7359610" cy="3171476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507" y="624410"/>
            <a:ext cx="7359610" cy="623359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507" y="624410"/>
            <a:ext cx="7359610" cy="62335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7"/>
              <p:cNvSpPr/>
              <p:nvPr/>
            </p:nvSpPr>
            <p:spPr>
              <a:xfrm>
                <a:off x="-6477" y="671496"/>
                <a:ext cx="5608948" cy="1481881"/>
              </a:xfrm>
              <a:prstGeom prst="rect">
                <a:avLst/>
              </a:prstGeom>
              <a:solidFill>
                <a:srgbClr val="455B6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Функція виду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 </m:t>
                    </m:r>
                    <m:func>
                      <m:funcPr>
                        <m:ctrlP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  <m:d>
                      <m:dPr>
                        <m:begChr m:val="|"/>
                        <m:endChr m:val=""/>
                        <m:ctrlP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eqArrPr>
                          <m:e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&gt;</m:t>
                            </m:r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𝟎</m:t>
                            </m:r>
                          </m:e>
                          <m:e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𝒂</m:t>
                            </m:r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≠</m:t>
                            </m:r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e>
                        </m:eqArr>
                      </m:e>
                    </m:d>
                  </m:oMath>
                </a14:m>
                <a:endParaRPr lang="en-US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називається логарифмічною</a:t>
                </a:r>
                <a:endParaRPr lang="en-US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477" y="671496"/>
                <a:ext cx="5608948" cy="1481881"/>
              </a:xfrm>
              <a:prstGeom prst="rect">
                <a:avLst/>
              </a:prstGeom>
              <a:blipFill>
                <a:blip r:embed="rId21"/>
                <a:stretch>
                  <a:fillRect l="-2065" r="-1739" b="-1070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083" y="918475"/>
            <a:ext cx="831797" cy="83179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7"/>
              <p:cNvSpPr/>
              <p:nvPr/>
            </p:nvSpPr>
            <p:spPr>
              <a:xfrm>
                <a:off x="-1" y="3246996"/>
                <a:ext cx="4613518" cy="3108543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Графіки показникової функції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US" sz="2800" b="1" dirty="0">
                    <a:solidFill>
                      <a:srgbClr val="FFFF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логарифмічної функції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що мають однакові основи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</m:oMath>
                </a14:m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симетричні </a:t>
                </a:r>
                <a:r>
                  <a:rPr lang="uk-UA" sz="2800" b="1" dirty="0" err="1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відносто</a:t>
                </a:r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прямої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𝒙</m:t>
                    </m:r>
                  </m:oMath>
                </a14:m>
                <a:endParaRPr lang="uk-UA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3246996"/>
                <a:ext cx="4613518" cy="3108543"/>
              </a:xfrm>
              <a:prstGeom prst="rect">
                <a:avLst/>
              </a:prstGeom>
              <a:blipFill>
                <a:blip r:embed="rId23"/>
                <a:stretch>
                  <a:fillRect l="-1057" t="-2157" r="-3435" b="-431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Виноска-хмарка 32"/>
              <p:cNvSpPr/>
              <p:nvPr/>
            </p:nvSpPr>
            <p:spPr>
              <a:xfrm>
                <a:off x="1958571" y="5300580"/>
                <a:ext cx="4071656" cy="1610524"/>
              </a:xfrm>
              <a:prstGeom prst="cloudCallout">
                <a:avLst>
                  <a:gd name="adj1" fmla="val -72397"/>
                  <a:gd name="adj2" fmla="val -6149"/>
                </a:avLst>
              </a:prstGeom>
              <a:solidFill>
                <a:srgbClr val="3C5A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0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Вісь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</m:oMath>
                </a14:m>
                <a:r>
                  <a:rPr lang="uk-UA" sz="20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асимптота цього графіка</a:t>
                </a:r>
              </a:p>
            </p:txBody>
          </p:sp>
        </mc:Choice>
        <mc:Fallback xmlns="">
          <p:sp>
            <p:nvSpPr>
              <p:cNvPr id="33" name="Виноска-хмарка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571" y="5300580"/>
                <a:ext cx="4071656" cy="1610524"/>
              </a:xfrm>
              <a:prstGeom prst="cloudCallout">
                <a:avLst>
                  <a:gd name="adj1" fmla="val -72397"/>
                  <a:gd name="adj2" fmla="val -6149"/>
                </a:avLst>
              </a:prstGeom>
              <a:blipFill>
                <a:blip r:embed="rId2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Прямоугольник 7"/>
          <p:cNvSpPr/>
          <p:nvPr/>
        </p:nvSpPr>
        <p:spPr>
          <a:xfrm>
            <a:off x="1010398" y="5887185"/>
            <a:ext cx="5173583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можемо на перший погляд сказати про ці функції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7"/>
              <p:cNvSpPr/>
              <p:nvPr/>
            </p:nvSpPr>
            <p:spPr>
              <a:xfrm>
                <a:off x="998006" y="5871119"/>
                <a:ext cx="5437082" cy="830997"/>
              </a:xfrm>
              <a:prstGeom prst="rect">
                <a:avLst/>
              </a:prstGeom>
              <a:solidFill>
                <a:srgbClr val="726F54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Що можемо сказати про графіки функцій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sub>
                        </m:sSub>
                      </m:fName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US" sz="24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𝐲</m:t>
                    </m:r>
                    <m:r>
                      <a:rPr lang="en-US" sz="2400" b="1" i="0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sSup>
                      <m:sSupPr>
                        <m:ctrlPr>
                          <a:rPr lang="uk-UA" sz="24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</m:e>
                      <m:sup>
                        <m:r>
                          <a:rPr lang="en-US" sz="24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uk-UA" sz="24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006" y="5871119"/>
                <a:ext cx="5437082" cy="830997"/>
              </a:xfrm>
              <a:prstGeom prst="rect">
                <a:avLst/>
              </a:prstGeom>
              <a:blipFill>
                <a:blip r:embed="rId25"/>
                <a:stretch>
                  <a:fillRect l="-1682" t="-5882" r="-3251" b="-15441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7"/>
              <p:cNvSpPr/>
              <p:nvPr/>
            </p:nvSpPr>
            <p:spPr>
              <a:xfrm>
                <a:off x="998006" y="5899472"/>
                <a:ext cx="5437082" cy="830997"/>
              </a:xfrm>
              <a:prstGeom prst="rect">
                <a:avLst/>
              </a:prstGeom>
              <a:solidFill>
                <a:srgbClr val="726F54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 пояснити симетричність цих графіків відносно прямої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4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4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𝒙</m:t>
                    </m:r>
                  </m:oMath>
                </a14:m>
                <a:r>
                  <a:rPr lang="uk-UA" sz="24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006" y="5899472"/>
                <a:ext cx="5437082" cy="830997"/>
              </a:xfrm>
              <a:prstGeom prst="rect">
                <a:avLst/>
              </a:prstGeom>
              <a:blipFill>
                <a:blip r:embed="rId26"/>
                <a:stretch>
                  <a:fillRect t="-5882" r="-1233" b="-15441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Рисунок 38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3" y="5616787"/>
            <a:ext cx="1124957" cy="112495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086" y="5596735"/>
            <a:ext cx="1089316" cy="10893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Виноска-хмарка 39"/>
              <p:cNvSpPr/>
              <p:nvPr/>
            </p:nvSpPr>
            <p:spPr>
              <a:xfrm>
                <a:off x="2056711" y="5231876"/>
                <a:ext cx="4071656" cy="1610524"/>
              </a:xfrm>
              <a:prstGeom prst="cloudCallout">
                <a:avLst>
                  <a:gd name="adj1" fmla="val -73021"/>
                  <a:gd name="adj2" fmla="val -4046"/>
                </a:avLst>
              </a:prstGeom>
              <a:solidFill>
                <a:srgbClr val="3C5A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𝒙</m:t>
                    </m:r>
                  </m:oMath>
                </a14:m>
                <a:r>
                  <a:rPr lang="en-US" sz="20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</a:t>
                </a:r>
                <a:r>
                  <a:rPr lang="uk-UA" sz="20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аргумент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</m:oMath>
                </a14:m>
                <a:r>
                  <a:rPr lang="uk-UA" sz="20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додатне і відмінне від 1 дане дійсне число</a:t>
                </a:r>
              </a:p>
            </p:txBody>
          </p:sp>
        </mc:Choice>
        <mc:Fallback xmlns="">
          <p:sp>
            <p:nvSpPr>
              <p:cNvPr id="40" name="Виноска-хмарка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6711" y="5231876"/>
                <a:ext cx="4071656" cy="1610524"/>
              </a:xfrm>
              <a:prstGeom prst="cloudCallout">
                <a:avLst>
                  <a:gd name="adj1" fmla="val -73021"/>
                  <a:gd name="adj2" fmla="val -4046"/>
                </a:avLst>
              </a:prstGeom>
              <a:blipFill>
                <a:blip r:embed="rId2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Прямоугольник 7"/>
          <p:cNvSpPr/>
          <p:nvPr/>
        </p:nvSpPr>
        <p:spPr>
          <a:xfrm>
            <a:off x="998006" y="5887185"/>
            <a:ext cx="5601874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отриман</a:t>
            </a:r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 логарифмічна крива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перетнути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вісь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ординат?</a:t>
            </a:r>
            <a:endParaRPr lang="ru-RU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7"/>
              <p:cNvSpPr/>
              <p:nvPr/>
            </p:nvSpPr>
            <p:spPr>
              <a:xfrm>
                <a:off x="7289472" y="5483043"/>
                <a:ext cx="4909456" cy="954107"/>
              </a:xfrm>
              <a:prstGeom prst="rect">
                <a:avLst/>
              </a:prstGeom>
              <a:solidFill>
                <a:srgbClr val="696969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Функції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US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US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обернені</a:t>
                </a:r>
              </a:p>
            </p:txBody>
          </p:sp>
        </mc:Choice>
        <mc:Fallback xmlns="">
          <p:sp>
            <p:nvSpPr>
              <p:cNvPr id="4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9472" y="5483043"/>
                <a:ext cx="4909456" cy="954107"/>
              </a:xfrm>
              <a:prstGeom prst="rect">
                <a:avLst/>
              </a:prstGeom>
              <a:blipFill>
                <a:blip r:embed="rId29"/>
                <a:stretch>
                  <a:fillRect l="-745" t="-7006" b="-1656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87838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5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2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"/>
                            </p:stCondLst>
                            <p:childTnLst>
                              <p:par>
                                <p:cTn id="6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88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1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59259E-6 L -0.25416 -0.03796 " pathEditMode="relative" rAng="0" ptsTypes="AA">
                                      <p:cBhvr>
                                        <p:cTn id="9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08" y="-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5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75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50"/>
                            </p:stCondLst>
                            <p:childTnLst>
                              <p:par>
                                <p:cTn id="1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1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50"/>
                            </p:stCondLst>
                            <p:childTnLst>
                              <p:par>
                                <p:cTn id="1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750"/>
                            </p:stCondLst>
                            <p:childTnLst>
                              <p:par>
                                <p:cTn id="1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"/>
                            </p:stCondLst>
                            <p:childTnLst>
                              <p:par>
                                <p:cTn id="17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6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3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5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250"/>
                            </p:stCondLst>
                            <p:childTnLst>
                              <p:par>
                                <p:cTn id="1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"/>
                            </p:stCondLst>
                            <p:childTnLst>
                              <p:par>
                                <p:cTn id="2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4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1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50"/>
                            </p:stCondLst>
                            <p:childTnLst>
                              <p:par>
                                <p:cTn id="2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750"/>
                            </p:stCondLst>
                            <p:childTnLst>
                              <p:par>
                                <p:cTn id="2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250"/>
                            </p:stCondLst>
                            <p:childTnLst>
                              <p:par>
                                <p:cTn id="2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750"/>
                            </p:stCondLst>
                            <p:childTnLst>
                              <p:par>
                                <p:cTn id="24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2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50"/>
                            </p:stCondLst>
                            <p:childTnLst>
                              <p:par>
                                <p:cTn id="2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750"/>
                            </p:stCondLst>
                            <p:childTnLst>
                              <p:par>
                                <p:cTn id="2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1250"/>
                            </p:stCondLst>
                            <p:childTnLst>
                              <p:par>
                                <p:cTn id="26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6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7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 animBg="1"/>
      <p:bldP spid="26" grpId="1" animBg="1"/>
      <p:bldP spid="42" grpId="0" animBg="1"/>
      <p:bldP spid="42" grpId="1" animBg="1"/>
      <p:bldP spid="43" grpId="0" animBg="1"/>
      <p:bldP spid="43" grpId="1" animBg="1"/>
      <p:bldP spid="8" grpId="0" animBg="1"/>
      <p:bldP spid="8" grpId="1" animBg="1"/>
      <p:bldP spid="14" grpId="0" animBg="1"/>
      <p:bldP spid="14" grpId="1" animBg="1"/>
      <p:bldP spid="14" grpId="2" animBg="1"/>
      <p:bldP spid="44" grpId="0" animBg="1"/>
      <p:bldP spid="36" grpId="0" animBg="1"/>
      <p:bldP spid="34" grpId="0" animBg="1"/>
      <p:bldP spid="34" grpId="1" animBg="1"/>
      <p:bldP spid="30" grpId="0" animBg="1"/>
      <p:bldP spid="25" grpId="0" animBg="1"/>
      <p:bldP spid="45" grpId="0" animBg="1"/>
      <p:bldP spid="33" grpId="0" animBg="1"/>
      <p:bldP spid="33" grpId="1" animBg="1"/>
      <p:bldP spid="35" grpId="0" animBg="1"/>
      <p:bldP spid="35" grpId="1" animBg="1"/>
      <p:bldP spid="37" grpId="0" animBg="1"/>
      <p:bldP spid="37" grpId="1" animBg="1"/>
      <p:bldP spid="38" grpId="0" animBg="1"/>
      <p:bldP spid="38" grpId="1" animBg="1"/>
      <p:bldP spid="40" grpId="0" animBg="1"/>
      <p:bldP spid="40" grpId="1" animBg="1"/>
      <p:bldP spid="32" grpId="0" animBg="1"/>
      <p:bldP spid="32" grpId="1" animBg="1"/>
      <p:bldP spid="46" grpId="0" animBg="1"/>
      <p:bldP spid="4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0087"/>
            <a:ext cx="7352907" cy="6227913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0087"/>
            <a:ext cx="7352907" cy="6227913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0087"/>
            <a:ext cx="7352907" cy="6227913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0087"/>
            <a:ext cx="7352907" cy="6227913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0087"/>
            <a:ext cx="7352907" cy="62279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8176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Графік логарифмічної функції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7"/>
              <p:cNvSpPr/>
              <p:nvPr/>
            </p:nvSpPr>
            <p:spPr>
              <a:xfrm>
                <a:off x="2123438" y="816149"/>
                <a:ext cx="1683526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𝒂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438" y="816149"/>
                <a:ext cx="168352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/>
          <p:cNvSpPr/>
          <p:nvPr/>
        </p:nvSpPr>
        <p:spPr>
          <a:xfrm>
            <a:off x="1492251" y="5489575"/>
            <a:ext cx="71437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угольник 7"/>
              <p:cNvSpPr/>
              <p:nvPr/>
            </p:nvSpPr>
            <p:spPr>
              <a:xfrm>
                <a:off x="8028366" y="2703080"/>
                <a:ext cx="2011180" cy="523220"/>
              </a:xfrm>
              <a:prstGeom prst="rect">
                <a:avLst/>
              </a:prstGeom>
              <a:solidFill>
                <a:srgbClr val="3C5A59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𝐥𝐧</m:t>
                      </m:r>
                      <m:r>
                        <a:rPr lang="en-US" sz="2800" b="1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</m:oMath>
                  </m:oMathPara>
                </a14:m>
                <a:endParaRPr lang="uk-UA" sz="2800" b="1" i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366" y="2703080"/>
                <a:ext cx="2011180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угольник 7"/>
              <p:cNvSpPr/>
              <p:nvPr/>
            </p:nvSpPr>
            <p:spPr>
              <a:xfrm>
                <a:off x="8028366" y="3482433"/>
                <a:ext cx="2011180" cy="523220"/>
              </a:xfrm>
              <a:prstGeom prst="rect">
                <a:avLst/>
              </a:prstGeom>
              <a:solidFill>
                <a:srgbClr val="455B6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𝐥𝐠</m:t>
                      </m:r>
                      <m:r>
                        <a:rPr lang="en-US" sz="2800" b="1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</m:oMath>
                  </m:oMathPara>
                </a14:m>
                <a:endParaRPr lang="uk-UA" sz="2800" b="1" i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366" y="3482433"/>
                <a:ext cx="2011180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Прямоугольник 7"/>
              <p:cNvSpPr/>
              <p:nvPr/>
            </p:nvSpPr>
            <p:spPr>
              <a:xfrm>
                <a:off x="8028366" y="4261786"/>
                <a:ext cx="2011180" cy="523220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uk-UA" sz="2800" b="1" i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366" y="4261786"/>
                <a:ext cx="2011180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угольник 7"/>
              <p:cNvSpPr/>
              <p:nvPr/>
            </p:nvSpPr>
            <p:spPr>
              <a:xfrm>
                <a:off x="8028366" y="5043656"/>
                <a:ext cx="2011180" cy="569515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ad>
                                <m:radPr>
                                  <m:degHide m:val="on"/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</m:e>
                              </m:rad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uk-UA" sz="2800" b="1" i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366" y="5043656"/>
                <a:ext cx="2011180" cy="56951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02" t="17457" r="954" b="1"/>
          <a:stretch/>
        </p:blipFill>
        <p:spPr>
          <a:xfrm>
            <a:off x="7729978" y="1197204"/>
            <a:ext cx="4345757" cy="56607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2" name="Прямоугольник 7"/>
              <p:cNvSpPr/>
              <p:nvPr/>
            </p:nvSpPr>
            <p:spPr>
              <a:xfrm>
                <a:off x="7909089" y="3968924"/>
                <a:ext cx="4282911" cy="2677656"/>
              </a:xfrm>
              <a:prstGeom prst="rect">
                <a:avLst/>
              </a:prstGeom>
              <a:solidFill>
                <a:srgbClr val="696969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Графіки всіх функцій виду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де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мають схематичний вигляд як графік функції </a:t>
                </a:r>
                <a:endPara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9089" y="3968924"/>
                <a:ext cx="4282911" cy="2677656"/>
              </a:xfrm>
              <a:prstGeom prst="rect">
                <a:avLst/>
              </a:prstGeom>
              <a:blipFill>
                <a:blip r:embed="rId14"/>
                <a:stretch>
                  <a:fillRect l="-1422" t="-2278" r="-398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65630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3" grpId="0" animBg="1"/>
      <p:bldP spid="43" grpId="1" animBg="1"/>
      <p:bldP spid="5" grpId="0" animBg="1"/>
      <p:bldP spid="74" grpId="0" animBg="1"/>
      <p:bldP spid="74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8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0088"/>
            <a:ext cx="7352907" cy="622791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0088"/>
            <a:ext cx="7352907" cy="622791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0088"/>
            <a:ext cx="7352907" cy="622791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0088"/>
            <a:ext cx="7352907" cy="622791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0088"/>
            <a:ext cx="7352907" cy="622791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8176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Графік логарифмічної функції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7"/>
              <p:cNvSpPr/>
              <p:nvPr/>
            </p:nvSpPr>
            <p:spPr>
              <a:xfrm>
                <a:off x="2123437" y="816149"/>
                <a:ext cx="2043209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𝟎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&lt;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𝒂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&lt;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437" y="816149"/>
                <a:ext cx="2043209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угольник 7"/>
              <p:cNvSpPr/>
              <p:nvPr/>
            </p:nvSpPr>
            <p:spPr>
              <a:xfrm>
                <a:off x="8028366" y="2449725"/>
                <a:ext cx="2011180" cy="774058"/>
              </a:xfrm>
              <a:prstGeom prst="rect">
                <a:avLst/>
              </a:prstGeom>
              <a:solidFill>
                <a:srgbClr val="2867A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𝟕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uk-UA" sz="2800" b="1" i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366" y="2449725"/>
                <a:ext cx="2011180" cy="77405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угольник 7"/>
              <p:cNvSpPr/>
              <p:nvPr/>
            </p:nvSpPr>
            <p:spPr>
              <a:xfrm>
                <a:off x="8028366" y="3482433"/>
                <a:ext cx="2011180" cy="773160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uk-UA" sz="2800" b="1" i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366" y="3482433"/>
                <a:ext cx="2011180" cy="77316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Прямоугольник 7"/>
              <p:cNvSpPr/>
              <p:nvPr/>
            </p:nvSpPr>
            <p:spPr>
              <a:xfrm>
                <a:off x="8028366" y="4514243"/>
                <a:ext cx="2011180" cy="763992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𝝅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uk-UA" sz="2800" b="1" i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366" y="4514243"/>
                <a:ext cx="2011180" cy="76399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угольник 7"/>
              <p:cNvSpPr/>
              <p:nvPr/>
            </p:nvSpPr>
            <p:spPr>
              <a:xfrm>
                <a:off x="8028366" y="5536885"/>
                <a:ext cx="2011180" cy="76194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𝟒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uk-UA" sz="2800" b="1" i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366" y="5536885"/>
                <a:ext cx="2011180" cy="76194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Овал 28"/>
          <p:cNvSpPr/>
          <p:nvPr/>
        </p:nvSpPr>
        <p:spPr>
          <a:xfrm>
            <a:off x="1547814" y="2564204"/>
            <a:ext cx="71437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83" t="29004"/>
          <a:stretch/>
        </p:blipFill>
        <p:spPr>
          <a:xfrm>
            <a:off x="7654564" y="1989056"/>
            <a:ext cx="4537435" cy="48689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7"/>
              <p:cNvSpPr/>
              <p:nvPr/>
            </p:nvSpPr>
            <p:spPr>
              <a:xfrm>
                <a:off x="7909089" y="3684452"/>
                <a:ext cx="4282911" cy="2966646"/>
              </a:xfrm>
              <a:prstGeom prst="rect">
                <a:avLst/>
              </a:prstGeom>
              <a:solidFill>
                <a:srgbClr val="696969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Графіки всіх функцій виду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де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&lt;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&lt;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мають схематичний вигляд як графік функції </a:t>
                </a:r>
                <a:endPara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9089" y="3684452"/>
                <a:ext cx="4282911" cy="2966646"/>
              </a:xfrm>
              <a:prstGeom prst="rect">
                <a:avLst/>
              </a:prstGeom>
              <a:blipFill>
                <a:blip r:embed="rId14"/>
                <a:stretch>
                  <a:fillRect l="-1422" t="-2053" r="-398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88274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3" grpId="0" animBg="1"/>
      <p:bldP spid="43" grpId="1" animBg="1"/>
      <p:bldP spid="74" grpId="0" animBg="1"/>
      <p:bldP spid="74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29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090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Властивості логарифмічної функції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751" r="34055"/>
          <a:stretch/>
        </p:blipFill>
        <p:spPr>
          <a:xfrm>
            <a:off x="9486900" y="1531405"/>
            <a:ext cx="2705100" cy="33093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8" r="35913"/>
          <a:stretch/>
        </p:blipFill>
        <p:spPr>
          <a:xfrm>
            <a:off x="9486900" y="1683805"/>
            <a:ext cx="2628900" cy="31569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16"/>
          <a:stretch/>
        </p:blipFill>
        <p:spPr>
          <a:xfrm>
            <a:off x="0" y="1531404"/>
            <a:ext cx="2730500" cy="33093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91"/>
          <a:stretch/>
        </p:blipFill>
        <p:spPr>
          <a:xfrm>
            <a:off x="0" y="1531404"/>
            <a:ext cx="2590800" cy="33093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7"/>
              <p:cNvSpPr/>
              <p:nvPr/>
            </p:nvSpPr>
            <p:spPr>
              <a:xfrm>
                <a:off x="523487" y="816149"/>
                <a:ext cx="1683526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𝒂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87" y="816149"/>
                <a:ext cx="1683526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7"/>
              <p:cNvSpPr/>
              <p:nvPr/>
            </p:nvSpPr>
            <p:spPr>
              <a:xfrm>
                <a:off x="9817845" y="816149"/>
                <a:ext cx="2043209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𝟎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&lt;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𝒂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&lt;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7845" y="816149"/>
                <a:ext cx="2043209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7"/>
              <p:cNvSpPr/>
              <p:nvPr/>
            </p:nvSpPr>
            <p:spPr>
              <a:xfrm>
                <a:off x="5118231" y="969328"/>
                <a:ext cx="3611252" cy="523220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uk-UA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uk-UA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𝟎</m:t>
                    </m:r>
                  </m:oMath>
                </a14:m>
                <a:r>
                  <a:rPr lang="en-US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при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𝒙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endParaRPr lang="ru-RU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231" y="969328"/>
                <a:ext cx="3611252" cy="523220"/>
              </a:xfrm>
              <a:prstGeom prst="rect">
                <a:avLst/>
              </a:prstGeom>
              <a:blipFill>
                <a:blip r:embed="rId8"/>
                <a:stretch>
                  <a:fillRect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115" y="707718"/>
            <a:ext cx="831493" cy="8314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7"/>
              <p:cNvSpPr/>
              <p:nvPr/>
            </p:nvSpPr>
            <p:spPr>
              <a:xfrm>
                <a:off x="2294796" y="6334780"/>
                <a:ext cx="7900875" cy="523220"/>
              </a:xfrm>
              <a:prstGeom prst="rect">
                <a:avLst/>
              </a:prstGeom>
              <a:solidFill>
                <a:srgbClr val="A77315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Функція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має єдиний нуль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𝒙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endParaRPr lang="ru-RU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796" y="6334780"/>
                <a:ext cx="7900875" cy="523220"/>
              </a:xfrm>
              <a:prstGeom prst="rect">
                <a:avLst/>
              </a:prstGeom>
              <a:blipFill>
                <a:blip r:embed="rId10"/>
                <a:stretch>
                  <a:fillRect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7"/>
          <p:cNvSpPr/>
          <p:nvPr/>
        </p:nvSpPr>
        <p:spPr>
          <a:xfrm>
            <a:off x="2900637" y="1683805"/>
            <a:ext cx="5828846" cy="523220"/>
          </a:xfrm>
          <a:prstGeom prst="rect">
            <a:avLst/>
          </a:prstGeom>
          <a:solidFill>
            <a:srgbClr val="906638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Проміжки знакосталості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7"/>
              <p:cNvSpPr/>
              <p:nvPr/>
            </p:nvSpPr>
            <p:spPr>
              <a:xfrm>
                <a:off x="2900636" y="2398282"/>
                <a:ext cx="5633426" cy="1050993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𝒂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𝟏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 </m:t>
                      </m:r>
                      <m:d>
                        <m:dPr>
                          <m:begChr m:val="|"/>
                          <m:endChr m:val=""/>
                          <m:ctrlP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𝒚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&lt;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𝟎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 при 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∈</m:t>
                              </m:r>
                              <m:d>
                                <m:d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𝟎</m:t>
                                  </m:r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;</m:t>
                                  </m:r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𝒚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&gt;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𝟎</m:t>
                              </m:r>
                              <m:r>
                                <a:rPr lang="uk-UA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 при 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∈(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; +∞)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636" y="2398282"/>
                <a:ext cx="5633426" cy="105099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7"/>
              <p:cNvSpPr/>
              <p:nvPr/>
            </p:nvSpPr>
            <p:spPr>
              <a:xfrm>
                <a:off x="2518973" y="5900474"/>
                <a:ext cx="7452519" cy="954107"/>
              </a:xfrm>
              <a:prstGeom prst="rect">
                <a:avLst/>
              </a:prstGeom>
              <a:solidFill>
                <a:srgbClr val="A77315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r>
                  <a:rPr lang="ru-RU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то</a:t>
                </a:r>
                <a:r>
                  <a:rPr lang="en-US" sz="2800" b="1" dirty="0">
                    <a:ea typeface="Cambria Math" panose="02040503050406030204" pitchFamily="18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&lt;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 проміжку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𝟎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;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на проміжку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; +∞</m:t>
                        </m:r>
                      </m:e>
                    </m:d>
                  </m:oMath>
                </a14:m>
                <a:endParaRPr lang="ru-RU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8973" y="5900474"/>
                <a:ext cx="7452519" cy="954107"/>
              </a:xfrm>
              <a:prstGeom prst="rect">
                <a:avLst/>
              </a:prstGeom>
              <a:blipFill>
                <a:blip r:embed="rId12"/>
                <a:stretch>
                  <a:fillRect l="-1390" t="-8974" r="-1390" b="-1666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637229" y="3030717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uk-U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7"/>
              <p:cNvSpPr/>
              <p:nvPr/>
            </p:nvSpPr>
            <p:spPr>
              <a:xfrm>
                <a:off x="2900636" y="3576986"/>
                <a:ext cx="5633426" cy="1050993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𝟎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&lt;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𝒂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&lt;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𝟏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 </m:t>
                      </m:r>
                      <m:d>
                        <m:dPr>
                          <m:begChr m:val="|"/>
                          <m:endChr m:val=""/>
                          <m:ctrlP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𝒚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&lt;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𝟎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 при 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∈</m:t>
                              </m:r>
                              <m:d>
                                <m:d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𝟏</m:t>
                                  </m:r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; +∞</m:t>
                                  </m:r>
                                </m:e>
                              </m:d>
                            </m:e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𝒚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&gt;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𝟎</m:t>
                              </m:r>
                              <m:r>
                                <a:rPr lang="uk-UA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 при 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∈(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𝟎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;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636" y="3576986"/>
                <a:ext cx="5633426" cy="105099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7"/>
              <p:cNvSpPr/>
              <p:nvPr/>
            </p:nvSpPr>
            <p:spPr>
              <a:xfrm>
                <a:off x="2011326" y="5903893"/>
                <a:ext cx="8467811" cy="954107"/>
              </a:xfrm>
              <a:prstGeom prst="rect">
                <a:avLst/>
              </a:prstGeom>
              <a:solidFill>
                <a:srgbClr val="A77315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&lt;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&lt;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r>
                  <a:rPr lang="ru-RU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то</a:t>
                </a:r>
                <a:r>
                  <a:rPr lang="en-US" sz="2800" b="1" dirty="0">
                    <a:ea typeface="Cambria Math" panose="02040503050406030204" pitchFamily="18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&lt;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 проміжку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;+∞</m:t>
                        </m:r>
                      </m:e>
                    </m:d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;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на проміжку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𝟎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;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e>
                    </m:d>
                  </m:oMath>
                </a14:m>
                <a:endParaRPr lang="ru-RU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1326" y="5903893"/>
                <a:ext cx="8467811" cy="954107"/>
              </a:xfrm>
              <a:prstGeom prst="rect">
                <a:avLst/>
              </a:prstGeom>
              <a:blipFill>
                <a:blip r:embed="rId14"/>
                <a:stretch>
                  <a:fillRect l="-1368" t="-8280" r="-1368" b="-1592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7"/>
          <p:cNvSpPr/>
          <p:nvPr/>
        </p:nvSpPr>
        <p:spPr>
          <a:xfrm>
            <a:off x="2900636" y="4770430"/>
            <a:ext cx="5828846" cy="523220"/>
          </a:xfrm>
          <a:prstGeom prst="rect">
            <a:avLst/>
          </a:prstGeom>
          <a:solidFill>
            <a:srgbClr val="906638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Проміжки </a:t>
            </a:r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монотонності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7"/>
              <p:cNvSpPr/>
              <p:nvPr/>
            </p:nvSpPr>
            <p:spPr>
              <a:xfrm>
                <a:off x="2900636" y="5380673"/>
                <a:ext cx="5287496" cy="523220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r>
                  <a:rPr lang="ru-RU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ru-RU" sz="2800" b="1" dirty="0" err="1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зростає</a:t>
                </a:r>
                <a:r>
                  <a:rPr lang="ru-RU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на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𝟎</m:t>
                        </m:r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; +∞</m:t>
                        </m:r>
                      </m:e>
                    </m:d>
                  </m:oMath>
                </a14:m>
                <a:endParaRPr lang="ru-RU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636" y="5380673"/>
                <a:ext cx="5287496" cy="523220"/>
              </a:xfrm>
              <a:prstGeom prst="rect">
                <a:avLst/>
              </a:prstGeom>
              <a:blipFill>
                <a:blip r:embed="rId15"/>
                <a:stretch>
                  <a:fillRect t="-14118" b="-3176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7"/>
              <p:cNvSpPr/>
              <p:nvPr/>
            </p:nvSpPr>
            <p:spPr>
              <a:xfrm>
                <a:off x="2900636" y="5994738"/>
                <a:ext cx="5287496" cy="523220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&lt;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&lt;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r>
                  <a:rPr lang="ru-RU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спадає</a:t>
                </a:r>
                <a:r>
                  <a:rPr lang="ru-RU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на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𝟎</m:t>
                        </m:r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; +∞</m:t>
                        </m:r>
                      </m:e>
                    </m:d>
                  </m:oMath>
                </a14:m>
                <a:endParaRPr lang="ru-RU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636" y="5994738"/>
                <a:ext cx="5287496" cy="523220"/>
              </a:xfrm>
              <a:prstGeom prst="rect">
                <a:avLst/>
              </a:prstGeom>
              <a:blipFill>
                <a:blip r:embed="rId16"/>
                <a:stretch>
                  <a:fillRect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06713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 animBg="1"/>
      <p:bldP spid="17" grpId="0" animBg="1"/>
      <p:bldP spid="18" grpId="0" animBg="1"/>
      <p:bldP spid="22" grpId="0" animBg="1"/>
      <p:bldP spid="22" grpId="1" animBg="1"/>
      <p:bldP spid="23" grpId="0" animBg="1"/>
      <p:bldP spid="24" grpId="0" animBg="1"/>
      <p:bldP spid="25" grpId="0" animBg="1"/>
      <p:bldP spid="25" grpId="1" animBg="1"/>
      <p:bldP spid="26" grpId="0" animBg="1"/>
      <p:bldP spid="27" grpId="0" animBg="1"/>
      <p:bldP spid="27" grpId="1" animBg="1"/>
      <p:bldP spid="28" grpId="0" animBg="1"/>
      <p:bldP spid="29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625736" y="845108"/>
            <a:ext cx="6065520" cy="954107"/>
          </a:xfrm>
          <a:prstGeom prst="rect">
            <a:avLst/>
          </a:prstGeom>
          <a:solidFill>
            <a:srgbClr val="6044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Зростаючою чи спадною є функція:</a:t>
            </a:r>
            <a:endParaRPr lang="uk-UA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453"/>
            <a:ext cx="965227" cy="886531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kern="1200" dirty="0">
                <a:solidFill>
                  <a:srgbClr val="7956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b="1" kern="1200" dirty="0">
              <a:solidFill>
                <a:srgbClr val="79562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625736" y="2091607"/>
                <a:ext cx="2690491" cy="730456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</a:t>
                </a:r>
                <a:r>
                  <a:rPr lang="en-US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800" b="1" i="1" smtClean="0">
                                    <a:effectLst/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effectLst/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effectLst/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</m:oMath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5736" y="2091607"/>
                <a:ext cx="2690491" cy="730456"/>
              </a:xfrm>
              <a:prstGeom prst="rect">
                <a:avLst/>
              </a:prstGeom>
              <a:blipFill>
                <a:blip r:embed="rId4"/>
                <a:stretch>
                  <a:fillRect l="-4762" t="-916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5625736" y="3011528"/>
                <a:ext cx="2690491" cy="523220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</m:oMath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5736" y="3011528"/>
                <a:ext cx="2690491" cy="523220"/>
              </a:xfrm>
              <a:prstGeom prst="rect">
                <a:avLst/>
              </a:prstGeom>
              <a:blipFill>
                <a:blip r:embed="rId5"/>
                <a:stretch>
                  <a:fillRect l="-4762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134" y="2245611"/>
            <a:ext cx="5667854" cy="45311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7"/>
              <p:cNvSpPr/>
              <p:nvPr/>
            </p:nvSpPr>
            <p:spPr>
              <a:xfrm>
                <a:off x="5625736" y="3724213"/>
                <a:ext cx="2690491" cy="542136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𝟎</m:t>
                            </m:r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</m:oMath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5736" y="3724213"/>
                <a:ext cx="2690491" cy="542136"/>
              </a:xfrm>
              <a:prstGeom prst="rect">
                <a:avLst/>
              </a:prstGeom>
              <a:blipFill>
                <a:blip r:embed="rId7"/>
                <a:stretch>
                  <a:fillRect l="-4762" t="-14607" b="-2471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7"/>
              <p:cNvSpPr/>
              <p:nvPr/>
            </p:nvSpPr>
            <p:spPr>
              <a:xfrm>
                <a:off x="5625736" y="4455814"/>
                <a:ext cx="2690491" cy="532966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0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𝐥𝐠</m:t>
                    </m:r>
                    <m:r>
                      <a:rPr lang="en-US" sz="2800" b="1" i="0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𝒙</m:t>
                    </m:r>
                  </m:oMath>
                </a14:m>
                <a:endParaRPr lang="uk-UA" sz="2800" b="1" i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5736" y="4455814"/>
                <a:ext cx="2690491" cy="532966"/>
              </a:xfrm>
              <a:prstGeom prst="rect">
                <a:avLst/>
              </a:prstGeom>
              <a:blipFill>
                <a:blip r:embed="rId8"/>
                <a:stretch>
                  <a:fillRect l="-4762" t="-13793" b="-2873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7"/>
              <p:cNvSpPr/>
              <p:nvPr/>
            </p:nvSpPr>
            <p:spPr>
              <a:xfrm>
                <a:off x="5625735" y="5178245"/>
                <a:ext cx="2690491" cy="569515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5</a:t>
                </a:r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ad>
                              <m:radPr>
                                <m:degHide m:val="on"/>
                                <m:ctrlPr>
                                  <a:rPr lang="en-US" sz="2800" b="1" i="1" smtClean="0">
                                    <a:effectLst/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1" i="1" smtClean="0">
                                    <a:effectLst/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𝟓</m:t>
                                </m:r>
                              </m:e>
                            </m:rad>
                          </m:sub>
                        </m:sSub>
                      </m:fName>
                      <m:e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</m:oMath>
                </a14:m>
                <a:endParaRPr lang="uk-UA" sz="2800" b="1" i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5735" y="5178245"/>
                <a:ext cx="2690491" cy="569515"/>
              </a:xfrm>
              <a:prstGeom prst="rect">
                <a:avLst/>
              </a:prstGeom>
              <a:blipFill>
                <a:blip r:embed="rId9"/>
                <a:stretch>
                  <a:fillRect l="-4762" t="-12766" b="-1808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7"/>
              <p:cNvSpPr/>
              <p:nvPr/>
            </p:nvSpPr>
            <p:spPr>
              <a:xfrm>
                <a:off x="5625734" y="5937225"/>
                <a:ext cx="2690491" cy="689548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6</a:t>
                </a:r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𝒚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800" b="1" i="1" smtClean="0">
                                    <a:effectLst/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ahoma" panose="020B0604030504040204" pitchFamily="34" charset="0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effectLst/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𝟑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</m:oMath>
                </a14:m>
                <a:endParaRPr lang="uk-UA" sz="2800" b="1" i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5734" y="5937225"/>
                <a:ext cx="2690491" cy="689548"/>
              </a:xfrm>
              <a:prstGeom prst="rect">
                <a:avLst/>
              </a:prstGeom>
              <a:blipFill>
                <a:blip r:embed="rId10"/>
                <a:stretch>
                  <a:fillRect l="-4762" t="-1061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50848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8" grpId="0" animBg="1"/>
      <p:bldP spid="9" grpId="0" animBg="1"/>
      <p:bldP spid="24" grpId="0" animBg="1"/>
      <p:bldP spid="25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6030685" y="959797"/>
            <a:ext cx="6161316" cy="523220"/>
          </a:xfrm>
          <a:prstGeom prst="rect">
            <a:avLst/>
          </a:prstGeom>
          <a:solidFill>
            <a:srgbClr val="545454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Порівняйте: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5454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b="1" kern="1200" dirty="0">
              <a:solidFill>
                <a:srgbClr val="5454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453"/>
            <a:ext cx="976025" cy="8964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6030684" y="1951226"/>
                <a:ext cx="3702596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 i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𝟏𝟐</m:t>
                            </m:r>
                          </m:sub>
                        </m:sSub>
                      </m:fName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func>
                  </m:oMath>
                </a14:m>
                <a:r>
                  <a:rPr lang="uk-UA" sz="2800" b="1" dirty="0"/>
                  <a:t> і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 i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𝟏𝟐</m:t>
                            </m:r>
                          </m:sub>
                        </m:sSub>
                      </m:fName>
                      <m:e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𝟔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4" y="1951226"/>
                <a:ext cx="3702596" cy="523220"/>
              </a:xfrm>
              <a:prstGeom prst="rect">
                <a:avLst/>
              </a:prstGeom>
              <a:blipFill>
                <a:blip r:embed="rId4"/>
                <a:stretch>
                  <a:fillRect l="-3289" t="-15116" b="-325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7"/>
              <p:cNvSpPr/>
              <p:nvPr/>
            </p:nvSpPr>
            <p:spPr>
              <a:xfrm>
                <a:off x="6030684" y="2859303"/>
                <a:ext cx="3702596" cy="714683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 i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e>
                    </m:func>
                  </m:oMath>
                </a14:m>
                <a:r>
                  <a:rPr lang="uk-UA" sz="2800" b="1" dirty="0"/>
                  <a:t> і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 i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4" y="2859303"/>
                <a:ext cx="3702596" cy="714683"/>
              </a:xfrm>
              <a:prstGeom prst="rect">
                <a:avLst/>
              </a:prstGeom>
              <a:blipFill>
                <a:blip r:embed="rId5"/>
                <a:stretch>
                  <a:fillRect l="-3289" b="-1111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7"/>
              <p:cNvSpPr/>
              <p:nvPr/>
            </p:nvSpPr>
            <p:spPr>
              <a:xfrm>
                <a:off x="6030684" y="3958843"/>
                <a:ext cx="3702596" cy="732123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 i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func>
                  </m:oMath>
                </a14:m>
                <a:r>
                  <a:rPr lang="uk-UA" sz="2800" b="1" dirty="0"/>
                  <a:t> і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 i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4" y="3958843"/>
                <a:ext cx="3702596" cy="732123"/>
              </a:xfrm>
              <a:prstGeom prst="rect">
                <a:avLst/>
              </a:prstGeom>
              <a:blipFill>
                <a:blip r:embed="rId6"/>
                <a:stretch>
                  <a:fillRect l="-3289" t="-909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7"/>
              <p:cNvSpPr/>
              <p:nvPr/>
            </p:nvSpPr>
            <p:spPr>
              <a:xfrm>
                <a:off x="6030684" y="5075823"/>
                <a:ext cx="3702596" cy="685701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 i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</m:func>
                  </m:oMath>
                </a14:m>
                <a:r>
                  <a:rPr lang="uk-UA" sz="2800" b="1" dirty="0"/>
                  <a:t> і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 i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𝟔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4" y="5075823"/>
                <a:ext cx="3702596" cy="685701"/>
              </a:xfrm>
              <a:prstGeom prst="rect">
                <a:avLst/>
              </a:prstGeom>
              <a:blipFill>
                <a:blip r:embed="rId7"/>
                <a:stretch>
                  <a:fillRect l="-3289" t="-10714" b="-357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Рисунок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2054028"/>
            <a:ext cx="6198682" cy="42773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7"/>
              <p:cNvSpPr/>
              <p:nvPr/>
            </p:nvSpPr>
            <p:spPr>
              <a:xfrm>
                <a:off x="6030684" y="1956131"/>
                <a:ext cx="3854996" cy="523220"/>
              </a:xfrm>
              <a:prstGeom prst="rect">
                <a:avLst/>
              </a:prstGeom>
              <a:solidFill>
                <a:srgbClr val="10723C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 i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𝟏𝟐</m:t>
                            </m:r>
                          </m:sub>
                        </m:sSub>
                      </m:fName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 i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𝟏𝟐</m:t>
                            </m:r>
                          </m:sub>
                        </m:sSub>
                      </m:fName>
                      <m:e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𝟔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4" y="1956131"/>
                <a:ext cx="3854996" cy="523220"/>
              </a:xfrm>
              <a:prstGeom prst="rect">
                <a:avLst/>
              </a:prstGeom>
              <a:blipFill>
                <a:blip r:embed="rId9"/>
                <a:stretch>
                  <a:fillRect l="-3160" t="-13953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7"/>
              <p:cNvSpPr/>
              <p:nvPr/>
            </p:nvSpPr>
            <p:spPr>
              <a:xfrm>
                <a:off x="6030684" y="2864208"/>
                <a:ext cx="3854996" cy="714683"/>
              </a:xfrm>
              <a:prstGeom prst="rect">
                <a:avLst/>
              </a:prstGeom>
              <a:solidFill>
                <a:srgbClr val="10723C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 i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e>
                    </m:func>
                    <m:r>
                      <a:rPr lang="uk-UA" sz="2800" b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 i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4" y="2864208"/>
                <a:ext cx="3854996" cy="714683"/>
              </a:xfrm>
              <a:prstGeom prst="rect">
                <a:avLst/>
              </a:prstGeom>
              <a:blipFill>
                <a:blip r:embed="rId10"/>
                <a:stretch>
                  <a:fillRect l="-3160" b="-769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7"/>
              <p:cNvSpPr/>
              <p:nvPr/>
            </p:nvSpPr>
            <p:spPr>
              <a:xfrm>
                <a:off x="6030684" y="3963748"/>
                <a:ext cx="3854996" cy="732123"/>
              </a:xfrm>
              <a:prstGeom prst="rect">
                <a:avLst/>
              </a:prstGeom>
              <a:solidFill>
                <a:srgbClr val="10723C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 i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func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 i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4" y="3963748"/>
                <a:ext cx="3854996" cy="732123"/>
              </a:xfrm>
              <a:prstGeom prst="rect">
                <a:avLst/>
              </a:prstGeom>
              <a:blipFill>
                <a:blip r:embed="rId11"/>
                <a:stretch>
                  <a:fillRect l="-3160" t="-916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7"/>
              <p:cNvSpPr/>
              <p:nvPr/>
            </p:nvSpPr>
            <p:spPr>
              <a:xfrm>
                <a:off x="6030684" y="5073899"/>
                <a:ext cx="3854996" cy="689548"/>
              </a:xfrm>
              <a:prstGeom prst="rect">
                <a:avLst/>
              </a:prstGeom>
              <a:solidFill>
                <a:srgbClr val="10723C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 i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</m:func>
                    <m:r>
                      <a:rPr lang="uk-UA" sz="2800" b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800" b="1" i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𝟔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4" y="5073899"/>
                <a:ext cx="3854996" cy="689548"/>
              </a:xfrm>
              <a:prstGeom prst="rect">
                <a:avLst/>
              </a:prstGeom>
              <a:blipFill>
                <a:blip r:embed="rId12"/>
                <a:stretch>
                  <a:fillRect l="-3160" t="-973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48661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  <p:bldP spid="14" grpId="0" animBg="1"/>
      <p:bldP spid="14" grpId="1" animBg="1"/>
      <p:bldP spid="19" grpId="0" animBg="1"/>
      <p:bldP spid="20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6030684" y="746765"/>
            <a:ext cx="6161315" cy="954107"/>
          </a:xfrm>
          <a:prstGeom prst="rect">
            <a:avLst/>
          </a:prstGeom>
          <a:solidFill>
            <a:srgbClr val="546057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Знайдіть область визначення функції: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54605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b="1" kern="1200" dirty="0">
              <a:solidFill>
                <a:srgbClr val="54605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9270"/>
            <a:ext cx="976025" cy="8964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28860"/>
            <a:ext cx="6198682" cy="42773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7"/>
              <p:cNvSpPr/>
              <p:nvPr/>
            </p:nvSpPr>
            <p:spPr>
              <a:xfrm>
                <a:off x="6030684" y="2007516"/>
                <a:ext cx="3998840" cy="523220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e>
                        </m:d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4" y="2007516"/>
                <a:ext cx="3998840" cy="523220"/>
              </a:xfrm>
              <a:prstGeom prst="rect">
                <a:avLst/>
              </a:prstGeom>
              <a:blipFill>
                <a:blip r:embed="rId5"/>
                <a:stretch>
                  <a:fillRect l="-3049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7"/>
              <p:cNvSpPr/>
              <p:nvPr/>
            </p:nvSpPr>
            <p:spPr>
              <a:xfrm>
                <a:off x="6030683" y="2783623"/>
                <a:ext cx="3998841" cy="761299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</m:den>
                            </m:f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e>
                        </m:d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3" y="2783623"/>
                <a:ext cx="3998841" cy="761299"/>
              </a:xfrm>
              <a:prstGeom prst="rect">
                <a:avLst/>
              </a:prstGeom>
              <a:blipFill>
                <a:blip r:embed="rId6"/>
                <a:stretch>
                  <a:fillRect l="-3049" t="-720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7"/>
              <p:cNvSpPr/>
              <p:nvPr/>
            </p:nvSpPr>
            <p:spPr>
              <a:xfrm>
                <a:off x="6030683" y="3773442"/>
                <a:ext cx="3998841" cy="523220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3" y="3773442"/>
                <a:ext cx="3998841" cy="523220"/>
              </a:xfrm>
              <a:prstGeom prst="rect">
                <a:avLst/>
              </a:prstGeom>
              <a:blipFill>
                <a:blip r:embed="rId7"/>
                <a:stretch>
                  <a:fillRect l="-3049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7"/>
              <p:cNvSpPr/>
              <p:nvPr/>
            </p:nvSpPr>
            <p:spPr>
              <a:xfrm>
                <a:off x="6030682" y="4549549"/>
                <a:ext cx="4990243" cy="578685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𝟎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𝟔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𝟔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d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2" y="4549549"/>
                <a:ext cx="4990243" cy="578685"/>
              </a:xfrm>
              <a:prstGeom prst="rect">
                <a:avLst/>
              </a:prstGeom>
              <a:blipFill>
                <a:blip r:embed="rId8"/>
                <a:stretch>
                  <a:fillRect l="-2442" t="-8421" b="-2105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7"/>
              <p:cNvSpPr/>
              <p:nvPr/>
            </p:nvSpPr>
            <p:spPr>
              <a:xfrm>
                <a:off x="6030681" y="5384209"/>
                <a:ext cx="4990243" cy="542136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5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𝐥𝐠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𝒙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𝐥𝐠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1" y="5384209"/>
                <a:ext cx="4990243" cy="542136"/>
              </a:xfrm>
              <a:prstGeom prst="rect">
                <a:avLst/>
              </a:prstGeom>
              <a:blipFill>
                <a:blip r:embed="rId9"/>
                <a:stretch>
                  <a:fillRect l="-2442" t="-12360" b="-2584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7"/>
              <p:cNvSpPr/>
              <p:nvPr/>
            </p:nvSpPr>
            <p:spPr>
              <a:xfrm>
                <a:off x="6030680" y="6182320"/>
                <a:ext cx="4990243" cy="594650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6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𝐥𝐠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e>
                    </m:d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0" y="6182320"/>
                <a:ext cx="4990243" cy="594650"/>
              </a:xfrm>
              <a:prstGeom prst="rect">
                <a:avLst/>
              </a:prstGeom>
              <a:blipFill>
                <a:blip r:embed="rId10"/>
                <a:stretch>
                  <a:fillRect l="-2442" t="-8163" b="-1734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6967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6410960" y="1137495"/>
            <a:ext cx="5781039" cy="954107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Порівняйте з одиницею основу логарифма, якщо: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28860"/>
            <a:ext cx="6198682" cy="42773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6410961" y="2668978"/>
                <a:ext cx="3974698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𝟎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𝟎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𝟒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961" y="2668978"/>
                <a:ext cx="3974698" cy="523220"/>
              </a:xfrm>
              <a:prstGeom prst="rect">
                <a:avLst/>
              </a:prstGeom>
              <a:blipFill>
                <a:blip r:embed="rId5"/>
                <a:stretch>
                  <a:fillRect l="-3221" t="-13953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7"/>
              <p:cNvSpPr/>
              <p:nvPr/>
            </p:nvSpPr>
            <p:spPr>
              <a:xfrm>
                <a:off x="6410961" y="3509771"/>
                <a:ext cx="3974698" cy="714683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den>
                        </m:f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𝟏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961" y="3509771"/>
                <a:ext cx="3974698" cy="714683"/>
              </a:xfrm>
              <a:prstGeom prst="rect">
                <a:avLst/>
              </a:prstGeom>
              <a:blipFill>
                <a:blip r:embed="rId6"/>
                <a:stretch>
                  <a:fillRect l="-3221" b="-769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7"/>
              <p:cNvSpPr/>
              <p:nvPr/>
            </p:nvSpPr>
            <p:spPr>
              <a:xfrm>
                <a:off x="6410961" y="4542027"/>
                <a:ext cx="3974698" cy="58375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ad>
                          <m:radPr>
                            <m:degHide m:val="on"/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</m:e>
                        </m:ra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&lt;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ad>
                          <m:radPr>
                            <m:degHide m:val="on"/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𝟔</m:t>
                            </m:r>
                          </m:e>
                        </m:rad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961" y="4542027"/>
                <a:ext cx="3974698" cy="583750"/>
              </a:xfrm>
              <a:prstGeom prst="rect">
                <a:avLst/>
              </a:prstGeom>
              <a:blipFill>
                <a:blip r:embed="rId7"/>
                <a:stretch>
                  <a:fillRect l="-3221" t="-4167" b="-239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7"/>
              <p:cNvSpPr/>
              <p:nvPr/>
            </p:nvSpPr>
            <p:spPr>
              <a:xfrm>
                <a:off x="6410960" y="5443350"/>
                <a:ext cx="3974698" cy="66281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den>
                        </m:f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&lt;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den>
                        </m:f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960" y="5443350"/>
                <a:ext cx="3974698" cy="662810"/>
              </a:xfrm>
              <a:prstGeom prst="rect">
                <a:avLst/>
              </a:prstGeom>
              <a:blipFill>
                <a:blip r:embed="rId8"/>
                <a:stretch>
                  <a:fillRect l="-3221" t="-5505" b="-825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7"/>
          <p:cNvSpPr/>
          <p:nvPr/>
        </p:nvSpPr>
        <p:spPr>
          <a:xfrm>
            <a:off x="2912882" y="5837917"/>
            <a:ext cx="8265003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можемо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сказати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функцію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якщо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більшому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аргументу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більше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значення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функції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708758"/>
            <a:ext cx="1089316" cy="1089316"/>
          </a:xfrm>
          <a:prstGeom prst="rect">
            <a:avLst/>
          </a:prstGeom>
        </p:spPr>
      </p:pic>
      <p:grpSp>
        <p:nvGrpSpPr>
          <p:cNvPr id="15" name="Групувати 14"/>
          <p:cNvGrpSpPr/>
          <p:nvPr/>
        </p:nvGrpSpPr>
        <p:grpSpPr>
          <a:xfrm>
            <a:off x="976025" y="1170867"/>
            <a:ext cx="4515903" cy="2126977"/>
            <a:chOff x="1360712" y="2150127"/>
            <a:chExt cx="2478683" cy="1920240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92" t="4000" r="48432" b="68000"/>
            <a:stretch/>
          </p:blipFill>
          <p:spPr>
            <a:xfrm>
              <a:off x="1360712" y="2150127"/>
              <a:ext cx="2103120" cy="192024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27360" y="2432224"/>
              <a:ext cx="181203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b="1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Ця функція</a:t>
              </a:r>
            </a:p>
            <a:p>
              <a:r>
                <a:rPr lang="uk-UA" sz="2400" b="1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зростаюча</a:t>
              </a:r>
              <a:endParaRPr lang="ru-RU" sz="28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</p:grpSp>
      <p:sp>
        <p:nvSpPr>
          <p:cNvPr id="18" name="Прямоугольник 7"/>
          <p:cNvSpPr/>
          <p:nvPr/>
        </p:nvSpPr>
        <p:spPr>
          <a:xfrm>
            <a:off x="5013488" y="5849448"/>
            <a:ext cx="6164397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ми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знаємо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 основу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зростаючої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логарифмічної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кривої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grpSp>
        <p:nvGrpSpPr>
          <p:cNvPr id="19" name="Групувати 18"/>
          <p:cNvGrpSpPr/>
          <p:nvPr/>
        </p:nvGrpSpPr>
        <p:grpSpPr>
          <a:xfrm>
            <a:off x="2405466" y="1069322"/>
            <a:ext cx="2184400" cy="2044560"/>
            <a:chOff x="3959812" y="653619"/>
            <a:chExt cx="2184400" cy="2044560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95" r="27133" b="70187"/>
            <a:stretch/>
          </p:blipFill>
          <p:spPr>
            <a:xfrm>
              <a:off x="3959812" y="653619"/>
              <a:ext cx="2184400" cy="204456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4351237" y="1194822"/>
                  <a:ext cx="1180901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𝒂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charset="0"/>
                          </a:rPr>
                          <m:t>&gt;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charset="0"/>
                          </a:rPr>
                          <m:t>𝟏</m:t>
                        </m:r>
                      </m:oMath>
                    </m:oMathPara>
                  </a14:m>
                  <a:endParaRPr lang="ru-RU" sz="2800" b="1" dirty="0">
                    <a:solidFill>
                      <a:schemeClr val="bg1"/>
                    </a:solidFill>
                    <a:latin typeface="Times New Roman" charset="0"/>
                    <a:ea typeface="Times New Roman" charset="0"/>
                    <a:cs typeface="Times New Roman" charset="0"/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1237" y="1194822"/>
                  <a:ext cx="1180901" cy="52322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503869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9" grpId="0" animBg="1"/>
      <p:bldP spid="10" grpId="0" animBg="1"/>
      <p:bldP spid="11" grpId="0" animBg="1"/>
      <p:bldP spid="12" grpId="0" animBg="1"/>
      <p:bldP spid="13" grpId="0" animBg="1"/>
      <p:bldP spid="13" grpId="1" animBg="1"/>
      <p:bldP spid="18" grpId="0" animBg="1"/>
      <p:bldP spid="18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7580</TotalTime>
  <Words>1062</Words>
  <Application>Microsoft Macintosh PowerPoint</Application>
  <PresentationFormat>Widescreen</PresentationFormat>
  <Paragraphs>193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Segoe Print</vt:lpstr>
      <vt:lpstr>Tahoma</vt:lpstr>
      <vt:lpstr>Times New Roman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Марко Мілевський</dc:creator>
  <cp:lastModifiedBy>Kulinich Bohdan</cp:lastModifiedBy>
  <cp:revision>434</cp:revision>
  <dcterms:created xsi:type="dcterms:W3CDTF">2019-04-30T11:06:10Z</dcterms:created>
  <dcterms:modified xsi:type="dcterms:W3CDTF">2021-11-17T21:07:25Z</dcterms:modified>
</cp:coreProperties>
</file>