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5"/>
  </p:notesMasterIdLst>
  <p:sldIdLst>
    <p:sldId id="258" r:id="rId3"/>
    <p:sldId id="888" r:id="rId4"/>
    <p:sldId id="2504" r:id="rId5"/>
    <p:sldId id="1308" r:id="rId6"/>
    <p:sldId id="2505" r:id="rId7"/>
    <p:sldId id="2540" r:id="rId8"/>
    <p:sldId id="2251" r:id="rId9"/>
    <p:sldId id="2539" r:id="rId10"/>
    <p:sldId id="2550" r:id="rId11"/>
    <p:sldId id="2353" r:id="rId12"/>
    <p:sldId id="2551" r:id="rId13"/>
    <p:sldId id="2552" r:id="rId14"/>
    <p:sldId id="2510" r:id="rId15"/>
    <p:sldId id="2508" r:id="rId16"/>
    <p:sldId id="2549" r:id="rId17"/>
    <p:sldId id="2548" r:id="rId18"/>
    <p:sldId id="2547" r:id="rId19"/>
    <p:sldId id="866" r:id="rId20"/>
    <p:sldId id="268" r:id="rId21"/>
    <p:sldId id="2522" r:id="rId22"/>
    <p:sldId id="2523" r:id="rId23"/>
    <p:sldId id="2541" r:id="rId24"/>
    <p:sldId id="2542" r:id="rId25"/>
    <p:sldId id="2543" r:id="rId26"/>
    <p:sldId id="2553" r:id="rId27"/>
    <p:sldId id="2544" r:id="rId28"/>
    <p:sldId id="2554" r:id="rId29"/>
    <p:sldId id="2555" r:id="rId30"/>
    <p:sldId id="2545" r:id="rId31"/>
    <p:sldId id="2556" r:id="rId32"/>
    <p:sldId id="2557" r:id="rId33"/>
    <p:sldId id="2546" r:id="rId34"/>
    <p:sldId id="2558" r:id="rId35"/>
    <p:sldId id="454" r:id="rId36"/>
    <p:sldId id="2501" r:id="rId37"/>
    <p:sldId id="2503" r:id="rId38"/>
    <p:sldId id="2497" r:id="rId39"/>
    <p:sldId id="2500" r:id="rId40"/>
    <p:sldId id="2536" r:id="rId41"/>
    <p:sldId id="2498" r:id="rId42"/>
    <p:sldId id="283" r:id="rId43"/>
    <p:sldId id="1346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563"/>
    <a:srgbClr val="FF0066"/>
    <a:srgbClr val="0101FD"/>
    <a:srgbClr val="4870AB"/>
    <a:srgbClr val="2F3242"/>
    <a:srgbClr val="FFB441"/>
    <a:srgbClr val="70AD47"/>
    <a:srgbClr val="FFFF00"/>
    <a:srgbClr val="00C764"/>
    <a:srgbClr val="33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8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446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7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4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69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79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055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174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59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8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67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14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77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330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7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6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61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98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4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78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3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0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6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273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4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16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39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98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4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220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54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7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03.09.2024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 8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4121" y="1847765"/>
            <a:ext cx="713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Загальні відомості про рівняння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178195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Алгебра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AutoShape 6" descr="Карамельные Цифры 11113921 стоимостью 1 100 рублей - торты на заказ  ПРЕМИУМ-класса от КП «Алтуфье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D06C5-B269-4CF7-ACCB-9E7CB898B982}"/>
              </a:ext>
            </a:extLst>
          </p:cNvPr>
          <p:cNvSpPr txBox="1"/>
          <p:nvPr/>
        </p:nvSpPr>
        <p:spPr>
          <a:xfrm>
            <a:off x="3239377" y="309486"/>
            <a:ext cx="867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Розділ 1. Лінійні рівняння з </a:t>
            </a:r>
            <a:r>
              <a:rPr lang="ru-RU" sz="2400" b="1" dirty="0" err="1">
                <a:solidFill>
                  <a:schemeClr val="bg1"/>
                </a:solidFill>
              </a:rPr>
              <a:t>однією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змінною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1702D-C3C1-4EEF-9FEA-3D2DBCFC5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2377" y="2883409"/>
            <a:ext cx="2402549" cy="31683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0C14FB-D657-4A67-B07E-C9ECB2A5E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661" y="2836861"/>
            <a:ext cx="3250800" cy="32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Вивчення нового матеріалу. Формування вмінь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012506" y="1325731"/>
            <a:ext cx="6217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Рівносильні рівняння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91" y="1910506"/>
            <a:ext cx="8673316" cy="1515035"/>
          </a:xfrm>
          <a:prstGeom prst="wedgeRoundRectCallout">
            <a:avLst>
              <a:gd name="adj1" fmla="val -64822"/>
              <a:gd name="adj2" fmla="val -500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Два рівняння називають рівносильними, якщо вони мають одні й ті самі корені. Рівносильними вважають і такі рівняння, які коренів не мають.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459B002-CD34-450E-BF1A-FE63F9CD7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18" y="3938394"/>
            <a:ext cx="856864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ru-RU" sz="3200" dirty="0">
                <a:latin typeface="+mn-lt"/>
              </a:rPr>
              <a:t>Розглянемо рівняння:</a:t>
            </a:r>
          </a:p>
          <a:p>
            <a:pPr lvl="0" algn="ctr">
              <a:defRPr/>
            </a:pPr>
            <a:r>
              <a:rPr lang="ru-RU" sz="3200" dirty="0">
                <a:latin typeface="+mn-lt"/>
              </a:rPr>
              <a:t> </a:t>
            </a:r>
            <a:r>
              <a:rPr lang="ru-RU" sz="3200" b="1" dirty="0">
                <a:latin typeface="+mn-lt"/>
              </a:rPr>
              <a:t>х + 7 = 14  і  3х = 21</a:t>
            </a:r>
            <a:r>
              <a:rPr lang="ru-RU" sz="3200" dirty="0">
                <a:latin typeface="+mn-lt"/>
              </a:rPr>
              <a:t>.</a:t>
            </a:r>
          </a:p>
          <a:p>
            <a:pPr lvl="0" algn="ctr">
              <a:defRPr/>
            </a:pPr>
            <a:r>
              <a:rPr lang="ru-RU" sz="3200" dirty="0">
                <a:latin typeface="+mn-lt"/>
              </a:rPr>
              <a:t> Кожне з них має єдиний корінь - число 7. </a:t>
            </a:r>
          </a:p>
          <a:p>
            <a:pPr lvl="0" algn="ctr">
              <a:defRPr/>
            </a:pPr>
            <a:r>
              <a:rPr lang="ru-RU" sz="3200" dirty="0">
                <a:latin typeface="+mn-lt"/>
              </a:rPr>
              <a:t>Ці рівняння є </a:t>
            </a:r>
            <a:r>
              <a:rPr lang="ru-RU" sz="3200" b="1" dirty="0">
                <a:latin typeface="+mn-lt"/>
              </a:rPr>
              <a:t>рівносильними</a:t>
            </a:r>
            <a:r>
              <a:rPr lang="ru-RU" sz="3200" dirty="0">
                <a:latin typeface="+mn-lt"/>
              </a:rPr>
              <a:t>.</a:t>
            </a:r>
            <a:endParaRPr kumimoji="0" lang="ru-UA" altLang="ru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B53B8E-A6CE-4294-B93C-4006F18A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21" y="1645646"/>
            <a:ext cx="1364379" cy="17798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4904E-77B4-4229-BA86-6357B3170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36" y="3890361"/>
            <a:ext cx="2158171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Вивчення нового матеріалу. Формування вмінь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012506" y="1325731"/>
            <a:ext cx="6217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Властивості рівняння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91" y="1910506"/>
            <a:ext cx="8910456" cy="1515035"/>
          </a:xfrm>
          <a:prstGeom prst="wedgeRoundRectCallout">
            <a:avLst>
              <a:gd name="adj1" fmla="val -64111"/>
              <a:gd name="adj2" fmla="val 57387"/>
              <a:gd name="adj3" fmla="val 16667"/>
            </a:avLst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якщо в будь-якій частині рівняння розкрити дужки або звести подібні доданки, то одержимо рівняння, рівносильне даному;</a:t>
            </a: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6989EDAD-E6EC-453F-B7A0-DE470F01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90" y="3463985"/>
            <a:ext cx="8910457" cy="1515035"/>
          </a:xfrm>
          <a:prstGeom prst="wedgeRoundRectCallout">
            <a:avLst>
              <a:gd name="adj1" fmla="val -63993"/>
              <a:gd name="adj2" fmla="val -328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якщо в рівнянні перенести доданок з однієї частини в другу, змінивши його знак на протилежний, то одержимо рівняння, рівносильне даному;</a:t>
            </a: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3A4F6F8B-4976-4C21-B1F0-77151AEB8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033" y="5017464"/>
            <a:ext cx="9014714" cy="1515035"/>
          </a:xfrm>
          <a:prstGeom prst="wedgeRoundRectCallout">
            <a:avLst>
              <a:gd name="adj1" fmla="val -61150"/>
              <a:gd name="adj2" fmla="val -5586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Calibri" panose="020F0502020204030204"/>
              </a:rPr>
              <a:t>3) </a:t>
            </a:r>
            <a:r>
              <a:rPr lang="ru-RU" sz="2800" b="1" dirty="0"/>
              <a:t>якщо обидві частини рівняння помножити або поділити на одне й те саме відмінне від нуля число, то одержимо рівняння, рівносильне даному. </a:t>
            </a:r>
            <a:endParaRPr kumimoji="0" lang="ru-RU" altLang="ru-U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ACF3E7-9AED-4C57-A0A9-755B6CA88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6" y="2722788"/>
            <a:ext cx="2780017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Вивчення нового матеріалу. Формування вмінь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0" y="1259599"/>
            <a:ext cx="3836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Типові вправи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4904E-77B4-4229-BA86-6357B3170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669" y="1289447"/>
            <a:ext cx="1857995" cy="185799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459B002-CD34-450E-BF1A-FE63F9CD7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57" y="1898425"/>
            <a:ext cx="1122268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defRPr/>
            </a:pPr>
            <a:r>
              <a:rPr lang="ru-RU" sz="2400" dirty="0">
                <a:latin typeface="+mn-lt"/>
              </a:rPr>
              <a:t>З’ясувати, чи є рівносильними рівняння: : </a:t>
            </a:r>
          </a:p>
          <a:p>
            <a:pPr marL="457200" lvl="0" indent="-457200" algn="just">
              <a:buAutoNum type="arabicParenR"/>
              <a:defRPr/>
            </a:pPr>
            <a:r>
              <a:rPr lang="ru-RU" sz="2400" dirty="0">
                <a:latin typeface="+mn-lt"/>
              </a:rPr>
              <a:t>2(х - 1) = 5х і 2х-2 = 5х; </a:t>
            </a:r>
          </a:p>
          <a:p>
            <a:pPr marL="457200" lvl="0" indent="-457200" algn="just">
              <a:buAutoNum type="arabicParenR"/>
              <a:defRPr/>
            </a:pPr>
            <a:r>
              <a:rPr lang="ru-RU" sz="2400" dirty="0">
                <a:latin typeface="+mn-lt"/>
              </a:rPr>
              <a:t>За + 2 = 5а - а - 7   і   За + 2 = 4а   - 7; </a:t>
            </a:r>
          </a:p>
          <a:p>
            <a:pPr marL="457200" lvl="0" indent="-457200" algn="just">
              <a:buAutoNum type="arabicParenR"/>
              <a:defRPr/>
            </a:pPr>
            <a:r>
              <a:rPr lang="ru-RU" sz="2400" dirty="0">
                <a:latin typeface="+mn-lt"/>
              </a:rPr>
              <a:t>5х - 2х + 9  і  5х - 2х - 9; : </a:t>
            </a:r>
          </a:p>
          <a:p>
            <a:pPr lvl="0" algn="just">
              <a:defRPr/>
            </a:pPr>
            <a:r>
              <a:rPr lang="ru-RU" sz="2400" b="1" dirty="0">
                <a:latin typeface="+mn-lt"/>
              </a:rPr>
              <a:t>Розв’язання. </a:t>
            </a:r>
            <a:r>
              <a:rPr lang="ru-RU" sz="2400" dirty="0">
                <a:latin typeface="+mn-lt"/>
              </a:rPr>
              <a:t>1. Рівняння </a:t>
            </a:r>
            <a:r>
              <a:rPr lang="ru-RU" sz="2400" b="1" dirty="0">
                <a:latin typeface="+mn-lt"/>
              </a:rPr>
              <a:t>2(х - 1) = 5х і 2х - 2 = 5х </a:t>
            </a:r>
            <a:r>
              <a:rPr lang="ru-RU" sz="2400" dirty="0">
                <a:latin typeface="+mn-lt"/>
              </a:rPr>
              <a:t>є рівносильними, оскільки друге рівняння одержуємо з першого розкриттям дужок у його лівій частині. </a:t>
            </a:r>
          </a:p>
          <a:p>
            <a:pPr lvl="0" algn="just">
              <a:defRPr/>
            </a:pPr>
            <a:r>
              <a:rPr lang="ru-RU" sz="2400" dirty="0">
                <a:latin typeface="+mn-lt"/>
              </a:rPr>
              <a:t>2. Рівняння </a:t>
            </a:r>
            <a:r>
              <a:rPr lang="ru-RU" sz="2400" b="1" dirty="0">
                <a:latin typeface="+mn-lt"/>
              </a:rPr>
              <a:t>За + 2 = 5а - а - 7 і За + 2 = 4а - 7 </a:t>
            </a:r>
            <a:r>
              <a:rPr lang="ru-RU" sz="2400" dirty="0">
                <a:latin typeface="+mn-lt"/>
              </a:rPr>
              <a:t>- рівносильні, оскільки друге рівняння одержуємо з першого зведенням подібних доданків у його правій частині. </a:t>
            </a:r>
          </a:p>
          <a:p>
            <a:pPr lvl="0" algn="just">
              <a:defRPr/>
            </a:pPr>
            <a:r>
              <a:rPr lang="ru-RU" sz="2400" dirty="0">
                <a:latin typeface="+mn-lt"/>
              </a:rPr>
              <a:t>3. Рівняння </a:t>
            </a:r>
            <a:r>
              <a:rPr lang="ru-RU" sz="2400" b="1" dirty="0">
                <a:latin typeface="+mn-lt"/>
              </a:rPr>
              <a:t>5х = 2х + 9 і 5х - 2х = 9 </a:t>
            </a:r>
            <a:r>
              <a:rPr lang="ru-RU" sz="2400" dirty="0">
                <a:latin typeface="+mn-lt"/>
              </a:rPr>
              <a:t>- рівносильні, оскільки друге рівняння одержуємо з першого перенесенням доданка з правої частини рівняння в ліву зі зміною знака цього доданка на протилежний. </a:t>
            </a:r>
            <a:endParaRPr kumimoji="0" lang="ru-UA" altLang="ru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7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508962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904" y="1398681"/>
            <a:ext cx="2945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Інтелектуальна розминка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3489792" y="1772069"/>
            <a:ext cx="871900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</a:t>
            </a:r>
            <a:r>
              <a:rPr lang="ru-RU" sz="3200" dirty="0">
                <a:solidFill>
                  <a:prstClr val="black"/>
                </a:solidFill>
              </a:rPr>
              <a:t>. Чи є число 4 коренем рівняння:</a:t>
            </a:r>
          </a:p>
          <a:p>
            <a:pPr marL="514350" lvl="0" indent="-514350">
              <a:buAutoNum type="arabicParenR"/>
              <a:defRPr/>
            </a:pPr>
            <a:r>
              <a:rPr lang="ru-RU" sz="3200" dirty="0">
                <a:solidFill>
                  <a:prstClr val="black"/>
                </a:solidFill>
              </a:rPr>
              <a:t>2х = 8;   2) х - 2 = 3;   3) 2х - 3 = 6;  4) 32 : х = 8?</a:t>
            </a:r>
          </a:p>
          <a:p>
            <a:pPr lvl="0">
              <a:defRPr/>
            </a:pPr>
            <a:endParaRPr lang="ru-RU" sz="32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sz="3200" dirty="0">
                <a:solidFill>
                  <a:prstClr val="black"/>
                </a:solidFill>
              </a:rPr>
              <a:t>2. Чи є рівносильними рівняння:</a:t>
            </a:r>
          </a:p>
          <a:p>
            <a:pPr lvl="0">
              <a:defRPr/>
            </a:pPr>
            <a:r>
              <a:rPr lang="uk-UA" sz="3200" dirty="0">
                <a:solidFill>
                  <a:prstClr val="black"/>
                </a:solidFill>
              </a:rPr>
              <a:t>             </a:t>
            </a:r>
            <a:r>
              <a:rPr lang="ru-RU" sz="3200" dirty="0">
                <a:solidFill>
                  <a:prstClr val="black"/>
                </a:solidFill>
              </a:rPr>
              <a:t>4х+5х=18 і 9х=18?</a:t>
            </a:r>
          </a:p>
          <a:p>
            <a:pPr lvl="0">
              <a:defRPr/>
            </a:pPr>
            <a:endParaRPr lang="ru-RU" sz="32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ru-RU" sz="3200" dirty="0">
                <a:solidFill>
                  <a:prstClr val="black"/>
                </a:solidFill>
              </a:rPr>
              <a:t>3. Які з чисел мають бути записано праворуч у рівнянні -9х = ... замість пропусків, якщо відомо його корінь х=0?</a:t>
            </a:r>
          </a:p>
          <a:p>
            <a:pPr lvl="0">
              <a:defRPr/>
            </a:pPr>
            <a:r>
              <a:rPr lang="ru-RU" sz="3200" dirty="0">
                <a:solidFill>
                  <a:prstClr val="black"/>
                </a:solidFill>
              </a:rPr>
              <a:t>1) 9;   2) 0;   3) -1;  4) 1.</a:t>
            </a:r>
          </a:p>
          <a:p>
            <a:pPr lvl="0"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0B0BE6-E262-4356-AE60-39B7E5924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84" y="2763048"/>
            <a:ext cx="3238107" cy="3238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E4410B-95E3-4AD5-8AD4-937C01792B80}"/>
              </a:ext>
            </a:extLst>
          </p:cNvPr>
          <p:cNvSpPr txBox="1"/>
          <p:nvPr/>
        </p:nvSpPr>
        <p:spPr>
          <a:xfrm>
            <a:off x="4312578" y="1187294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«Так –ні»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Формування вмінь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523110" y="2234817"/>
            <a:ext cx="88982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800" dirty="0"/>
              <a:t>Під принципом Діріхле розуміють таке твердження: </a:t>
            </a:r>
            <a:r>
              <a:rPr lang="ru-RU" sz="2800" b="1" dirty="0">
                <a:solidFill>
                  <a:srgbClr val="C00000"/>
                </a:solidFill>
              </a:rPr>
              <a:t>«Якщо </a:t>
            </a:r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ru-RU" sz="2800" b="1" dirty="0">
                <a:solidFill>
                  <a:srgbClr val="C00000"/>
                </a:solidFill>
              </a:rPr>
              <a:t>+1 об‘</a:t>
            </a:r>
            <a:r>
              <a:rPr lang="uk-UA" sz="2800" b="1" dirty="0">
                <a:solidFill>
                  <a:srgbClr val="C00000"/>
                </a:solidFill>
              </a:rPr>
              <a:t>є</a:t>
            </a:r>
            <a:r>
              <a:rPr lang="ru-RU" sz="2800" b="1" dirty="0">
                <a:solidFill>
                  <a:srgbClr val="C00000"/>
                </a:solidFill>
              </a:rPr>
              <a:t>ктів розміщати на </a:t>
            </a:r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ru-RU" sz="2800" b="1" dirty="0">
                <a:solidFill>
                  <a:srgbClr val="C00000"/>
                </a:solidFill>
              </a:rPr>
              <a:t> місцях, то  принаймні знайдеться два об'єкти, які розмістяться на одному і томуж самому місці».</a:t>
            </a:r>
          </a:p>
          <a:p>
            <a:pPr lvl="0" algn="just">
              <a:defRPr/>
            </a:pPr>
            <a:r>
              <a:rPr lang="uk-UA" sz="2800" dirty="0"/>
              <a:t>Такий принцип допоміг німецькому </a:t>
            </a:r>
            <a:r>
              <a:rPr lang="uk-UA" sz="2800" dirty="0">
                <a:solidFill>
                  <a:prstClr val="black"/>
                </a:solidFill>
              </a:rPr>
              <a:t>математикові  Петеру Густаву Лежену Діріхле досягти великих успіхів за допомогою  своїх дослідженнях з теорії чисел. Жартівливо  принцип Діріхле звучить  так: «П'ять зайців не можуть сидіти у  чотирьох клітках кожен  заєць окремо ».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61759-AAA1-49DB-8E0B-647AA2F4677B}"/>
              </a:ext>
            </a:extLst>
          </p:cNvPr>
          <p:cNvSpPr txBox="1"/>
          <p:nvPr/>
        </p:nvSpPr>
        <p:spPr>
          <a:xfrm>
            <a:off x="924674" y="1157599"/>
            <a:ext cx="10058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C5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Нестандартні задачі і 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C5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методи їх розв’язку.</a:t>
            </a:r>
          </a:p>
          <a:p>
            <a:pPr algn="ctr"/>
            <a:r>
              <a:rPr lang="ru-RU" sz="3200" dirty="0">
                <a:solidFill>
                  <a:srgbClr val="00C5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Принцип Діріхле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C5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endParaRPr lang="uk-UA" sz="3200" dirty="0">
              <a:solidFill>
                <a:srgbClr val="00C5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6EA047-815E-41C3-AB93-792D50C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553" y="2771643"/>
            <a:ext cx="24479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Формування вмінь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2962263" y="1745252"/>
            <a:ext cx="88982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3200" dirty="0"/>
              <a:t>Наприклад, десять голубів розмістили в дев’яти клітках, знайдеться хоча б одна клітка у якій буде сидіти два голуби, за принципом Діріхле. 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7DA37D-6EB1-4F0B-87B3-9A8A89E7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37" y="1568057"/>
            <a:ext cx="2371725" cy="1924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F6D686-A264-4B43-80DD-9F921BEE8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26" y="3825995"/>
            <a:ext cx="3097036" cy="22768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72417-B8B4-4564-9216-B564E4E37F90}"/>
              </a:ext>
            </a:extLst>
          </p:cNvPr>
          <p:cNvSpPr txBox="1"/>
          <p:nvPr/>
        </p:nvSpPr>
        <p:spPr>
          <a:xfrm>
            <a:off x="351718" y="4242622"/>
            <a:ext cx="77956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В 9 клітках знаходиться 7 голубів, за принципом Діріхле хоча б одній клітці знаходиться не більше 7/9 голуба (тобто нуль)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966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93333" y="1177331"/>
            <a:ext cx="2103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Завдання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від Ботана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4699261" y="2771644"/>
            <a:ext cx="68465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/>
              <a:t>Дано 12 натуральних чисел. Доведіть, що з них завжди можна вибрати два, різниця яких ділиться націло на 11. 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A22DD2-0E05-4B93-AFA5-EE7ADDAE4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3"/>
          <a:stretch/>
        </p:blipFill>
        <p:spPr>
          <a:xfrm>
            <a:off x="4032609" y="5038240"/>
            <a:ext cx="8052964" cy="1660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E5917-896F-4223-AEC4-EA38B6632E88}"/>
              </a:ext>
            </a:extLst>
          </p:cNvPr>
          <p:cNvSpPr txBox="1"/>
          <p:nvPr/>
        </p:nvSpPr>
        <p:spPr>
          <a:xfrm>
            <a:off x="444745" y="2451575"/>
            <a:ext cx="35878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При діленні на 11 можна дістати</a:t>
            </a:r>
          </a:p>
          <a:p>
            <a:pPr algn="ctr"/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одинадцять</a:t>
            </a:r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 різних </a:t>
            </a:r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остач</a:t>
            </a:r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: 0, 1,2, ..., 10. За принципом</a:t>
            </a:r>
          </a:p>
          <a:p>
            <a:pPr algn="ctr"/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Діріхле</a:t>
            </a:r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, при діленні </a:t>
            </a:r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дванадцяти</a:t>
            </a:r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 чисел на 11 </a:t>
            </a:r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знайдуться</a:t>
            </a:r>
            <a:endParaRPr lang="ru-RU" dirty="0">
              <a:solidFill>
                <a:srgbClr val="22262A"/>
              </a:solidFill>
              <a:latin typeface="Fira Sans" panose="020B0503050000020004" pitchFamily="34" charset="0"/>
            </a:endParaRPr>
          </a:p>
          <a:p>
            <a:pPr algn="ctr"/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принаймні</a:t>
            </a:r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 два, які </a:t>
            </a:r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даватимуть</a:t>
            </a:r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 однакову </a:t>
            </a:r>
            <a:r>
              <a:rPr lang="ru-RU" dirty="0" err="1">
                <a:solidFill>
                  <a:srgbClr val="22262A"/>
                </a:solidFill>
                <a:latin typeface="Fira Sans" panose="020B0503050000020004" pitchFamily="34" charset="0"/>
              </a:rPr>
              <a:t>остачу</a:t>
            </a:r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. Тоді</a:t>
            </a:r>
          </a:p>
          <a:p>
            <a:pPr algn="ctr"/>
            <a:r>
              <a:rPr lang="ru-RU" dirty="0">
                <a:solidFill>
                  <a:srgbClr val="22262A"/>
                </a:solidFill>
                <a:latin typeface="Fira Sans" panose="020B0503050000020004" pitchFamily="34" charset="0"/>
              </a:rPr>
              <a:t>різниця цих двох чисел ділиться на 11 без остачі</a:t>
            </a:r>
            <a:endParaRPr lang="uk-UA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5C504D-6A97-44DC-B268-CB5B0C876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75" y="2092627"/>
            <a:ext cx="3773184" cy="385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D61759-AAA1-49DB-8E0B-647AA2F4677B}"/>
              </a:ext>
            </a:extLst>
          </p:cNvPr>
          <p:cNvSpPr txBox="1"/>
          <p:nvPr/>
        </p:nvSpPr>
        <p:spPr>
          <a:xfrm>
            <a:off x="4405045" y="1340624"/>
            <a:ext cx="60977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Нестандартні задачі </a:t>
            </a:r>
          </a:p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 методи їх розв’язку. 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9129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Формування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вмінь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7678" y="1398681"/>
            <a:ext cx="2103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Завдання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від </a:t>
            </a:r>
            <a:r>
              <a:rPr kumimoji="0" lang="uk-UA" sz="3200" b="0" i="0" u="none" strike="noStrike" kern="1200" cap="none" spc="0" normalizeH="0" baseline="0" noProof="0" dirty="0" err="1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Ботана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3191165" y="1638677"/>
            <a:ext cx="873206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Використаємо принцип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Діріхле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algn="just"/>
            <a:r>
              <a:rPr lang="ru-RU" sz="2800" b="0" i="0" dirty="0">
                <a:solidFill>
                  <a:srgbClr val="000000"/>
                </a:solidFill>
                <a:effectLst/>
              </a:rPr>
              <a:t>Приймемо за «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клітки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» різні остачі від ділення чисел на 11. Їх є усього 11. За «</a:t>
            </a:r>
            <a:r>
              <a:rPr lang="ru-RU" sz="2800" dirty="0" err="1">
                <a:solidFill>
                  <a:srgbClr val="000000"/>
                </a:solidFill>
              </a:rPr>
              <a:t>голубів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»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приймемо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остачі від ділення даних чисел на 11. Їх є усього 12.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Розміщуючи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«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голубів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» у «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клітки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», за принципом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Діріхле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отримаємо, що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знайдуться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два «</a:t>
            </a:r>
            <a:r>
              <a:rPr lang="ru-RU" sz="2800" dirty="0">
                <a:solidFill>
                  <a:srgbClr val="000000"/>
                </a:solidFill>
              </a:rPr>
              <a:t>голуби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» в одній із «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кліток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». А це означає, що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знайдеться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два числа, які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дають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однакові остачі від ділення на 11.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Зрозуміло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, що різниця цих чисел буде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ділитися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на 11.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5C504D-6A97-44DC-B268-CB5B0C876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91" y="2498822"/>
            <a:ext cx="2498614" cy="273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1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419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Віршована фізкультхвилинка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3776" y="1456402"/>
            <a:ext cx="7818120" cy="487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Щось не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хочеться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сидіти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Треба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трохи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відпочити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Руки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вгору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руки вниз.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сусіда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подивись.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Руки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вгору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руки в боки.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Вище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руки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підніміть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тепер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їх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відпустіть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Плигніть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ru-RU" sz="3500">
                <a:solidFill>
                  <a:prstClr val="white"/>
                </a:solidFill>
                <a:latin typeface="Calibri" panose="020F0502020204030204"/>
              </a:rPr>
              <a:t>учні</a:t>
            </a:r>
            <a:r>
              <a:rPr kumimoji="0" lang="ru-RU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кілька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 роботу, все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гаразд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016CCA-EF58-4300-829D-F9843646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846" y="2448148"/>
            <a:ext cx="194479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Рухлива вправа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91" y="3429000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88" y="109817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2" y="982773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1943" y="456502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Організація класу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52848" y="968758"/>
            <a:ext cx="814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 на нашому уроці діють п'ять правил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217704" y="1783507"/>
            <a:ext cx="2782961" cy="637103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Правило «підведеної руки».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270873" y="2658902"/>
            <a:ext cx="2963951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Співпраця в парі.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041073" y="3434048"/>
            <a:ext cx="2768572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Уміння слухати.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580364" y="4240002"/>
            <a:ext cx="2806671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Працювати творчо.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528511" y="5041438"/>
            <a:ext cx="2298671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Бути активним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9495E-15AB-440A-99EB-71ADF2944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78" y="1579688"/>
            <a:ext cx="4821810" cy="4821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E0ACF0-A9C7-456F-8B31-B08A99EF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37" y="3139738"/>
            <a:ext cx="2780017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" r="4298" b="41536"/>
          <a:stretch/>
        </p:blipFill>
        <p:spPr>
          <a:xfrm>
            <a:off x="0" y="1153606"/>
            <a:ext cx="11898065" cy="2539905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77" y="1773525"/>
            <a:ext cx="6670641" cy="20546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753259" y="3941604"/>
            <a:ext cx="64523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(Усно).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Який із </a:t>
            </a:r>
            <a:r>
              <a:rPr lang="ru-RU" sz="3200" dirty="0" err="1">
                <a:solidFill>
                  <a:prstClr val="black"/>
                </a:solidFill>
              </a:rPr>
              <a:t>записів</a:t>
            </a:r>
            <a:r>
              <a:rPr lang="ru-RU" sz="3200" dirty="0">
                <a:solidFill>
                  <a:prstClr val="black"/>
                </a:solidFill>
              </a:rPr>
              <a:t> є рівнянням (відповідь </a:t>
            </a:r>
            <a:r>
              <a:rPr lang="ru-RU" sz="3200" dirty="0" err="1">
                <a:solidFill>
                  <a:prstClr val="black"/>
                </a:solidFill>
              </a:rPr>
              <a:t>обґрунтуйте</a:t>
            </a:r>
            <a:r>
              <a:rPr lang="ru-RU" sz="3200" dirty="0">
                <a:solidFill>
                  <a:prstClr val="black"/>
                </a:solidFill>
              </a:rPr>
              <a:t>):</a:t>
            </a:r>
          </a:p>
          <a:p>
            <a:pPr lvl="0">
              <a:defRPr/>
            </a:pPr>
            <a:r>
              <a:rPr lang="ru-RU" sz="3200" dirty="0">
                <a:solidFill>
                  <a:prstClr val="black"/>
                </a:solidFill>
              </a:rPr>
              <a:t>1) 4х - 12 &gt; 0;    2) </a:t>
            </a:r>
            <a:r>
              <a:rPr lang="ru-RU" sz="3200" dirty="0" err="1">
                <a:solidFill>
                  <a:prstClr val="black"/>
                </a:solidFill>
              </a:rPr>
              <a:t>Зх</a:t>
            </a:r>
            <a:r>
              <a:rPr lang="ru-RU" sz="3200" dirty="0">
                <a:solidFill>
                  <a:prstClr val="black"/>
                </a:solidFill>
              </a:rPr>
              <a:t> + 7;</a:t>
            </a:r>
          </a:p>
          <a:p>
            <a:pPr lvl="0">
              <a:defRPr/>
            </a:pPr>
            <a:r>
              <a:rPr lang="ru-RU" sz="3200" dirty="0">
                <a:solidFill>
                  <a:prstClr val="black"/>
                </a:solidFill>
              </a:rPr>
              <a:t>3) 4х - 2 = 10;    4) (14 - 10) </a:t>
            </a:r>
            <a:r>
              <a:rPr lang="ru-R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ru-RU" sz="3200" dirty="0">
                <a:solidFill>
                  <a:prstClr val="black"/>
                </a:solidFill>
              </a:rPr>
              <a:t> 2 = 8?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BE7C1-2158-49B2-B78F-03A290ECE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48" y="4208476"/>
            <a:ext cx="2133785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DEAD2C-128D-4D36-9CB8-CD528F939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998" y="4284682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120754" y="2185705"/>
            <a:ext cx="8321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/>
              <a:t>Яке </a:t>
            </a:r>
            <a:r>
              <a:rPr lang="ru-RU" sz="3200" dirty="0" err="1"/>
              <a:t>із</a:t>
            </a:r>
            <a:r>
              <a:rPr lang="ru-RU" sz="3200" dirty="0"/>
              <a:t> чисел є </a:t>
            </a:r>
            <a:r>
              <a:rPr lang="ru-RU" sz="3200" dirty="0" err="1"/>
              <a:t>коренем</a:t>
            </a:r>
            <a:r>
              <a:rPr lang="ru-RU" sz="3200" dirty="0"/>
              <a:t> </a:t>
            </a:r>
            <a:r>
              <a:rPr lang="ru-RU" sz="3200" dirty="0" err="1"/>
              <a:t>рівняння</a:t>
            </a:r>
            <a:r>
              <a:rPr lang="ru-RU" sz="3200" dirty="0"/>
              <a:t> х</a:t>
            </a:r>
            <a:r>
              <a:rPr lang="ru-RU" sz="3200" baseline="30000" dirty="0"/>
              <a:t>2</a:t>
            </a:r>
            <a:r>
              <a:rPr lang="ru-RU" sz="3200" dirty="0"/>
              <a:t> = 2х + 3; </a:t>
            </a:r>
          </a:p>
          <a:p>
            <a:pPr lvl="0" algn="ctr">
              <a:defRPr/>
            </a:pPr>
            <a:r>
              <a:rPr lang="ru-RU" sz="3200" dirty="0"/>
              <a:t>1) 0;      2) -1;      3) 1;      4) З?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991340" y="1157988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87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2656C4-4472-4BCB-91FB-638F6E6F7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7" y="1587312"/>
            <a:ext cx="2274005" cy="2274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0A183-99E3-4E44-91FC-96E3FFC8D587}"/>
              </a:ext>
            </a:extLst>
          </p:cNvPr>
          <p:cNvSpPr txBox="1"/>
          <p:nvPr/>
        </p:nvSpPr>
        <p:spPr>
          <a:xfrm>
            <a:off x="195100" y="4837774"/>
            <a:ext cx="245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Відповідь:</a:t>
            </a:r>
            <a:endParaRPr lang="ru-RU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8DBCF-ABB5-4D9C-AE4E-DF9ED4B46706}"/>
              </a:ext>
            </a:extLst>
          </p:cNvPr>
          <p:cNvSpPr txBox="1"/>
          <p:nvPr/>
        </p:nvSpPr>
        <p:spPr>
          <a:xfrm>
            <a:off x="2650201" y="4876522"/>
            <a:ext cx="3666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/>
                </a:solidFill>
              </a:rPr>
              <a:t>2) -1;</a:t>
            </a:r>
          </a:p>
          <a:p>
            <a:r>
              <a:rPr lang="ru-RU" sz="2800" dirty="0"/>
              <a:t>(-1)</a:t>
            </a:r>
            <a:r>
              <a:rPr lang="ru-RU" sz="2800" baseline="30000" dirty="0"/>
              <a:t>2</a:t>
            </a:r>
            <a:r>
              <a:rPr lang="ru-RU" sz="2800" dirty="0"/>
              <a:t> = 2 ∙ (-1) + 3;</a:t>
            </a:r>
          </a:p>
          <a:p>
            <a:r>
              <a:rPr lang="ru-RU" sz="2800" dirty="0"/>
              <a:t>1 = -2 + 3;</a:t>
            </a:r>
          </a:p>
          <a:p>
            <a:r>
              <a:rPr lang="ru-RU" sz="2800" dirty="0"/>
              <a:t>1 = 1.</a:t>
            </a:r>
          </a:p>
        </p:txBody>
      </p:sp>
    </p:spTree>
    <p:extLst>
      <p:ext uri="{BB962C8B-B14F-4D97-AF65-F5344CB8AC3E}">
        <p14:creationId xmlns:p14="http://schemas.microsoft.com/office/powerpoint/2010/main" val="21125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1120409" y="2543135"/>
            <a:ext cx="7259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err="1"/>
              <a:t>Доведіть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кожне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чисел 1,2 та -1,2 є </a:t>
            </a:r>
            <a:r>
              <a:rPr lang="ru-RU" sz="3200" dirty="0" err="1"/>
              <a:t>коренем</a:t>
            </a:r>
            <a:r>
              <a:rPr lang="ru-RU" sz="3200" dirty="0"/>
              <a:t> </a:t>
            </a:r>
            <a:r>
              <a:rPr lang="ru-RU" sz="3200" dirty="0" err="1"/>
              <a:t>рівняння</a:t>
            </a:r>
            <a:r>
              <a:rPr lang="ru-RU" sz="3200" dirty="0"/>
              <a:t> х</a:t>
            </a:r>
            <a:r>
              <a:rPr lang="ru-RU" sz="3200" baseline="30000" dirty="0"/>
              <a:t>2</a:t>
            </a:r>
            <a:r>
              <a:rPr lang="ru-RU" sz="3200" dirty="0"/>
              <a:t> = 1,44.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1702946" y="1621489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89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6BC1E8-B298-4187-BC10-E16C2A5F0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74" y="1725275"/>
            <a:ext cx="2810500" cy="281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A4682-2E8B-4B3E-AFB4-3A465F8386F4}"/>
              </a:ext>
            </a:extLst>
          </p:cNvPr>
          <p:cNvSpPr txBox="1"/>
          <p:nvPr/>
        </p:nvSpPr>
        <p:spPr>
          <a:xfrm>
            <a:off x="4736131" y="4773527"/>
            <a:ext cx="28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Розв’язання:</a:t>
            </a:r>
            <a:endParaRPr lang="ru-RU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0EC6-637E-47F5-8D2D-108AEA4D2466}"/>
              </a:ext>
            </a:extLst>
          </p:cNvPr>
          <p:cNvSpPr txBox="1"/>
          <p:nvPr/>
        </p:nvSpPr>
        <p:spPr>
          <a:xfrm>
            <a:off x="1648371" y="5309905"/>
            <a:ext cx="4221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1) (1,2)</a:t>
            </a:r>
            <a:r>
              <a:rPr lang="uk-UA" sz="2800" baseline="30000" dirty="0"/>
              <a:t>2</a:t>
            </a:r>
            <a:r>
              <a:rPr lang="uk-UA" sz="2800" dirty="0"/>
              <a:t> = 1,44;</a:t>
            </a:r>
          </a:p>
          <a:p>
            <a:r>
              <a:rPr lang="uk-UA" sz="2800" dirty="0"/>
              <a:t>1,2 ∙ 1,2 = 1,44.</a:t>
            </a:r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0FF3C7-4C55-4FBD-9677-2C0C3A7FA1FE}"/>
              </a:ext>
            </a:extLst>
          </p:cNvPr>
          <p:cNvSpPr txBox="1"/>
          <p:nvPr/>
        </p:nvSpPr>
        <p:spPr>
          <a:xfrm>
            <a:off x="5954450" y="5309905"/>
            <a:ext cx="4221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2) (-1,2)</a:t>
            </a:r>
            <a:r>
              <a:rPr lang="uk-UA" sz="2800" baseline="30000" dirty="0"/>
              <a:t>2</a:t>
            </a:r>
            <a:r>
              <a:rPr lang="uk-UA" sz="2800" dirty="0"/>
              <a:t> = 1,44;</a:t>
            </a:r>
          </a:p>
          <a:p>
            <a:r>
              <a:rPr lang="uk-UA" sz="2800" dirty="0"/>
              <a:t>(-1,2) ∙ (-1,2) = 1,44.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808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355596" y="2318358"/>
            <a:ext cx="8321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err="1"/>
              <a:t>Чи</a:t>
            </a:r>
            <a:r>
              <a:rPr lang="ru-RU" sz="3200" dirty="0"/>
              <a:t> є </a:t>
            </a:r>
            <a:r>
              <a:rPr lang="ru-RU" sz="3200" dirty="0" err="1"/>
              <a:t>рівносильними</a:t>
            </a:r>
            <a:r>
              <a:rPr lang="ru-RU" sz="3200" dirty="0"/>
              <a:t> </a:t>
            </a:r>
            <a:r>
              <a:rPr lang="ru-RU" sz="3200" dirty="0" err="1"/>
              <a:t>рівняння</a:t>
            </a:r>
            <a:r>
              <a:rPr lang="ru-RU" sz="3200" dirty="0"/>
              <a:t>: </a:t>
            </a:r>
          </a:p>
          <a:p>
            <a:pPr lvl="0" algn="ctr">
              <a:defRPr/>
            </a:pPr>
            <a:r>
              <a:rPr lang="ru-RU" sz="3200" dirty="0"/>
              <a:t>1) х + 2 = 5 і х : 3 = 1;      2) х - 3 = 7 і 2х = 18?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4469110" y="1372332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90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47A8C5-26EB-438E-B237-92372D31F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0" y="1732981"/>
            <a:ext cx="2963147" cy="2963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5483A6-EEA5-4CE0-9FBF-6E223B303046}"/>
              </a:ext>
            </a:extLst>
          </p:cNvPr>
          <p:cNvSpPr txBox="1"/>
          <p:nvPr/>
        </p:nvSpPr>
        <p:spPr>
          <a:xfrm>
            <a:off x="0" y="4827857"/>
            <a:ext cx="28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Розв’язання:</a:t>
            </a:r>
            <a:endParaRPr lang="ru-RU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ADF673-4420-4A30-AACC-6889C82AA734}"/>
              </a:ext>
            </a:extLst>
          </p:cNvPr>
          <p:cNvSpPr txBox="1"/>
          <p:nvPr/>
        </p:nvSpPr>
        <p:spPr>
          <a:xfrm>
            <a:off x="2612875" y="4835907"/>
            <a:ext cx="422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1) Так, оскільки:</a:t>
            </a:r>
            <a:endParaRPr lang="ru-RU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56E57-151F-414B-AF2A-800FD8AE4E29}"/>
              </a:ext>
            </a:extLst>
          </p:cNvPr>
          <p:cNvSpPr txBox="1"/>
          <p:nvPr/>
        </p:nvSpPr>
        <p:spPr>
          <a:xfrm>
            <a:off x="2263047" y="5281550"/>
            <a:ext cx="1856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х + 2 = 5</a:t>
            </a:r>
            <a:r>
              <a:rPr lang="ru-RU" sz="2800" dirty="0"/>
              <a:t>;</a:t>
            </a:r>
          </a:p>
          <a:p>
            <a:r>
              <a:rPr lang="ru-RU" sz="2800" dirty="0"/>
              <a:t>х = 5 – 2;</a:t>
            </a:r>
          </a:p>
          <a:p>
            <a:r>
              <a:rPr lang="ru-RU" sz="2800" dirty="0"/>
              <a:t>х = 3.</a:t>
            </a:r>
            <a:endParaRPr lang="uk-UA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0D3B4-C52C-40D8-B065-788534120D97}"/>
              </a:ext>
            </a:extLst>
          </p:cNvPr>
          <p:cNvSpPr txBox="1"/>
          <p:nvPr/>
        </p:nvSpPr>
        <p:spPr>
          <a:xfrm>
            <a:off x="4119283" y="5292331"/>
            <a:ext cx="1856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х : 3 = 1</a:t>
            </a:r>
            <a:r>
              <a:rPr lang="ru-RU" sz="2800" dirty="0"/>
              <a:t>;</a:t>
            </a:r>
          </a:p>
          <a:p>
            <a:r>
              <a:rPr lang="ru-RU" sz="2800" dirty="0"/>
              <a:t>х = 3 ∙ 1;</a:t>
            </a:r>
          </a:p>
          <a:p>
            <a:r>
              <a:rPr lang="ru-RU" sz="2800" dirty="0"/>
              <a:t>х = 3.</a:t>
            </a:r>
            <a:endParaRPr lang="uk-UA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3D338-B50E-4A60-AEBC-821C8D9F55E4}"/>
              </a:ext>
            </a:extLst>
          </p:cNvPr>
          <p:cNvSpPr txBox="1"/>
          <p:nvPr/>
        </p:nvSpPr>
        <p:spPr>
          <a:xfrm>
            <a:off x="6886886" y="4861766"/>
            <a:ext cx="422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2) Ні, оскільки:</a:t>
            </a:r>
            <a:endParaRPr lang="ru-RU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E739FF-987D-49FF-BC84-D2F2EEA83296}"/>
              </a:ext>
            </a:extLst>
          </p:cNvPr>
          <p:cNvSpPr txBox="1"/>
          <p:nvPr/>
        </p:nvSpPr>
        <p:spPr>
          <a:xfrm>
            <a:off x="6537058" y="5307409"/>
            <a:ext cx="1856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х – 3 = 7</a:t>
            </a:r>
            <a:r>
              <a:rPr lang="ru-RU" sz="2800" dirty="0"/>
              <a:t>;</a:t>
            </a:r>
          </a:p>
          <a:p>
            <a:r>
              <a:rPr lang="ru-RU" sz="2800" dirty="0"/>
              <a:t>х = 7 + 3;</a:t>
            </a:r>
          </a:p>
          <a:p>
            <a:r>
              <a:rPr lang="ru-RU" sz="2800" dirty="0"/>
              <a:t>х = 10.</a:t>
            </a:r>
            <a:endParaRPr lang="uk-UA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C1F4C9-9D9F-4BB6-BE1F-2CA1C3DAE283}"/>
              </a:ext>
            </a:extLst>
          </p:cNvPr>
          <p:cNvSpPr txBox="1"/>
          <p:nvPr/>
        </p:nvSpPr>
        <p:spPr>
          <a:xfrm>
            <a:off x="8393294" y="5318190"/>
            <a:ext cx="1856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2х = 18</a:t>
            </a:r>
            <a:r>
              <a:rPr lang="ru-RU" sz="2800" dirty="0"/>
              <a:t>;</a:t>
            </a:r>
          </a:p>
          <a:p>
            <a:r>
              <a:rPr lang="ru-RU" sz="2800" dirty="0"/>
              <a:t>х = 18 : 2;</a:t>
            </a:r>
          </a:p>
          <a:p>
            <a:r>
              <a:rPr lang="ru-RU" sz="2800" dirty="0"/>
              <a:t>х = 9.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0582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1365002" y="2168123"/>
            <a:ext cx="987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err="1"/>
              <a:t>Доведіть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: </a:t>
            </a:r>
          </a:p>
          <a:p>
            <a:pPr lvl="0" algn="ctr">
              <a:defRPr/>
            </a:pPr>
            <a:r>
              <a:rPr lang="ru-RU" sz="3200" dirty="0"/>
              <a:t>1) </a:t>
            </a:r>
            <a:r>
              <a:rPr lang="ru-RU" sz="3200" dirty="0" err="1"/>
              <a:t>коренем</a:t>
            </a:r>
            <a:r>
              <a:rPr lang="ru-RU" sz="3200" dirty="0"/>
              <a:t> </a:t>
            </a:r>
            <a:r>
              <a:rPr lang="ru-RU" sz="3200" dirty="0" err="1"/>
              <a:t>рівняння</a:t>
            </a:r>
            <a:r>
              <a:rPr lang="ru-RU" sz="3200" dirty="0"/>
              <a:t> 2(х - 3) = 2х - 6 є будь-яке число; </a:t>
            </a:r>
          </a:p>
          <a:p>
            <a:pPr lvl="0" algn="ctr">
              <a:defRPr/>
            </a:pPr>
            <a:r>
              <a:rPr lang="ru-RU" sz="3200" dirty="0"/>
              <a:t>2) </a:t>
            </a:r>
            <a:r>
              <a:rPr lang="ru-RU" sz="3200" dirty="0" err="1"/>
              <a:t>рівняння</a:t>
            </a:r>
            <a:r>
              <a:rPr lang="ru-RU" sz="3200" dirty="0"/>
              <a:t> у - 7 = у не </a:t>
            </a:r>
            <a:r>
              <a:rPr lang="ru-RU" sz="3200" dirty="0" err="1"/>
              <a:t>має</a:t>
            </a:r>
            <a:r>
              <a:rPr lang="ru-RU" sz="3200" dirty="0"/>
              <a:t> </a:t>
            </a:r>
            <a:r>
              <a:rPr lang="ru-RU" sz="3200" dirty="0" err="1"/>
              <a:t>коренів</a:t>
            </a:r>
            <a:r>
              <a:rPr lang="ru-RU" sz="3200" dirty="0"/>
              <a:t>.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257068" y="1234340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92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</p:spTree>
    <p:extLst>
      <p:ext uri="{BB962C8B-B14F-4D97-AF65-F5344CB8AC3E}">
        <p14:creationId xmlns:p14="http://schemas.microsoft.com/office/powerpoint/2010/main" val="24882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1424565" y="2109711"/>
            <a:ext cx="98785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/>
              <a:t>1) 2(х - 3) = 2х – 6;</a:t>
            </a:r>
            <a:endParaRPr lang="ru-RU" sz="28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2х – 6 = 2х – 6.</a:t>
            </a:r>
          </a:p>
          <a:p>
            <a:pPr lvl="0">
              <a:defRPr/>
            </a:pP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рівняння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тотожністю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яке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вірне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для будь-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х. Таким чином,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коренем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рівняння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є будь-яке число.</a:t>
            </a:r>
          </a:p>
          <a:p>
            <a:pPr lvl="0">
              <a:defRPr/>
            </a:pP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2) у – 7 = у;</a:t>
            </a:r>
          </a:p>
          <a:p>
            <a:pPr lvl="0">
              <a:defRPr/>
            </a:pP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 – у – 7 = у – у;</a:t>
            </a:r>
          </a:p>
          <a:p>
            <a:pPr lvl="0">
              <a:defRPr/>
            </a:pP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-7 = 0.</a:t>
            </a:r>
          </a:p>
          <a:p>
            <a:pPr lvl="0">
              <a:defRPr/>
            </a:pP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явно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хибне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твердження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Тому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рівняння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жодного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у, яке б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задовольняло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Отже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рівняння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коренів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u-RU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191165" y="1059165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</p:spTree>
    <p:extLst>
      <p:ext uri="{BB962C8B-B14F-4D97-AF65-F5344CB8AC3E}">
        <p14:creationId xmlns:p14="http://schemas.microsoft.com/office/powerpoint/2010/main" val="41529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564486" y="2296517"/>
            <a:ext cx="8321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err="1"/>
              <a:t>Складіть</a:t>
            </a:r>
            <a:r>
              <a:rPr lang="ru-RU" sz="3200" dirty="0"/>
              <a:t> </a:t>
            </a:r>
            <a:r>
              <a:rPr lang="ru-RU" sz="3200" dirty="0" err="1"/>
              <a:t>рівняння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має</a:t>
            </a:r>
            <a:r>
              <a:rPr lang="ru-RU" sz="3200" dirty="0"/>
              <a:t>: </a:t>
            </a:r>
          </a:p>
          <a:p>
            <a:pPr lvl="0" algn="ctr">
              <a:defRPr/>
            </a:pPr>
            <a:r>
              <a:rPr lang="ru-RU" sz="3200" dirty="0"/>
              <a:t>1) </a:t>
            </a:r>
            <a:r>
              <a:rPr lang="ru-RU" sz="3200" dirty="0" err="1"/>
              <a:t>єдиний</a:t>
            </a:r>
            <a:r>
              <a:rPr lang="ru-RU" sz="3200" dirty="0"/>
              <a:t> </a:t>
            </a:r>
            <a:r>
              <a:rPr lang="ru-RU" sz="3200" dirty="0" err="1"/>
              <a:t>корінь</a:t>
            </a:r>
            <a:r>
              <a:rPr lang="ru-RU" sz="3200" dirty="0"/>
              <a:t> - число -2; </a:t>
            </a:r>
          </a:p>
          <a:p>
            <a:pPr lvl="0" algn="ctr">
              <a:defRPr/>
            </a:pPr>
            <a:r>
              <a:rPr lang="ru-RU" sz="3200" dirty="0"/>
              <a:t>2) два </a:t>
            </a:r>
            <a:r>
              <a:rPr lang="ru-RU" sz="3200" dirty="0" err="1"/>
              <a:t>корені</a:t>
            </a:r>
            <a:r>
              <a:rPr lang="ru-RU" sz="3200" dirty="0"/>
              <a:t> - числа 5 і -5.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78000" y="1383455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94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80439D-3F78-45A1-9F51-63C4673AF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4" y="1979023"/>
            <a:ext cx="1864547" cy="18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575799" y="1110046"/>
            <a:ext cx="5040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(І):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E90CE9-6734-4921-82E2-7BD8D6C972E8}"/>
              </a:ext>
            </a:extLst>
          </p:cNvPr>
          <p:cNvSpPr/>
          <p:nvPr/>
        </p:nvSpPr>
        <p:spPr>
          <a:xfrm>
            <a:off x="1424757" y="2258667"/>
            <a:ext cx="946118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000" dirty="0"/>
              <a:t>1) </a:t>
            </a:r>
            <a:r>
              <a:rPr lang="ru-RU" sz="3000" dirty="0" err="1"/>
              <a:t>Щоб</a:t>
            </a:r>
            <a:r>
              <a:rPr lang="ru-RU" sz="3000" dirty="0"/>
              <a:t> </a:t>
            </a:r>
            <a:r>
              <a:rPr lang="ru-RU" sz="3000" dirty="0" err="1"/>
              <a:t>створити</a:t>
            </a:r>
            <a:r>
              <a:rPr lang="ru-RU" sz="3000" dirty="0"/>
              <a:t> </a:t>
            </a:r>
            <a:r>
              <a:rPr lang="ru-RU" sz="3000" dirty="0" err="1"/>
              <a:t>рівняння</a:t>
            </a:r>
            <a:r>
              <a:rPr lang="ru-RU" sz="3000" dirty="0"/>
              <a:t>, яке </a:t>
            </a:r>
            <a:r>
              <a:rPr lang="ru-RU" sz="3000" dirty="0" err="1"/>
              <a:t>має</a:t>
            </a:r>
            <a:r>
              <a:rPr lang="ru-RU" sz="3000" dirty="0"/>
              <a:t> </a:t>
            </a:r>
            <a:r>
              <a:rPr lang="ru-RU" sz="3000" dirty="0" err="1"/>
              <a:t>єдиний</a:t>
            </a:r>
            <a:r>
              <a:rPr lang="ru-RU" sz="3000" dirty="0"/>
              <a:t> </a:t>
            </a:r>
            <a:r>
              <a:rPr lang="ru-RU" sz="3000" dirty="0" err="1"/>
              <a:t>корінь</a:t>
            </a:r>
            <a:r>
              <a:rPr lang="ru-RU" sz="3000" dirty="0"/>
              <a:t> х = -2, </a:t>
            </a:r>
            <a:r>
              <a:rPr lang="ru-RU" sz="3000" dirty="0" err="1"/>
              <a:t>можна</a:t>
            </a:r>
            <a:r>
              <a:rPr lang="ru-RU" sz="3000" dirty="0"/>
              <a:t> </a:t>
            </a:r>
            <a:r>
              <a:rPr lang="ru-RU" sz="3000" dirty="0" err="1"/>
              <a:t>скористатися</a:t>
            </a:r>
            <a:r>
              <a:rPr lang="ru-RU" sz="3000" dirty="0"/>
              <a:t> </a:t>
            </a:r>
            <a:r>
              <a:rPr lang="ru-RU" sz="3000" dirty="0" err="1"/>
              <a:t>рівнянням</a:t>
            </a:r>
            <a:r>
              <a:rPr lang="ru-RU" sz="3000" dirty="0"/>
              <a:t> </a:t>
            </a:r>
            <a:r>
              <a:rPr lang="ru-RU" sz="3000" dirty="0" err="1"/>
              <a:t>лінійного</a:t>
            </a:r>
            <a:r>
              <a:rPr lang="ru-RU" sz="3000" dirty="0"/>
              <a:t> типу:</a:t>
            </a:r>
          </a:p>
          <a:p>
            <a:pPr lvl="0">
              <a:defRPr/>
            </a:pPr>
            <a:r>
              <a:rPr lang="ru-RU" sz="3000" dirty="0"/>
              <a:t>х + 2 = 0;</a:t>
            </a:r>
          </a:p>
          <a:p>
            <a:pPr lvl="0">
              <a:defRPr/>
            </a:pPr>
            <a:r>
              <a:rPr lang="ru-RU" sz="3000" dirty="0" err="1"/>
              <a:t>Якщо</a:t>
            </a:r>
            <a:r>
              <a:rPr lang="ru-RU" sz="3000" dirty="0"/>
              <a:t> х = -2, то </a:t>
            </a:r>
            <a:r>
              <a:rPr lang="ru-RU" sz="3000" dirty="0" err="1"/>
              <a:t>підставивши</a:t>
            </a:r>
            <a:r>
              <a:rPr lang="ru-RU" sz="3000" dirty="0"/>
              <a:t> </a:t>
            </a:r>
            <a:r>
              <a:rPr lang="ru-RU" sz="3000" dirty="0" err="1"/>
              <a:t>це</a:t>
            </a:r>
            <a:r>
              <a:rPr lang="ru-RU" sz="3000" dirty="0"/>
              <a:t> </a:t>
            </a:r>
            <a:r>
              <a:rPr lang="ru-RU" sz="3000" dirty="0" err="1"/>
              <a:t>значення</a:t>
            </a:r>
            <a:r>
              <a:rPr lang="ru-RU" sz="3000" dirty="0"/>
              <a:t> у </a:t>
            </a:r>
            <a:r>
              <a:rPr lang="ru-RU" sz="3000" dirty="0" err="1"/>
              <a:t>рівняння</a:t>
            </a:r>
            <a:r>
              <a:rPr lang="ru-RU" sz="3000" dirty="0"/>
              <a:t>, ми </a:t>
            </a:r>
            <a:r>
              <a:rPr lang="ru-RU" sz="3000" dirty="0" err="1"/>
              <a:t>отримаємо</a:t>
            </a:r>
            <a:r>
              <a:rPr lang="ru-RU" sz="3000" dirty="0"/>
              <a:t>:</a:t>
            </a:r>
          </a:p>
          <a:p>
            <a:pPr lvl="0">
              <a:defRPr/>
            </a:pPr>
            <a:r>
              <a:rPr lang="ru-RU" sz="3000" dirty="0"/>
              <a:t>-2 + 2 = 0;</a:t>
            </a:r>
          </a:p>
          <a:p>
            <a:pPr lvl="0">
              <a:defRPr/>
            </a:pPr>
            <a:r>
              <a:rPr lang="ru-RU" sz="3000" dirty="0" err="1"/>
              <a:t>Це</a:t>
            </a:r>
            <a:r>
              <a:rPr lang="ru-RU" sz="3000" dirty="0"/>
              <a:t> </a:t>
            </a:r>
            <a:r>
              <a:rPr lang="ru-RU" sz="3000" dirty="0" err="1"/>
              <a:t>правильне</a:t>
            </a:r>
            <a:r>
              <a:rPr lang="ru-RU" sz="3000" dirty="0"/>
              <a:t> </a:t>
            </a:r>
            <a:r>
              <a:rPr lang="ru-RU" sz="3000" dirty="0" err="1"/>
              <a:t>рішення</a:t>
            </a:r>
            <a:r>
              <a:rPr lang="ru-RU" sz="3000" dirty="0"/>
              <a:t>, </a:t>
            </a:r>
            <a:r>
              <a:rPr lang="ru-RU" sz="3000" dirty="0" err="1"/>
              <a:t>що</a:t>
            </a:r>
            <a:r>
              <a:rPr lang="ru-RU" sz="3000" dirty="0"/>
              <a:t> </a:t>
            </a:r>
            <a:r>
              <a:rPr lang="ru-RU" sz="3000" dirty="0" err="1"/>
              <a:t>має</a:t>
            </a:r>
            <a:r>
              <a:rPr lang="ru-RU" sz="3000" dirty="0"/>
              <a:t> </a:t>
            </a:r>
            <a:r>
              <a:rPr lang="ru-RU" sz="3000" dirty="0" err="1"/>
              <a:t>єдиний</a:t>
            </a:r>
            <a:r>
              <a:rPr lang="ru-RU" sz="3000" dirty="0"/>
              <a:t> </a:t>
            </a:r>
            <a:r>
              <a:rPr lang="ru-RU" sz="3000" dirty="0" err="1"/>
              <a:t>корінь</a:t>
            </a:r>
            <a:r>
              <a:rPr lang="ru-RU" sz="3000" dirty="0"/>
              <a:t> х = -2. 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84E1C585-B216-4081-B359-F10AF8E93AAA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575799" y="1110046"/>
            <a:ext cx="5040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(ІІ):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E90CE9-6734-4921-82E2-7BD8D6C972E8}"/>
              </a:ext>
            </a:extLst>
          </p:cNvPr>
          <p:cNvSpPr/>
          <p:nvPr/>
        </p:nvSpPr>
        <p:spPr>
          <a:xfrm>
            <a:off x="1249200" y="2025681"/>
            <a:ext cx="103653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000" dirty="0"/>
              <a:t>2) </a:t>
            </a:r>
            <a:r>
              <a:rPr lang="ru-RU" sz="3000" dirty="0" err="1"/>
              <a:t>Щоб</a:t>
            </a:r>
            <a:r>
              <a:rPr lang="ru-RU" sz="3000" dirty="0"/>
              <a:t> </a:t>
            </a:r>
            <a:r>
              <a:rPr lang="ru-RU" sz="3000" dirty="0" err="1"/>
              <a:t>створити</a:t>
            </a:r>
            <a:r>
              <a:rPr lang="ru-RU" sz="3000" dirty="0"/>
              <a:t> </a:t>
            </a:r>
            <a:r>
              <a:rPr lang="ru-RU" sz="3000" dirty="0" err="1"/>
              <a:t>рівняння</a:t>
            </a:r>
            <a:r>
              <a:rPr lang="ru-RU" sz="3000" dirty="0"/>
              <a:t>, яке </a:t>
            </a:r>
            <a:r>
              <a:rPr lang="ru-RU" sz="3000" dirty="0" err="1"/>
              <a:t>має</a:t>
            </a:r>
            <a:r>
              <a:rPr lang="ru-RU" sz="3000" dirty="0"/>
              <a:t> два </a:t>
            </a:r>
            <a:r>
              <a:rPr lang="ru-RU" sz="3000" dirty="0" err="1"/>
              <a:t>корені</a:t>
            </a:r>
            <a:r>
              <a:rPr lang="ru-RU" sz="3000" dirty="0"/>
              <a:t> х = 5 і х = -5, </a:t>
            </a:r>
            <a:r>
              <a:rPr lang="ru-RU" sz="3000" dirty="0" err="1"/>
              <a:t>можна</a:t>
            </a:r>
            <a:r>
              <a:rPr lang="ru-RU" sz="3000" dirty="0"/>
              <a:t> </a:t>
            </a:r>
            <a:r>
              <a:rPr lang="ru-RU" sz="3000" dirty="0" err="1"/>
              <a:t>скористатися</a:t>
            </a:r>
            <a:r>
              <a:rPr lang="ru-RU" sz="3000" dirty="0"/>
              <a:t> </a:t>
            </a:r>
            <a:r>
              <a:rPr lang="ru-RU" sz="3000" dirty="0" err="1"/>
              <a:t>квадратним</a:t>
            </a:r>
            <a:r>
              <a:rPr lang="ru-RU" sz="3000" dirty="0"/>
              <a:t> </a:t>
            </a:r>
            <a:r>
              <a:rPr lang="ru-RU" sz="3000" dirty="0" err="1"/>
              <a:t>рівнянням</a:t>
            </a:r>
            <a:r>
              <a:rPr lang="ru-RU" sz="3000" dirty="0"/>
              <a:t>, яке </a:t>
            </a:r>
            <a:r>
              <a:rPr lang="ru-RU" sz="3000" dirty="0" err="1"/>
              <a:t>розкладається</a:t>
            </a:r>
            <a:r>
              <a:rPr lang="ru-RU" sz="3000" dirty="0"/>
              <a:t> на </a:t>
            </a:r>
            <a:r>
              <a:rPr lang="ru-RU" sz="3000" dirty="0" err="1"/>
              <a:t>множники</a:t>
            </a:r>
            <a:r>
              <a:rPr lang="ru-RU" sz="3000" dirty="0"/>
              <a:t>:</a:t>
            </a:r>
          </a:p>
          <a:p>
            <a:pPr lvl="0">
              <a:defRPr/>
            </a:pPr>
            <a:r>
              <a:rPr lang="ru-RU" sz="3000" dirty="0"/>
              <a:t>(х - 5)(х + 5) = 0;</a:t>
            </a:r>
          </a:p>
          <a:p>
            <a:pPr lvl="0">
              <a:defRPr/>
            </a:pPr>
            <a:r>
              <a:rPr lang="ru-RU" sz="3000" dirty="0"/>
              <a:t>х</a:t>
            </a:r>
            <a:r>
              <a:rPr lang="ru-RU" sz="3000" baseline="30000" dirty="0"/>
              <a:t>2</a:t>
            </a:r>
            <a:r>
              <a:rPr lang="ru-RU" sz="3000" dirty="0"/>
              <a:t> – 25 = 0.</a:t>
            </a:r>
          </a:p>
          <a:p>
            <a:pPr lvl="0">
              <a:defRPr/>
            </a:pPr>
            <a:r>
              <a:rPr lang="ru-RU" sz="3000" dirty="0" err="1"/>
              <a:t>Якщо</a:t>
            </a:r>
            <a:r>
              <a:rPr lang="ru-RU" sz="3000" dirty="0"/>
              <a:t> х = 5 </a:t>
            </a:r>
            <a:r>
              <a:rPr lang="ru-RU" sz="3000" dirty="0" err="1"/>
              <a:t>або</a:t>
            </a:r>
            <a:r>
              <a:rPr lang="ru-RU" sz="3000" dirty="0"/>
              <a:t> х = -5, то </a:t>
            </a:r>
            <a:r>
              <a:rPr lang="ru-RU" sz="3000" dirty="0" err="1"/>
              <a:t>підставивши</a:t>
            </a:r>
            <a:r>
              <a:rPr lang="ru-RU" sz="3000" dirty="0"/>
              <a:t> </a:t>
            </a:r>
            <a:r>
              <a:rPr lang="ru-RU" sz="3000" dirty="0" err="1"/>
              <a:t>ці</a:t>
            </a:r>
            <a:r>
              <a:rPr lang="ru-RU" sz="3000" dirty="0"/>
              <a:t> </a:t>
            </a:r>
            <a:r>
              <a:rPr lang="ru-RU" sz="3000" dirty="0" err="1"/>
              <a:t>значення</a:t>
            </a:r>
            <a:r>
              <a:rPr lang="ru-RU" sz="3000" dirty="0"/>
              <a:t> у </a:t>
            </a:r>
            <a:r>
              <a:rPr lang="ru-RU" sz="3000" dirty="0" err="1"/>
              <a:t>рівняння</a:t>
            </a:r>
            <a:r>
              <a:rPr lang="ru-RU" sz="3000" dirty="0"/>
              <a:t>, ми </a:t>
            </a:r>
            <a:r>
              <a:rPr lang="ru-RU" sz="3000" dirty="0" err="1"/>
              <a:t>отримаємо</a:t>
            </a:r>
            <a:r>
              <a:rPr lang="ru-RU" sz="3000" dirty="0"/>
              <a:t>:</a:t>
            </a:r>
          </a:p>
          <a:p>
            <a:pPr lvl="0">
              <a:defRPr/>
            </a:pPr>
            <a:r>
              <a:rPr lang="ru-RU" sz="3000" dirty="0"/>
              <a:t>5</a:t>
            </a:r>
            <a:r>
              <a:rPr lang="ru-RU" sz="3000" baseline="30000" dirty="0"/>
              <a:t>2</a:t>
            </a:r>
            <a:r>
              <a:rPr lang="ru-RU" sz="3000" dirty="0"/>
              <a:t> – 25 = 0 </a:t>
            </a:r>
            <a:r>
              <a:rPr lang="ru-RU" sz="3000" dirty="0" err="1"/>
              <a:t>або</a:t>
            </a:r>
            <a:r>
              <a:rPr lang="ru-RU" sz="3000" dirty="0"/>
              <a:t> (-5)</a:t>
            </a:r>
            <a:r>
              <a:rPr lang="ru-RU" sz="3000" baseline="30000" dirty="0"/>
              <a:t>2</a:t>
            </a:r>
            <a:r>
              <a:rPr lang="ru-RU" sz="3000" dirty="0"/>
              <a:t> – 25 = 0.</a:t>
            </a:r>
          </a:p>
          <a:p>
            <a:pPr lvl="0">
              <a:defRPr/>
            </a:pPr>
            <a:r>
              <a:rPr lang="ru-RU" sz="3000" dirty="0" err="1"/>
              <a:t>Обидва</a:t>
            </a:r>
            <a:r>
              <a:rPr lang="ru-RU" sz="3000" dirty="0"/>
              <a:t> </a:t>
            </a:r>
            <a:r>
              <a:rPr lang="ru-RU" sz="3000" dirty="0" err="1"/>
              <a:t>випадки</a:t>
            </a:r>
            <a:r>
              <a:rPr lang="ru-RU" sz="3000" dirty="0"/>
              <a:t> </a:t>
            </a:r>
            <a:r>
              <a:rPr lang="ru-RU" sz="3000" dirty="0" err="1"/>
              <a:t>задовольняють</a:t>
            </a:r>
            <a:r>
              <a:rPr lang="ru-RU" sz="3000" dirty="0"/>
              <a:t> </a:t>
            </a:r>
            <a:r>
              <a:rPr lang="ru-RU" sz="3000" dirty="0" err="1"/>
              <a:t>рівняння</a:t>
            </a:r>
            <a:r>
              <a:rPr lang="ru-RU" sz="3000" dirty="0"/>
              <a:t>, </a:t>
            </a:r>
            <a:r>
              <a:rPr lang="ru-RU" sz="3000" dirty="0" err="1"/>
              <a:t>що</a:t>
            </a:r>
            <a:r>
              <a:rPr lang="ru-RU" sz="3000" dirty="0"/>
              <a:t> </a:t>
            </a:r>
            <a:r>
              <a:rPr lang="ru-RU" sz="3000" dirty="0" err="1"/>
              <a:t>має</a:t>
            </a:r>
            <a:r>
              <a:rPr lang="ru-RU" sz="3000" dirty="0"/>
              <a:t> два </a:t>
            </a:r>
            <a:r>
              <a:rPr lang="ru-RU" sz="3000" dirty="0" err="1"/>
              <a:t>корені</a:t>
            </a:r>
            <a:r>
              <a:rPr lang="ru-RU" sz="3000" dirty="0"/>
              <a:t> х = 5 і х = -5.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84E1C585-B216-4081-B359-F10AF8E93AAA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9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/>
              <p:nvPr/>
            </p:nvSpPr>
            <p:spPr>
              <a:xfrm>
                <a:off x="920564" y="2042374"/>
                <a:ext cx="10942801" cy="1670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ru-RU" sz="3000" dirty="0"/>
                  <a:t>З’ясуйте, не </a:t>
                </a:r>
                <a:r>
                  <a:rPr lang="ru-RU" sz="3000" dirty="0" err="1"/>
                  <a:t>розв’язуючи</a:t>
                </a:r>
                <a:r>
                  <a:rPr lang="ru-RU" sz="3000" dirty="0"/>
                  <a:t> </a:t>
                </a:r>
                <a:r>
                  <a:rPr lang="ru-RU" sz="3000" dirty="0" err="1"/>
                  <a:t>рівнянь</a:t>
                </a:r>
                <a:r>
                  <a:rPr lang="ru-RU" sz="3000" dirty="0"/>
                  <a:t>, </a:t>
                </a:r>
                <a:r>
                  <a:rPr lang="ru-RU" sz="3000" dirty="0" err="1"/>
                  <a:t>чи</a:t>
                </a:r>
                <a:r>
                  <a:rPr lang="ru-RU" sz="3000" dirty="0"/>
                  <a:t> є вони </a:t>
                </a:r>
                <a:r>
                  <a:rPr lang="ru-RU" sz="3000" dirty="0" err="1"/>
                  <a:t>рівносильними</a:t>
                </a:r>
                <a:r>
                  <a:rPr lang="ru-RU" sz="3000" dirty="0"/>
                  <a:t>: </a:t>
                </a:r>
              </a:p>
              <a:p>
                <a:pPr lvl="0">
                  <a:defRPr/>
                </a:pPr>
                <a:r>
                  <a:rPr lang="ru-RU" sz="3000" dirty="0"/>
                  <a:t>1) 4(х - 2) = 19 і 4х - 8 = 19;      2) 2х - 3 = </a:t>
                </a:r>
                <a:r>
                  <a:rPr lang="ru-RU" sz="3000" dirty="0" err="1"/>
                  <a:t>Зх</a:t>
                </a:r>
                <a:r>
                  <a:rPr lang="ru-RU" sz="3000" dirty="0"/>
                  <a:t> + 5 і 2х - </a:t>
                </a:r>
                <a:r>
                  <a:rPr lang="ru-RU" sz="3000" dirty="0" err="1"/>
                  <a:t>Зх</a:t>
                </a:r>
                <a:r>
                  <a:rPr lang="ru-RU" sz="3000" dirty="0"/>
                  <a:t> = 5 + 3; </a:t>
                </a:r>
              </a:p>
              <a:p>
                <a:pPr lvl="0">
                  <a:defRPr/>
                </a:pPr>
                <a:r>
                  <a:rPr lang="ru-RU" sz="3000" dirty="0"/>
                  <a:t>3) 8(х - 3) = 40 і х - 3 = 5;           4)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3000" b="0" i="1" smtClean="0">
                            <a:latin typeface="Cambria Math" panose="02040503050406030204" pitchFamily="18" charset="0"/>
                          </a:rPr>
                          <m:t>2х</m:t>
                        </m:r>
                      </m:num>
                      <m:den>
                        <m:r>
                          <a:rPr lang="uk-UA" sz="3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11 і 2х = 33.</a:t>
                </a: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64" y="2042374"/>
                <a:ext cx="10942801" cy="1670907"/>
              </a:xfrm>
              <a:prstGeom prst="rect">
                <a:avLst/>
              </a:prstGeom>
              <a:blipFill>
                <a:blip r:embed="rId3"/>
                <a:stretch>
                  <a:fillRect l="-1281" t="-4380" b="-51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257068" y="1234340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95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</p:spTree>
    <p:extLst>
      <p:ext uri="{BB962C8B-B14F-4D97-AF65-F5344CB8AC3E}">
        <p14:creationId xmlns:p14="http://schemas.microsoft.com/office/powerpoint/2010/main" val="5608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F34C85-54BD-433C-8B31-1DF9F643E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49" y="1530406"/>
            <a:ext cx="7844701" cy="470682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5"/>
            <a:ext cx="8732066" cy="68715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Перевірка домашнього завдання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4847" y="2488468"/>
            <a:ext cx="3046503" cy="175432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Перевіряємо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домашнє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AD50E8-8FE3-4E00-8A0E-BF5D19F84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350" y="3883816"/>
            <a:ext cx="2003983" cy="2890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343" t="4537" r="14561"/>
          <a:stretch/>
        </p:blipFill>
        <p:spPr>
          <a:xfrm flipH="1">
            <a:off x="217568" y="3365631"/>
            <a:ext cx="2783863" cy="34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1069306" y="2245588"/>
            <a:ext cx="106670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000" dirty="0"/>
              <a:t>1) </a:t>
            </a:r>
            <a:r>
              <a:rPr lang="ru-RU" sz="3000" dirty="0" err="1"/>
              <a:t>Рівняння</a:t>
            </a:r>
            <a:r>
              <a:rPr lang="ru-RU" sz="3000" dirty="0"/>
              <a:t> 4(х - 2) = 19 і 4х – 8 = 19 є </a:t>
            </a:r>
            <a:r>
              <a:rPr lang="ru-RU" sz="3000" dirty="0" err="1"/>
              <a:t>рівносильним</a:t>
            </a:r>
            <a:r>
              <a:rPr lang="ru-RU" sz="3000" dirty="0"/>
              <a:t>, </a:t>
            </a:r>
            <a:r>
              <a:rPr lang="ru-RU" sz="3000" dirty="0" err="1"/>
              <a:t>оскільки</a:t>
            </a:r>
            <a:r>
              <a:rPr lang="ru-RU" sz="3000" dirty="0"/>
              <a:t> друге </a:t>
            </a:r>
            <a:r>
              <a:rPr lang="ru-RU" sz="3000" dirty="0" err="1"/>
              <a:t>рівняння</a:t>
            </a:r>
            <a:r>
              <a:rPr lang="ru-RU" sz="3000" dirty="0"/>
              <a:t> </a:t>
            </a:r>
            <a:r>
              <a:rPr lang="ru-RU" sz="3000" dirty="0" err="1"/>
              <a:t>одержуємо</a:t>
            </a:r>
            <a:r>
              <a:rPr lang="ru-RU" sz="3000" dirty="0"/>
              <a:t> з </a:t>
            </a:r>
            <a:r>
              <a:rPr lang="ru-RU" sz="3000" dirty="0" err="1"/>
              <a:t>першого</a:t>
            </a:r>
            <a:r>
              <a:rPr lang="ru-RU" sz="3000" dirty="0"/>
              <a:t> </a:t>
            </a:r>
            <a:r>
              <a:rPr lang="ru-RU" sz="3000" dirty="0" err="1"/>
              <a:t>розкриттям</a:t>
            </a:r>
            <a:r>
              <a:rPr lang="ru-RU" sz="3000" dirty="0"/>
              <a:t> </a:t>
            </a:r>
            <a:r>
              <a:rPr lang="ru-RU" sz="3000" dirty="0" err="1"/>
              <a:t>дужок</a:t>
            </a:r>
            <a:r>
              <a:rPr lang="ru-RU" sz="3000" dirty="0"/>
              <a:t> у </a:t>
            </a:r>
            <a:r>
              <a:rPr lang="ru-RU" sz="3000" dirty="0" err="1"/>
              <a:t>його</a:t>
            </a:r>
            <a:r>
              <a:rPr lang="ru-RU" sz="3000" dirty="0"/>
              <a:t> </a:t>
            </a:r>
            <a:r>
              <a:rPr lang="ru-RU" sz="3000" dirty="0" err="1"/>
              <a:t>лівій</a:t>
            </a:r>
            <a:r>
              <a:rPr lang="ru-RU" sz="3000" dirty="0"/>
              <a:t> </a:t>
            </a:r>
            <a:r>
              <a:rPr lang="ru-RU" sz="3000" dirty="0" err="1"/>
              <a:t>частині</a:t>
            </a:r>
            <a:r>
              <a:rPr lang="ru-RU" sz="3000" dirty="0"/>
              <a:t>.</a:t>
            </a:r>
          </a:p>
          <a:p>
            <a:pPr lvl="0">
              <a:defRPr/>
            </a:pPr>
            <a:endParaRPr lang="ru-RU" sz="3000" dirty="0"/>
          </a:p>
          <a:p>
            <a:pPr lvl="0">
              <a:defRPr/>
            </a:pPr>
            <a:r>
              <a:rPr lang="ru-RU" sz="3000" dirty="0"/>
              <a:t>2) </a:t>
            </a:r>
            <a:r>
              <a:rPr lang="ru-RU" sz="3000" dirty="0" err="1"/>
              <a:t>Рівняння</a:t>
            </a:r>
            <a:r>
              <a:rPr lang="ru-RU" sz="3000" dirty="0"/>
              <a:t> 2х – 3 = 3х + 5 і 2х – 3х + 5 + 3 є </a:t>
            </a:r>
            <a:r>
              <a:rPr lang="ru-RU" sz="3000" dirty="0" err="1"/>
              <a:t>рівносильним</a:t>
            </a:r>
            <a:r>
              <a:rPr lang="ru-RU" sz="3000" dirty="0"/>
              <a:t>, </a:t>
            </a:r>
            <a:r>
              <a:rPr lang="ru-RU" sz="3000" dirty="0" err="1"/>
              <a:t>оскільки</a:t>
            </a:r>
            <a:r>
              <a:rPr lang="ru-RU" sz="3000" dirty="0"/>
              <a:t> друге </a:t>
            </a:r>
            <a:r>
              <a:rPr lang="ru-RU" sz="3000" dirty="0" err="1"/>
              <a:t>рівняння</a:t>
            </a:r>
            <a:r>
              <a:rPr lang="ru-RU" sz="3000" dirty="0"/>
              <a:t> </a:t>
            </a:r>
            <a:r>
              <a:rPr lang="ru-RU" sz="3000" dirty="0" err="1"/>
              <a:t>одержуємо</a:t>
            </a:r>
            <a:r>
              <a:rPr lang="ru-RU" sz="3000" dirty="0"/>
              <a:t>, коли у </a:t>
            </a:r>
            <a:r>
              <a:rPr lang="ru-RU" sz="3000" dirty="0" err="1"/>
              <a:t>першому</a:t>
            </a:r>
            <a:r>
              <a:rPr lang="ru-RU" sz="3000" dirty="0"/>
              <a:t> </a:t>
            </a:r>
            <a:r>
              <a:rPr lang="ru-RU" sz="3000" dirty="0" err="1"/>
              <a:t>рівнянні</a:t>
            </a:r>
            <a:r>
              <a:rPr lang="ru-RU" sz="3000" dirty="0"/>
              <a:t> </a:t>
            </a:r>
            <a:r>
              <a:rPr lang="ru-RU" sz="3000" dirty="0" err="1"/>
              <a:t>перенесемо</a:t>
            </a:r>
            <a:r>
              <a:rPr lang="ru-RU" sz="3000" dirty="0"/>
              <a:t> в одну сторону </a:t>
            </a:r>
            <a:r>
              <a:rPr lang="ru-RU" sz="3000" dirty="0" err="1"/>
              <a:t>прості</a:t>
            </a:r>
            <a:r>
              <a:rPr lang="ru-RU" sz="3000" dirty="0"/>
              <a:t> </a:t>
            </a:r>
            <a:r>
              <a:rPr lang="ru-RU" sz="3000" dirty="0" err="1"/>
              <a:t>коефіцієнти</a:t>
            </a:r>
            <a:r>
              <a:rPr lang="ru-RU" sz="3000" dirty="0"/>
              <a:t> а в </a:t>
            </a:r>
            <a:r>
              <a:rPr lang="ru-RU" sz="3000" dirty="0" err="1"/>
              <a:t>іншу</a:t>
            </a:r>
            <a:r>
              <a:rPr lang="ru-RU" sz="3000" dirty="0"/>
              <a:t> – </a:t>
            </a:r>
            <a:r>
              <a:rPr lang="ru-RU" sz="3000" dirty="0" err="1"/>
              <a:t>коефіцієнти</a:t>
            </a:r>
            <a:r>
              <a:rPr lang="ru-RU" sz="3000" dirty="0"/>
              <a:t> </a:t>
            </a:r>
            <a:r>
              <a:rPr lang="ru-RU" sz="3000" dirty="0" err="1"/>
              <a:t>зі</a:t>
            </a:r>
            <a:r>
              <a:rPr lang="ru-RU" sz="3000" dirty="0"/>
              <a:t> </a:t>
            </a:r>
            <a:r>
              <a:rPr lang="ru-RU" sz="3000" dirty="0" err="1"/>
              <a:t>змінними</a:t>
            </a:r>
            <a:r>
              <a:rPr lang="ru-RU" sz="3000" dirty="0"/>
              <a:t> з </a:t>
            </a:r>
            <a:r>
              <a:rPr lang="ru-RU" sz="3000" dirty="0" err="1"/>
              <a:t>відповідною</a:t>
            </a:r>
            <a:r>
              <a:rPr lang="ru-RU" sz="3000" dirty="0"/>
              <a:t> </a:t>
            </a:r>
            <a:r>
              <a:rPr lang="ru-RU" sz="3000" dirty="0" err="1"/>
              <a:t>зміною</a:t>
            </a:r>
            <a:r>
              <a:rPr lang="ru-RU" sz="3000" dirty="0"/>
              <a:t> </a:t>
            </a:r>
            <a:r>
              <a:rPr lang="ru-RU" sz="3000" dirty="0" err="1"/>
              <a:t>знаків</a:t>
            </a:r>
            <a:r>
              <a:rPr lang="ru-RU" sz="3000" dirty="0"/>
              <a:t> на </a:t>
            </a:r>
            <a:r>
              <a:rPr lang="ru-RU" sz="3000" dirty="0" err="1"/>
              <a:t>протилежні</a:t>
            </a:r>
            <a:r>
              <a:rPr lang="ru-RU" sz="30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355596" y="1001567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(І):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</p:spTree>
    <p:extLst>
      <p:ext uri="{BB962C8B-B14F-4D97-AF65-F5344CB8AC3E}">
        <p14:creationId xmlns:p14="http://schemas.microsoft.com/office/powerpoint/2010/main" val="18226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/>
              <p:nvPr/>
            </p:nvSpPr>
            <p:spPr>
              <a:xfrm>
                <a:off x="1100880" y="2338867"/>
                <a:ext cx="10341330" cy="3517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Рівняння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8(х - 3) = 40 і х – 3 = 5 є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рівносильними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оскільки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друге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рівняння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одержуємо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з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першого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поділивши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обидві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частини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його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рівності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на 8.</a:t>
                </a:r>
              </a:p>
              <a:p>
                <a:pPr lvl="0">
                  <a:defRPr/>
                </a:pPr>
                <a:endParaRPr kumimoji="0" lang="ru-RU" sz="3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ru-RU" sz="3000" baseline="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ru-RU" sz="30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0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Рівняння</a:t>
                </a:r>
                <a:r>
                  <a:rPr lang="ru-RU" sz="30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2х</m:t>
                        </m:r>
                      </m:num>
                      <m:den>
                        <m:r>
                          <a:rPr lang="uk-UA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11 і 2х = 33 є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рівносильними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оскільки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друге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рівняння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одержуємо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з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першого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помноживши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обидві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частини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його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рівності</a:t>
                </a:r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на 3.</a:t>
                </a:r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880" y="2338867"/>
                <a:ext cx="10341330" cy="3517566"/>
              </a:xfrm>
              <a:prstGeom prst="rect">
                <a:avLst/>
              </a:prstGeom>
              <a:blipFill>
                <a:blip r:embed="rId3"/>
                <a:stretch>
                  <a:fillRect l="-1415" t="-2080" b="-45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355596" y="1001567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(ІІ):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</p:spTree>
    <p:extLst>
      <p:ext uri="{BB962C8B-B14F-4D97-AF65-F5344CB8AC3E}">
        <p14:creationId xmlns:p14="http://schemas.microsoft.com/office/powerpoint/2010/main" val="33026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722150" y="1899348"/>
            <a:ext cx="8321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dirty="0" err="1"/>
              <a:t>Чи</a:t>
            </a:r>
            <a:r>
              <a:rPr lang="ru-RU" sz="3200" dirty="0"/>
              <a:t> </a:t>
            </a:r>
            <a:r>
              <a:rPr lang="ru-RU" sz="3200" dirty="0" err="1"/>
              <a:t>має</a:t>
            </a:r>
            <a:r>
              <a:rPr lang="ru-RU" sz="3200" dirty="0"/>
              <a:t> </a:t>
            </a:r>
            <a:r>
              <a:rPr lang="ru-RU" sz="3200" dirty="0" err="1"/>
              <a:t>розв’язки</a:t>
            </a:r>
            <a:r>
              <a:rPr lang="ru-RU" sz="3200" dirty="0"/>
              <a:t> </a:t>
            </a:r>
            <a:r>
              <a:rPr lang="ru-RU" sz="3200" dirty="0" err="1"/>
              <a:t>рівняння</a:t>
            </a:r>
            <a:r>
              <a:rPr lang="ru-RU" sz="3200" dirty="0"/>
              <a:t>: </a:t>
            </a:r>
          </a:p>
          <a:p>
            <a:pPr lvl="0">
              <a:defRPr/>
            </a:pPr>
            <a:r>
              <a:rPr lang="ru-RU" sz="3200" dirty="0"/>
              <a:t>1) х + 2 = 2 - х;        2) х + 3 = 3 + х; </a:t>
            </a:r>
          </a:p>
          <a:p>
            <a:pPr lvl="0">
              <a:defRPr/>
            </a:pPr>
            <a:r>
              <a:rPr lang="ru-RU" sz="3200" dirty="0"/>
              <a:t>3) х +1 = -1 + х;       4) 0 ∙ х = 0; </a:t>
            </a:r>
          </a:p>
          <a:p>
            <a:pPr lvl="0">
              <a:defRPr/>
            </a:pPr>
            <a:r>
              <a:rPr lang="ru-RU" sz="3200" dirty="0"/>
              <a:t>5) 0 ∙ (х - 1) = 3;      6) 5(х - 1) = 5х - 5;</a:t>
            </a:r>
          </a:p>
          <a:p>
            <a:pPr lvl="0">
              <a:defRPr/>
            </a:pPr>
            <a:r>
              <a:rPr lang="ru-RU" sz="3200" dirty="0"/>
              <a:t>7) 0 : х = 0;              8) 2(х - 3) = 2х - 7?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257068" y="1234340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97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48D84D-4231-4EE0-A260-1291A25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283" y="1845438"/>
            <a:ext cx="2569544" cy="27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120760" y="2706068"/>
            <a:ext cx="34730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/>
              <a:t>1) х + 2 = 2 – х; </a:t>
            </a:r>
          </a:p>
          <a:p>
            <a:pPr lvl="0">
              <a:defRPr/>
            </a:pPr>
            <a:r>
              <a:rPr lang="ru-RU" sz="2800" dirty="0"/>
              <a:t>2х = 2 – 2; </a:t>
            </a:r>
          </a:p>
          <a:p>
            <a:pPr lvl="0">
              <a:defRPr/>
            </a:pPr>
            <a:r>
              <a:rPr lang="ru-RU" sz="2800" dirty="0"/>
              <a:t>2х = 0; </a:t>
            </a:r>
          </a:p>
          <a:p>
            <a:pPr lvl="0">
              <a:defRPr/>
            </a:pPr>
            <a:r>
              <a:rPr lang="ru-RU" sz="2800" dirty="0"/>
              <a:t>х = 0. </a:t>
            </a:r>
          </a:p>
          <a:p>
            <a:pPr lvl="0">
              <a:defRPr/>
            </a:pPr>
            <a:endParaRPr lang="ru-RU" sz="2800" dirty="0"/>
          </a:p>
          <a:p>
            <a:pPr lvl="0">
              <a:defRPr/>
            </a:pPr>
            <a:r>
              <a:rPr lang="ru-RU" sz="2800" dirty="0"/>
              <a:t>3) х + 1 = –1 + х; </a:t>
            </a:r>
          </a:p>
          <a:p>
            <a:pPr lvl="0">
              <a:defRPr/>
            </a:pPr>
            <a:r>
              <a:rPr lang="ru-RU" sz="2800" dirty="0"/>
              <a:t>0 ≠ –2;</a:t>
            </a:r>
          </a:p>
          <a:p>
            <a:pPr lvl="0">
              <a:defRPr/>
            </a:pPr>
            <a:r>
              <a:rPr lang="ru-RU" sz="2800" dirty="0" err="1"/>
              <a:t>Немає</a:t>
            </a:r>
            <a:r>
              <a:rPr lang="ru-RU" sz="2800" dirty="0"/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257068" y="1234340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97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67C4FBA-74CB-4272-964B-956782A9A294}"/>
              </a:ext>
            </a:extLst>
          </p:cNvPr>
          <p:cNvSpPr/>
          <p:nvPr/>
        </p:nvSpPr>
        <p:spPr>
          <a:xfrm>
            <a:off x="2860978" y="2691635"/>
            <a:ext cx="347305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/>
              <a:t>2) х + 3 = 3 + х; </a:t>
            </a:r>
          </a:p>
          <a:p>
            <a:pPr lvl="0">
              <a:defRPr/>
            </a:pPr>
            <a:r>
              <a:rPr lang="ru-RU" sz="2800" dirty="0"/>
              <a:t>0 = 0; </a:t>
            </a:r>
          </a:p>
          <a:p>
            <a:pPr lvl="0">
              <a:defRPr/>
            </a:pPr>
            <a:r>
              <a:rPr lang="ru-RU" sz="2800" dirty="0"/>
              <a:t>х – любе </a:t>
            </a:r>
            <a:r>
              <a:rPr lang="ru-RU" sz="2800" dirty="0" err="1"/>
              <a:t>значення</a:t>
            </a:r>
            <a:r>
              <a:rPr lang="ru-RU" sz="2800" dirty="0"/>
              <a:t>; </a:t>
            </a:r>
          </a:p>
          <a:p>
            <a:pPr lvl="0">
              <a:defRPr/>
            </a:pPr>
            <a:endParaRPr lang="ru-RU" sz="2800" dirty="0"/>
          </a:p>
          <a:p>
            <a:pPr lvl="0">
              <a:defRPr/>
            </a:pPr>
            <a:endParaRPr lang="ru-RU" sz="2800" dirty="0"/>
          </a:p>
          <a:p>
            <a:pPr lvl="0">
              <a:defRPr/>
            </a:pPr>
            <a:r>
              <a:rPr lang="ru-RU" sz="2800" dirty="0"/>
              <a:t>4) 0 ∙ х = 0; </a:t>
            </a:r>
          </a:p>
          <a:p>
            <a:pPr lvl="0">
              <a:defRPr/>
            </a:pPr>
            <a:r>
              <a:rPr lang="ru-RU" sz="2800" dirty="0"/>
              <a:t>х – любе </a:t>
            </a:r>
            <a:r>
              <a:rPr lang="ru-RU" sz="2800" dirty="0" err="1"/>
              <a:t>значення</a:t>
            </a:r>
            <a:r>
              <a:rPr lang="ru-RU" sz="2800" dirty="0"/>
              <a:t>;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CD0EDFE-3B58-4EA0-9A69-F951E4F4CD91}"/>
              </a:ext>
            </a:extLst>
          </p:cNvPr>
          <p:cNvSpPr/>
          <p:nvPr/>
        </p:nvSpPr>
        <p:spPr>
          <a:xfrm>
            <a:off x="6072529" y="2691635"/>
            <a:ext cx="32632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/>
              <a:t>5) 0 ∙ (х – 1) = 3; </a:t>
            </a:r>
          </a:p>
          <a:p>
            <a:pPr lvl="0">
              <a:defRPr/>
            </a:pPr>
            <a:r>
              <a:rPr lang="ru-RU" sz="2800" dirty="0"/>
              <a:t>0 ≠ 3.</a:t>
            </a:r>
          </a:p>
          <a:p>
            <a:pPr lvl="0">
              <a:defRPr/>
            </a:pPr>
            <a:r>
              <a:rPr lang="ru-RU" sz="2800" dirty="0"/>
              <a:t> </a:t>
            </a:r>
            <a:r>
              <a:rPr lang="ru-RU" sz="2800" dirty="0" err="1"/>
              <a:t>Немає</a:t>
            </a:r>
            <a:r>
              <a:rPr lang="ru-RU" sz="2800" dirty="0"/>
              <a:t>. </a:t>
            </a:r>
          </a:p>
          <a:p>
            <a:pPr lvl="0">
              <a:defRPr/>
            </a:pPr>
            <a:endParaRPr lang="ru-RU" sz="2800" dirty="0"/>
          </a:p>
          <a:p>
            <a:pPr lvl="0">
              <a:defRPr/>
            </a:pPr>
            <a:endParaRPr lang="ru-RU" sz="2800" dirty="0"/>
          </a:p>
          <a:p>
            <a:pPr lvl="0">
              <a:defRPr/>
            </a:pPr>
            <a:r>
              <a:rPr lang="ru-RU" sz="2800" dirty="0"/>
              <a:t>7) 0 : х = 0; </a:t>
            </a:r>
          </a:p>
          <a:p>
            <a:pPr lvl="0">
              <a:defRPr/>
            </a:pPr>
            <a:r>
              <a:rPr lang="ru-RU" sz="2800" dirty="0"/>
              <a:t>х – любе </a:t>
            </a:r>
            <a:r>
              <a:rPr lang="ru-RU" sz="2800" dirty="0" err="1"/>
              <a:t>значення</a:t>
            </a:r>
            <a:r>
              <a:rPr lang="ru-RU" sz="2800" dirty="0"/>
              <a:t>;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EC7A40-715B-48D7-9F9F-213A13B42349}"/>
              </a:ext>
            </a:extLst>
          </p:cNvPr>
          <p:cNvSpPr/>
          <p:nvPr/>
        </p:nvSpPr>
        <p:spPr>
          <a:xfrm>
            <a:off x="9074255" y="2697797"/>
            <a:ext cx="32632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/>
              <a:t>6) 5(х – 1) = 5х – 5; </a:t>
            </a:r>
          </a:p>
          <a:p>
            <a:pPr lvl="0">
              <a:defRPr/>
            </a:pPr>
            <a:r>
              <a:rPr lang="ru-RU" sz="2800" dirty="0"/>
              <a:t>5х – 5 = 5х – 5; </a:t>
            </a:r>
          </a:p>
          <a:p>
            <a:pPr lvl="0">
              <a:defRPr/>
            </a:pPr>
            <a:r>
              <a:rPr lang="ru-RU" sz="2800" dirty="0"/>
              <a:t>0 = 0; </a:t>
            </a:r>
          </a:p>
          <a:p>
            <a:pPr lvl="0">
              <a:defRPr/>
            </a:pPr>
            <a:r>
              <a:rPr lang="ru-RU" sz="2800" dirty="0"/>
              <a:t>х – любе </a:t>
            </a:r>
            <a:r>
              <a:rPr lang="ru-RU" sz="2800" dirty="0" err="1"/>
              <a:t>значення</a:t>
            </a:r>
            <a:r>
              <a:rPr lang="ru-RU" sz="2800" dirty="0"/>
              <a:t>; </a:t>
            </a:r>
          </a:p>
          <a:p>
            <a:pPr lvl="0">
              <a:defRPr/>
            </a:pPr>
            <a:endParaRPr lang="ru-RU" sz="2800" dirty="0"/>
          </a:p>
          <a:p>
            <a:pPr lvl="0">
              <a:defRPr/>
            </a:pPr>
            <a:r>
              <a:rPr lang="ru-RU" sz="2800" dirty="0"/>
              <a:t>8) 2(х – 3) = 2х – 7; </a:t>
            </a:r>
          </a:p>
          <a:p>
            <a:pPr lvl="0">
              <a:defRPr/>
            </a:pPr>
            <a:r>
              <a:rPr lang="ru-RU" sz="2800" dirty="0"/>
              <a:t>2х – 6 = 2х – 7; </a:t>
            </a:r>
          </a:p>
          <a:p>
            <a:pPr lvl="0">
              <a:defRPr/>
            </a:pPr>
            <a:r>
              <a:rPr lang="ru-RU" sz="2800" dirty="0"/>
              <a:t>0 ≠ –1. </a:t>
            </a:r>
          </a:p>
          <a:p>
            <a:pPr lvl="0">
              <a:defRPr/>
            </a:pPr>
            <a:r>
              <a:rPr lang="ru-RU" sz="2800" dirty="0" err="1"/>
              <a:t>Немає</a:t>
            </a:r>
            <a:r>
              <a:rPr lang="ru-RU" sz="2800" dirty="0"/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6">
            <a:hlinkClick r:id="" action="ppaction://media"/>
            <a:extLst>
              <a:ext uri="{FF2B5EF4-FFF2-40B4-BE49-F238E27FC236}">
                <a16:creationId xmlns:a16="http://schemas.microsoft.com/office/drawing/2014/main" id="{93950FE8-5928-4631-86B8-9FD247D1C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21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E161D-0158-4AA6-B64C-21085172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9" y="1852094"/>
            <a:ext cx="1665402" cy="1110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806E6-719F-439F-96E6-5D1CB8A13CB1}"/>
              </a:ext>
            </a:extLst>
          </p:cNvPr>
          <p:cNvSpPr txBox="1"/>
          <p:nvPr/>
        </p:nvSpPr>
        <p:spPr>
          <a:xfrm>
            <a:off x="119514" y="1194792"/>
            <a:ext cx="237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Підготовка до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464FE-1C02-4FE8-8359-1DA490B41FE9}"/>
              </a:ext>
            </a:extLst>
          </p:cNvPr>
          <p:cNvSpPr txBox="1"/>
          <p:nvPr/>
        </p:nvSpPr>
        <p:spPr>
          <a:xfrm>
            <a:off x="2290713" y="1711450"/>
            <a:ext cx="9551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Розв'яжіть рівняння 0,01х = -1.</a:t>
            </a: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E4C3276-B773-4AF7-BB6B-901B0F7B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58687"/>
              </p:ext>
            </p:extLst>
          </p:nvPr>
        </p:nvGraphicFramePr>
        <p:xfrm>
          <a:off x="2139401" y="3091124"/>
          <a:ext cx="81280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0611240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389503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6782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675701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236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6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-1000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-100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425051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BF81A2-58AC-4416-8B92-210F0038A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" t="18638" b="8128"/>
          <a:stretch/>
        </p:blipFill>
        <p:spPr>
          <a:xfrm>
            <a:off x="2139401" y="4992434"/>
            <a:ext cx="9703310" cy="16127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E6D1AB-26B5-462B-86D8-0A0F03A5381C}"/>
              </a:ext>
            </a:extLst>
          </p:cNvPr>
          <p:cNvSpPr txBox="1"/>
          <p:nvPr/>
        </p:nvSpPr>
        <p:spPr>
          <a:xfrm>
            <a:off x="190893" y="4856847"/>
            <a:ext cx="1948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</a:t>
            </a:r>
          </a:p>
        </p:txBody>
      </p:sp>
      <p:sp>
        <p:nvSpPr>
          <p:cNvPr id="26" name="Звезда: 32 точки 25">
            <a:extLst>
              <a:ext uri="{FF2B5EF4-FFF2-40B4-BE49-F238E27FC236}">
                <a16:creationId xmlns:a16="http://schemas.microsoft.com/office/drawing/2014/main" id="{8200A81A-D865-4E71-A877-C6A60D47C937}"/>
              </a:ext>
            </a:extLst>
          </p:cNvPr>
          <p:cNvSpPr/>
          <p:nvPr/>
        </p:nvSpPr>
        <p:spPr>
          <a:xfrm>
            <a:off x="731750" y="5294836"/>
            <a:ext cx="798620" cy="806361"/>
          </a:xfrm>
          <a:prstGeom prst="star32">
            <a:avLst/>
          </a:prstGeom>
          <a:solidFill>
            <a:srgbClr val="76CA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7FF1675-0A99-46BE-9D14-97064638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02" y="3161822"/>
            <a:ext cx="1086837" cy="166950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7996963-3457-43D4-9B79-83FBEE2ED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3" t="6075" r="13264" b="6929"/>
          <a:stretch/>
        </p:blipFill>
        <p:spPr>
          <a:xfrm>
            <a:off x="10527282" y="3096445"/>
            <a:ext cx="1211733" cy="16142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71416F-AA64-44C9-921B-111DFA60E018}"/>
              </a:ext>
            </a:extLst>
          </p:cNvPr>
          <p:cNvSpPr txBox="1"/>
          <p:nvPr/>
        </p:nvSpPr>
        <p:spPr>
          <a:xfrm>
            <a:off x="3839966" y="5327591"/>
            <a:ext cx="60977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0,01х = -1</a:t>
            </a:r>
          </a:p>
          <a:p>
            <a:r>
              <a:rPr lang="ru-RU" sz="2800" dirty="0">
                <a:solidFill>
                  <a:srgbClr val="000000"/>
                </a:solidFill>
              </a:rPr>
              <a:t>х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= -1 : 0,01</a:t>
            </a:r>
          </a:p>
          <a:p>
            <a:r>
              <a:rPr lang="ru-RU" sz="2800" dirty="0">
                <a:solidFill>
                  <a:srgbClr val="000000"/>
                </a:solidFill>
              </a:rPr>
              <a:t>х=-100</a:t>
            </a:r>
            <a:endParaRPr lang="ru-RU" sz="28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93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E161D-0158-4AA6-B64C-21085172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9" y="1852094"/>
            <a:ext cx="1665402" cy="1110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806E6-719F-439F-96E6-5D1CB8A13CB1}"/>
              </a:ext>
            </a:extLst>
          </p:cNvPr>
          <p:cNvSpPr txBox="1"/>
          <p:nvPr/>
        </p:nvSpPr>
        <p:spPr>
          <a:xfrm>
            <a:off x="119514" y="1194792"/>
            <a:ext cx="237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Підготовка до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0464FE-1C02-4FE8-8359-1DA490B41FE9}"/>
                  </a:ext>
                </a:extLst>
              </p:cNvPr>
              <p:cNvSpPr txBox="1"/>
              <p:nvPr/>
            </p:nvSpPr>
            <p:spPr>
              <a:xfrm>
                <a:off x="2290713" y="1840207"/>
                <a:ext cx="9551998" cy="658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№2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Розв’яжіть рівняння: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х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=2,5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0464FE-1C02-4FE8-8359-1DA490B41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713" y="1840207"/>
                <a:ext cx="9551998" cy="658194"/>
              </a:xfrm>
              <a:prstGeom prst="rect">
                <a:avLst/>
              </a:prstGeom>
              <a:blipFill>
                <a:blip r:embed="rId3"/>
                <a:stretch>
                  <a:fillRect l="-1340" t="-1852" b="-1296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E4C3276-B773-4AF7-BB6B-901B0F7B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681600"/>
              </p:ext>
            </p:extLst>
          </p:nvPr>
        </p:nvGraphicFramePr>
        <p:xfrm>
          <a:off x="2088858" y="3478414"/>
          <a:ext cx="81280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0611240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389503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6782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675701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236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6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12,5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42505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5E6D1AB-26B5-462B-86D8-0A0F03A5381C}"/>
              </a:ext>
            </a:extLst>
          </p:cNvPr>
          <p:cNvSpPr txBox="1"/>
          <p:nvPr/>
        </p:nvSpPr>
        <p:spPr>
          <a:xfrm>
            <a:off x="10139154" y="5030786"/>
            <a:ext cx="1948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 </a:t>
            </a:r>
          </a:p>
        </p:txBody>
      </p:sp>
      <p:sp>
        <p:nvSpPr>
          <p:cNvPr id="26" name="Звезда: 32 точки 25">
            <a:extLst>
              <a:ext uri="{FF2B5EF4-FFF2-40B4-BE49-F238E27FC236}">
                <a16:creationId xmlns:a16="http://schemas.microsoft.com/office/drawing/2014/main" id="{8200A81A-D865-4E71-A877-C6A60D47C937}"/>
              </a:ext>
            </a:extLst>
          </p:cNvPr>
          <p:cNvSpPr/>
          <p:nvPr/>
        </p:nvSpPr>
        <p:spPr>
          <a:xfrm>
            <a:off x="10747006" y="5461025"/>
            <a:ext cx="798620" cy="806361"/>
          </a:xfrm>
          <a:prstGeom prst="star32">
            <a:avLst/>
          </a:prstGeom>
          <a:solidFill>
            <a:srgbClr val="76CA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40C5A1-05C5-40AA-9C28-157055B33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922" y="3480760"/>
            <a:ext cx="1392789" cy="1044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18DD9-4533-400F-9EC8-3B743A765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00" y="3520420"/>
            <a:ext cx="1692131" cy="122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F0F0AE-03D9-49D6-84A6-5C80C85D7B3E}"/>
                  </a:ext>
                </a:extLst>
              </p:cNvPr>
              <p:cNvSpPr txBox="1"/>
              <p:nvPr/>
            </p:nvSpPr>
            <p:spPr>
              <a:xfrm>
                <a:off x="3646614" y="5102876"/>
                <a:ext cx="6097712" cy="1522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num>
                      <m:den>
                        <m:r>
                          <a:rPr lang="uk-UA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ru-RU" sz="2800" dirty="0">
                    <a:solidFill>
                      <a:prstClr val="black"/>
                    </a:solidFill>
                  </a:rPr>
                  <a:t> =2,5 </a:t>
                </a:r>
              </a:p>
              <a:p>
                <a:r>
                  <a:rPr lang="ru-RU" sz="2800" dirty="0">
                    <a:solidFill>
                      <a:srgbClr val="000000"/>
                    </a:solidFill>
                  </a:rPr>
                  <a:t>х</a:t>
                </a:r>
                <a:r>
                  <a:rPr lang="ru-RU" sz="2800" b="0" i="0" dirty="0">
                    <a:solidFill>
                      <a:srgbClr val="000000"/>
                    </a:solidFill>
                    <a:effectLst/>
                  </a:rPr>
                  <a:t>= 2,5 </a:t>
                </a:r>
                <a:r>
                  <a:rPr lang="ru-RU" sz="28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∙ </a:t>
                </a:r>
                <a:r>
                  <a:rPr lang="ru-RU" sz="2800" b="0" i="0" dirty="0">
                    <a:solidFill>
                      <a:srgbClr val="000000"/>
                    </a:solidFill>
                    <a:effectLst/>
                  </a:rPr>
                  <a:t> 10</a:t>
                </a:r>
              </a:p>
              <a:p>
                <a:r>
                  <a:rPr lang="ru-RU" sz="2800" dirty="0">
                    <a:solidFill>
                      <a:srgbClr val="000000"/>
                    </a:solidFill>
                  </a:rPr>
                  <a:t>х= 25</a:t>
                </a:r>
                <a:endParaRPr lang="ru-RU" sz="2800" b="0" i="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F0F0AE-03D9-49D6-84A6-5C80C85D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614" y="5102876"/>
                <a:ext cx="6097712" cy="1522661"/>
              </a:xfrm>
              <a:prstGeom prst="rect">
                <a:avLst/>
              </a:prstGeom>
              <a:blipFill>
                <a:blip r:embed="rId7"/>
                <a:stretch>
                  <a:fillRect l="-2000" t="-400" b="-104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0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3429193" y="2407196"/>
            <a:ext cx="8408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/>
              <a:t>Яку </a:t>
            </a:r>
            <a:r>
              <a:rPr lang="ru-RU" sz="2800" dirty="0" err="1"/>
              <a:t>остачу</a:t>
            </a:r>
            <a:r>
              <a:rPr lang="ru-RU" sz="2800" dirty="0"/>
              <a:t> при діленні на 1001 дає число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/>
              <a:t>1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ru-RU" sz="2800" dirty="0"/>
              <a:t> 2 ∙ 3 ∙ 4 ∙ 5 ∙ 6 ∙ 7 ∙ 8 ∙ 9 ∙ 10 ∙ 11 ∙ 12 ∙ 13 + 2000?</a:t>
            </a:r>
            <a:endParaRPr kumimoji="0" lang="uk-UA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A5169-4F85-48AC-B535-1772FF3CF481}"/>
              </a:ext>
            </a:extLst>
          </p:cNvPr>
          <p:cNvSpPr txBox="1"/>
          <p:nvPr/>
        </p:nvSpPr>
        <p:spPr>
          <a:xfrm>
            <a:off x="64582" y="1223913"/>
            <a:ext cx="34879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ЗАДАЧІ  ПІДВИЩЕНОЇ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СКЛАДНОСТІ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4E77D3-ED4F-497B-9C79-8356B459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41" y="2178020"/>
            <a:ext cx="2467201" cy="246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002B30-D652-4E9B-B819-25D49218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90" y="4645221"/>
            <a:ext cx="11889850" cy="2212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51072F-4E26-4D09-AE22-D45B96B748E6}"/>
              </a:ext>
            </a:extLst>
          </p:cNvPr>
          <p:cNvSpPr txBox="1"/>
          <p:nvPr/>
        </p:nvSpPr>
        <p:spPr>
          <a:xfrm>
            <a:off x="305101" y="5249367"/>
            <a:ext cx="2855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/>
              <a:t>Відповідь: </a:t>
            </a:r>
            <a:r>
              <a:rPr lang="uk-UA" sz="3000" dirty="0"/>
              <a:t>999.</a:t>
            </a:r>
            <a:endParaRPr lang="ru-RU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CA00B-75CE-4121-ADC7-AF9AC3AFAF75}"/>
              </a:ext>
            </a:extLst>
          </p:cNvPr>
          <p:cNvSpPr txBox="1"/>
          <p:nvPr/>
        </p:nvSpPr>
        <p:spPr>
          <a:xfrm>
            <a:off x="3257068" y="4679980"/>
            <a:ext cx="9047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Розкладемо</a:t>
            </a:r>
            <a:r>
              <a:rPr lang="ru-RU" sz="2800" dirty="0"/>
              <a:t> 1001 на </a:t>
            </a:r>
            <a:r>
              <a:rPr lang="ru-RU" sz="2800" dirty="0" err="1"/>
              <a:t>множники</a:t>
            </a:r>
            <a:r>
              <a:rPr lang="ru-RU" sz="2800" dirty="0"/>
              <a:t>: 1001 = 7 ∙ 11 ∙ 13. </a:t>
            </a:r>
          </a:p>
          <a:p>
            <a:r>
              <a:rPr lang="ru-RU" sz="2800" dirty="0"/>
              <a:t>Перший </a:t>
            </a:r>
            <a:r>
              <a:rPr lang="ru-RU" sz="2800" dirty="0" err="1"/>
              <a:t>доданок</a:t>
            </a:r>
            <a:r>
              <a:rPr lang="ru-RU" sz="2800" dirty="0"/>
              <a:t> </a:t>
            </a:r>
            <a:r>
              <a:rPr lang="ru-RU" sz="2800" dirty="0" err="1"/>
              <a:t>суми</a:t>
            </a:r>
            <a:r>
              <a:rPr lang="ru-RU" sz="2800" dirty="0"/>
              <a:t> </a:t>
            </a:r>
            <a:r>
              <a:rPr lang="ru-RU" sz="2800" dirty="0" err="1"/>
              <a:t>ділиться</a:t>
            </a:r>
            <a:r>
              <a:rPr lang="ru-RU" sz="2800" dirty="0"/>
              <a:t> на 1001 без </a:t>
            </a:r>
            <a:r>
              <a:rPr lang="ru-RU" sz="2800" dirty="0" err="1"/>
              <a:t>остачі</a:t>
            </a:r>
            <a:r>
              <a:rPr lang="ru-RU" sz="2800" dirty="0"/>
              <a:t>, </a:t>
            </a:r>
            <a:r>
              <a:rPr lang="ru-RU" sz="2800" dirty="0" err="1"/>
              <a:t>оскільки</a:t>
            </a:r>
            <a:r>
              <a:rPr lang="ru-RU" sz="2800" dirty="0"/>
              <a:t> в </a:t>
            </a:r>
            <a:r>
              <a:rPr lang="ru-RU" sz="2800" dirty="0" err="1"/>
              <a:t>ньому</a:t>
            </a:r>
            <a:r>
              <a:rPr lang="ru-RU" sz="2800" dirty="0"/>
              <a:t> є </a:t>
            </a:r>
            <a:r>
              <a:rPr lang="ru-RU" sz="2800" dirty="0" err="1"/>
              <a:t>множники</a:t>
            </a:r>
            <a:r>
              <a:rPr lang="ru-RU" sz="2800" dirty="0"/>
              <a:t> 7, 11 і 13, тому </a:t>
            </a:r>
            <a:r>
              <a:rPr lang="ru-RU" sz="2800" dirty="0" err="1"/>
              <a:t>остача</a:t>
            </a:r>
            <a:r>
              <a:rPr lang="ru-RU" sz="2800" dirty="0"/>
              <a:t> </a:t>
            </a:r>
            <a:r>
              <a:rPr lang="ru-RU" sz="2800" dirty="0" err="1"/>
              <a:t>залежить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результату </a:t>
            </a:r>
            <a:r>
              <a:rPr lang="ru-RU" sz="2800" dirty="0" err="1"/>
              <a:t>ділення</a:t>
            </a:r>
            <a:r>
              <a:rPr lang="ru-RU" sz="2800" dirty="0"/>
              <a:t> другого </a:t>
            </a:r>
            <a:r>
              <a:rPr lang="ru-RU" sz="2800" dirty="0" err="1"/>
              <a:t>доданка</a:t>
            </a:r>
            <a:r>
              <a:rPr lang="ru-RU" sz="2800" dirty="0"/>
              <a:t>: </a:t>
            </a:r>
          </a:p>
          <a:p>
            <a:r>
              <a:rPr lang="ru-RU" sz="2800" dirty="0"/>
              <a:t>2000 : 1001 = 1 (ост. 999).</a:t>
            </a:r>
          </a:p>
        </p:txBody>
      </p:sp>
    </p:spTree>
    <p:extLst>
      <p:ext uri="{BB962C8B-B14F-4D97-AF65-F5344CB8AC3E}">
        <p14:creationId xmlns:p14="http://schemas.microsoft.com/office/powerpoint/2010/main" val="10148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158364" y="1200968"/>
            <a:ext cx="92347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/>
              <a:t>Щоб </a:t>
            </a:r>
            <a:r>
              <a:rPr lang="ru-RU" sz="2400" dirty="0" err="1"/>
              <a:t>заощадити</a:t>
            </a:r>
            <a:r>
              <a:rPr lang="ru-RU" sz="2400" dirty="0"/>
              <a:t> на </a:t>
            </a:r>
            <a:r>
              <a:rPr lang="ru-RU" sz="2400" dirty="0" err="1"/>
              <a:t>електроспоживанні</a:t>
            </a:r>
            <a:r>
              <a:rPr lang="ru-RU" sz="2400" dirty="0"/>
              <a:t>, у </a:t>
            </a:r>
            <a:r>
              <a:rPr lang="ru-RU" sz="2400" dirty="0" err="1"/>
              <a:t>родині</a:t>
            </a:r>
            <a:r>
              <a:rPr lang="ru-RU" sz="2400" dirty="0"/>
              <a:t> </a:t>
            </a:r>
            <a:r>
              <a:rPr lang="ru-RU" sz="2400" dirty="0" err="1"/>
              <a:t>вирішили</a:t>
            </a:r>
            <a:r>
              <a:rPr lang="ru-RU" sz="2400" dirty="0"/>
              <a:t> встановити </a:t>
            </a:r>
            <a:r>
              <a:rPr lang="ru-RU" sz="2400" dirty="0" err="1"/>
              <a:t>двозонний</a:t>
            </a:r>
            <a:r>
              <a:rPr lang="ru-RU" sz="2400" dirty="0"/>
              <a:t> </a:t>
            </a:r>
            <a:r>
              <a:rPr lang="ru-RU" sz="2400" dirty="0" err="1"/>
              <a:t>лічильник</a:t>
            </a:r>
            <a:r>
              <a:rPr lang="ru-RU" sz="2400" dirty="0"/>
              <a:t> </a:t>
            </a:r>
            <a:r>
              <a:rPr lang="ru-RU" sz="2400" dirty="0" err="1"/>
              <a:t>електроенергії</a:t>
            </a:r>
            <a:r>
              <a:rPr lang="ru-RU" sz="2400" dirty="0"/>
              <a:t>. Оплата за </a:t>
            </a:r>
            <a:r>
              <a:rPr lang="ru-RU" sz="2400" dirty="0" err="1"/>
              <a:t>електроенергію</a:t>
            </a:r>
            <a:r>
              <a:rPr lang="ru-RU" sz="2400" dirty="0"/>
              <a:t> </a:t>
            </a:r>
            <a:r>
              <a:rPr lang="ru-RU" sz="2400" dirty="0" err="1"/>
              <a:t>вночі</a:t>
            </a:r>
            <a:r>
              <a:rPr lang="ru-RU" sz="2400" dirty="0"/>
              <a:t> становить 50 % від оплати в інший час. Лічильник було </a:t>
            </a:r>
            <a:r>
              <a:rPr lang="ru-RU" sz="2400" dirty="0" err="1"/>
              <a:t>придбано</a:t>
            </a:r>
            <a:r>
              <a:rPr lang="ru-RU" sz="2400" dirty="0"/>
              <a:t> за 1500 грн, і ще 500 грн було </a:t>
            </a:r>
            <a:r>
              <a:rPr lang="ru-RU" sz="2400" dirty="0" err="1"/>
              <a:t>сплачено</a:t>
            </a:r>
            <a:r>
              <a:rPr lang="ru-RU" sz="2400" dirty="0"/>
              <a:t> за </a:t>
            </a:r>
            <a:r>
              <a:rPr lang="ru-RU" sz="2400" dirty="0" err="1"/>
              <a:t>встановлення</a:t>
            </a:r>
            <a:r>
              <a:rPr lang="ru-RU" sz="2400" dirty="0"/>
              <a:t> та </a:t>
            </a:r>
            <a:r>
              <a:rPr lang="ru-RU" sz="2400" dirty="0" err="1"/>
              <a:t>взяття</a:t>
            </a:r>
            <a:r>
              <a:rPr lang="ru-RU" sz="2400" dirty="0"/>
              <a:t> лічильника на </a:t>
            </a:r>
            <a:r>
              <a:rPr lang="ru-RU" sz="2400" dirty="0" err="1"/>
              <a:t>облік</a:t>
            </a:r>
            <a:r>
              <a:rPr lang="ru-RU" sz="2400" dirty="0"/>
              <a:t>. З червня 2023 року тариф для </a:t>
            </a:r>
            <a:r>
              <a:rPr lang="ru-RU" sz="2400" dirty="0" err="1"/>
              <a:t>населення</a:t>
            </a:r>
            <a:r>
              <a:rPr lang="ru-RU" sz="2400" dirty="0"/>
              <a:t> становить 2,64 грн за 1 кВт • год. Родина щомісяця </a:t>
            </a:r>
            <a:r>
              <a:rPr lang="ru-RU" sz="2400" dirty="0" err="1"/>
              <a:t>використовує</a:t>
            </a:r>
            <a:r>
              <a:rPr lang="ru-RU" sz="2400" dirty="0"/>
              <a:t> 500 кВт • год </a:t>
            </a:r>
            <a:r>
              <a:rPr lang="ru-RU" sz="2400" dirty="0" err="1"/>
              <a:t>електроенергії</a:t>
            </a:r>
            <a:r>
              <a:rPr lang="ru-RU" sz="2400" dirty="0"/>
              <a:t>, з них 100 кВт • год - у </a:t>
            </a:r>
            <a:r>
              <a:rPr lang="ru-RU" sz="2400" dirty="0" err="1"/>
              <a:t>нічний</a:t>
            </a:r>
            <a:r>
              <a:rPr lang="ru-RU" sz="2400" dirty="0"/>
              <a:t> час. За </a:t>
            </a:r>
            <a:r>
              <a:rPr lang="ru-RU" sz="2400" dirty="0" err="1"/>
              <a:t>двозонним</a:t>
            </a:r>
            <a:r>
              <a:rPr lang="ru-RU" sz="2400" dirty="0"/>
              <a:t> лічильником вартість </a:t>
            </a:r>
            <a:r>
              <a:rPr lang="ru-RU" sz="2400" dirty="0" err="1"/>
              <a:t>електроенергії</a:t>
            </a:r>
            <a:r>
              <a:rPr lang="ru-RU" sz="2400" dirty="0"/>
              <a:t>, </a:t>
            </a:r>
            <a:r>
              <a:rPr lang="ru-RU" sz="2400" dirty="0" err="1"/>
              <a:t>використаної</a:t>
            </a:r>
            <a:r>
              <a:rPr lang="ru-RU" sz="2400" dirty="0"/>
              <a:t> в </a:t>
            </a:r>
            <a:r>
              <a:rPr lang="ru-RU" sz="2400" dirty="0" err="1"/>
              <a:t>нічний</a:t>
            </a:r>
            <a:r>
              <a:rPr lang="ru-RU" sz="2400" dirty="0"/>
              <a:t> час, </a:t>
            </a:r>
            <a:r>
              <a:rPr lang="ru-RU" sz="2400" dirty="0" err="1"/>
              <a:t>обчислюється</a:t>
            </a:r>
            <a:r>
              <a:rPr lang="ru-RU" sz="2400" dirty="0"/>
              <a:t> за тарифом 1,32 грн за 1 кВт • год. Через скільки місяців родина окупить </a:t>
            </a:r>
            <a:r>
              <a:rPr lang="ru-RU" sz="2400" dirty="0" err="1"/>
              <a:t>встановлення</a:t>
            </a:r>
            <a:r>
              <a:rPr lang="ru-RU" sz="2400" dirty="0"/>
              <a:t> </a:t>
            </a:r>
            <a:r>
              <a:rPr lang="ru-RU" sz="2400" dirty="0" err="1"/>
              <a:t>двозонного</a:t>
            </a:r>
            <a:r>
              <a:rPr lang="ru-RU" sz="2400" dirty="0"/>
              <a:t> лічильника?</a:t>
            </a:r>
            <a:endParaRPr kumimoji="0" lang="uk-UA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7E78A-5B89-4B0A-AEEC-67FC984E00BF}"/>
              </a:ext>
            </a:extLst>
          </p:cNvPr>
          <p:cNvSpPr txBox="1"/>
          <p:nvPr/>
        </p:nvSpPr>
        <p:spPr>
          <a:xfrm>
            <a:off x="9616611" y="995383"/>
            <a:ext cx="2471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ЖИТТЄВА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83D06D-D5B6-43EE-BEBD-8F647750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611" y="1926988"/>
            <a:ext cx="2417025" cy="241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0F9965-C892-448E-8157-1A0E67064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87" y="5291991"/>
            <a:ext cx="8279072" cy="14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6B95A8-EA66-4EC2-B2DD-33AC418E4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4" y="2502328"/>
            <a:ext cx="9487447" cy="1860933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339049" y="2424270"/>
            <a:ext cx="9277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3000" dirty="0"/>
              <a:t>1) 1,32 ∙ 100 = 132 (</a:t>
            </a:r>
            <a:r>
              <a:rPr lang="ru-RU" sz="3000" dirty="0" err="1"/>
              <a:t>грн</a:t>
            </a:r>
            <a:r>
              <a:rPr lang="ru-RU" sz="3000" dirty="0"/>
              <a:t>) – </a:t>
            </a:r>
            <a:r>
              <a:rPr lang="ru-RU" sz="3000" dirty="0" err="1"/>
              <a:t>економить</a:t>
            </a:r>
            <a:r>
              <a:rPr lang="ru-RU" sz="3000" dirty="0"/>
              <a:t> родина </a:t>
            </a:r>
            <a:r>
              <a:rPr lang="ru-RU" sz="3000" dirty="0" err="1"/>
              <a:t>щомісяця</a:t>
            </a:r>
            <a:r>
              <a:rPr lang="ru-RU" sz="3000" dirty="0"/>
              <a:t>;</a:t>
            </a:r>
          </a:p>
          <a:p>
            <a:pPr lvl="0" algn="just">
              <a:defRPr/>
            </a:pPr>
            <a:r>
              <a:rPr lang="ru-RU" sz="3000" dirty="0"/>
              <a:t>2) 1500 + 500 = 2000 (</a:t>
            </a:r>
            <a:r>
              <a:rPr lang="ru-RU" sz="3000" dirty="0" err="1"/>
              <a:t>грн</a:t>
            </a:r>
            <a:r>
              <a:rPr lang="ru-RU" sz="3000" dirty="0"/>
              <a:t>) – </a:t>
            </a:r>
            <a:r>
              <a:rPr lang="ru-RU" sz="3000" dirty="0" err="1"/>
              <a:t>вартість</a:t>
            </a:r>
            <a:r>
              <a:rPr lang="ru-RU" sz="3000" dirty="0"/>
              <a:t> </a:t>
            </a:r>
            <a:r>
              <a:rPr lang="ru-RU" sz="3000" dirty="0" err="1"/>
              <a:t>лічильника</a:t>
            </a:r>
            <a:r>
              <a:rPr lang="ru-RU" sz="3000" dirty="0"/>
              <a:t> з </a:t>
            </a:r>
            <a:r>
              <a:rPr lang="ru-RU" sz="3000" dirty="0" err="1"/>
              <a:t>встановленням</a:t>
            </a:r>
            <a:r>
              <a:rPr lang="ru-RU" sz="3000" dirty="0"/>
              <a:t>; </a:t>
            </a:r>
          </a:p>
          <a:p>
            <a:pPr lvl="0" algn="just">
              <a:defRPr/>
            </a:pPr>
            <a:r>
              <a:rPr lang="ru-RU" sz="3000" dirty="0"/>
              <a:t>3) 2000 : 132 = 15 (ост.20).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7E78A-5B89-4B0A-AEEC-67FC984E00BF}"/>
              </a:ext>
            </a:extLst>
          </p:cNvPr>
          <p:cNvSpPr txBox="1"/>
          <p:nvPr/>
        </p:nvSpPr>
        <p:spPr>
          <a:xfrm>
            <a:off x="9616611" y="995383"/>
            <a:ext cx="2471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ЖИТТЄВА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C7F1A8-068E-4B66-AB91-326917689C87}"/>
              </a:ext>
            </a:extLst>
          </p:cNvPr>
          <p:cNvSpPr/>
          <p:nvPr/>
        </p:nvSpPr>
        <p:spPr>
          <a:xfrm>
            <a:off x="4159894" y="1544192"/>
            <a:ext cx="2467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Розв’язання: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760A42-AE3F-4C97-9CAB-153C46DEF9DD}"/>
              </a:ext>
            </a:extLst>
          </p:cNvPr>
          <p:cNvSpPr/>
          <p:nvPr/>
        </p:nvSpPr>
        <p:spPr>
          <a:xfrm>
            <a:off x="903528" y="4914977"/>
            <a:ext cx="8979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Відповідь:</a:t>
            </a:r>
          </a:p>
          <a:p>
            <a:pPr lvl="0">
              <a:defRPr/>
            </a:pPr>
            <a:r>
              <a:rPr lang="ru-RU" sz="3000" dirty="0"/>
              <a:t>родина окупить </a:t>
            </a:r>
            <a:r>
              <a:rPr lang="ru-RU" sz="3000" dirty="0" err="1"/>
              <a:t>вартість</a:t>
            </a:r>
            <a:r>
              <a:rPr lang="ru-RU" sz="3000" dirty="0"/>
              <a:t> </a:t>
            </a:r>
            <a:r>
              <a:rPr lang="ru-RU" sz="3000" dirty="0" err="1"/>
              <a:t>встановлення</a:t>
            </a:r>
            <a:r>
              <a:rPr lang="ru-RU" sz="3000" dirty="0"/>
              <a:t> </a:t>
            </a:r>
            <a:r>
              <a:rPr lang="ru-RU" sz="3000" dirty="0" err="1"/>
              <a:t>лічильника</a:t>
            </a:r>
            <a:r>
              <a:rPr lang="ru-RU" sz="3000" dirty="0"/>
              <a:t> через 16 </a:t>
            </a:r>
            <a:r>
              <a:rPr lang="ru-RU" sz="3000" dirty="0" err="1"/>
              <a:t>місяців</a:t>
            </a:r>
            <a:r>
              <a:rPr lang="ru-RU" sz="3000" dirty="0"/>
              <a:t>.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D393DA-0530-4C18-A5E0-BD7C8914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811" y="1949490"/>
            <a:ext cx="2412649" cy="24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617"/>
          <a:stretch/>
        </p:blipFill>
        <p:spPr>
          <a:xfrm>
            <a:off x="1261228" y="1259599"/>
            <a:ext cx="9134762" cy="5439584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3578" y="2110808"/>
            <a:ext cx="4484084" cy="44840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983766-8B89-439A-9875-45D38A7D135A}"/>
              </a:ext>
            </a:extLst>
          </p:cNvPr>
          <p:cNvSpPr/>
          <p:nvPr/>
        </p:nvSpPr>
        <p:spPr>
          <a:xfrm>
            <a:off x="2400332" y="2815220"/>
            <a:ext cx="56953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uk-UA" sz="3200" i="0" u="none" strike="noStrike" kern="1200" normalizeH="0" noProof="0" dirty="0">
                <a:ln w="0"/>
                <a:uLnTx/>
                <a:uFillTx/>
                <a:latin typeface="Calibri"/>
              </a:rPr>
              <a:t>Мета уроку:</a:t>
            </a:r>
            <a:br>
              <a:rPr kumimoji="0" lang="uk-UA" sz="3200" i="0" u="none" strike="noStrike" kern="1200" normalizeH="0" noProof="0" dirty="0">
                <a:ln w="0"/>
                <a:uLnTx/>
                <a:uFillTx/>
                <a:latin typeface="Calibri"/>
              </a:rPr>
            </a:br>
            <a:r>
              <a:rPr kumimoji="0" lang="ru-RU" sz="3200" i="0" u="none" strike="noStrike" kern="1200" normalizeH="0" noProof="0" dirty="0" err="1">
                <a:ln w="0"/>
                <a:uLnTx/>
                <a:uFillTx/>
                <a:latin typeface="Calibri"/>
              </a:rPr>
              <a:t>приведення</a:t>
            </a: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 в систему </a:t>
            </a:r>
            <a:r>
              <a:rPr kumimoji="0" lang="ru-RU" sz="3200" i="0" u="none" strike="noStrike" kern="1200" normalizeH="0" noProof="0" dirty="0" err="1">
                <a:ln w="0"/>
                <a:uLnTx/>
                <a:uFillTx/>
                <a:latin typeface="Calibri"/>
              </a:rPr>
              <a:t>відомостей</a:t>
            </a: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 про рівняння, </a:t>
            </a:r>
            <a:r>
              <a:rPr kumimoji="0" lang="ru-RU" sz="3200" i="0" u="none" strike="noStrike" kern="1200" normalizeH="0" noProof="0" dirty="0" err="1">
                <a:ln w="0"/>
                <a:uLnTx/>
                <a:uFillTx/>
                <a:latin typeface="Calibri"/>
              </a:rPr>
              <a:t>отриманих</a:t>
            </a: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 в </a:t>
            </a:r>
            <a:r>
              <a:rPr kumimoji="0" lang="ru-RU" sz="3200" i="0" u="none" strike="noStrike" kern="1200" normalizeH="0" noProof="0" dirty="0" err="1">
                <a:ln w="0"/>
                <a:uLnTx/>
                <a:uFillTx/>
                <a:latin typeface="Calibri"/>
              </a:rPr>
              <a:t>початкових</a:t>
            </a: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 класах</a:t>
            </a:r>
            <a:endParaRPr kumimoji="0" lang="uk-UA" sz="3200" i="0" u="none" strike="noStrike" kern="1200" normalizeH="0" baseline="0" noProof="0" dirty="0">
              <a:ln w="0"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85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839893ED-2F02-4C0C-8D17-AF3FF43956B0}"/>
              </a:ext>
            </a:extLst>
          </p:cNvPr>
          <p:cNvSpPr/>
          <p:nvPr/>
        </p:nvSpPr>
        <p:spPr>
          <a:xfrm>
            <a:off x="301658" y="1291471"/>
            <a:ext cx="2524378" cy="1833901"/>
          </a:xfrm>
          <a:prstGeom prst="cloudCallout">
            <a:avLst>
              <a:gd name="adj1" fmla="val 19124"/>
              <a:gd name="adj2" fmla="val 604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Підсумок уроку. Усне опитування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03076" y="1808717"/>
            <a:ext cx="72371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ru-RU" sz="3200" dirty="0"/>
              <a:t> Що називають рівнянням? </a:t>
            </a:r>
          </a:p>
          <a:p>
            <a:pPr marL="514350" lvl="0" indent="-514350">
              <a:buAutoNum type="arabicPeriod"/>
              <a:defRPr/>
            </a:pPr>
            <a:r>
              <a:rPr lang="ru-RU" sz="3200" dirty="0"/>
              <a:t> Що називають коренем (або розв’язком) рівняння? </a:t>
            </a:r>
          </a:p>
          <a:p>
            <a:pPr marL="514350" lvl="0" indent="-514350">
              <a:buAutoNum type="arabicPeriod"/>
              <a:defRPr/>
            </a:pPr>
            <a:r>
              <a:rPr lang="ru-RU" sz="3200" dirty="0"/>
              <a:t>Що означає розв’язати рівняння? </a:t>
            </a:r>
          </a:p>
          <a:p>
            <a:pPr marL="514350" lvl="0" indent="-514350">
              <a:buAutoNum type="arabicPeriod"/>
              <a:defRPr/>
            </a:pPr>
            <a:r>
              <a:rPr lang="ru-RU" sz="3200" dirty="0"/>
              <a:t>Які рівняння називають </a:t>
            </a:r>
            <a:r>
              <a:rPr lang="ru-RU" sz="3200" dirty="0" err="1"/>
              <a:t>рівносильни</a:t>
            </a:r>
            <a:r>
              <a:rPr lang="ru-RU" sz="3200" dirty="0"/>
              <a:t>-  ми? </a:t>
            </a:r>
          </a:p>
          <a:p>
            <a:pPr marL="514350" lvl="0" indent="-514350">
              <a:buAutoNum type="arabicPeriod"/>
              <a:defRPr/>
            </a:pPr>
            <a:r>
              <a:rPr lang="ru-RU" sz="3200" dirty="0"/>
              <a:t>Які властивості використовують під час розв’язування </a:t>
            </a:r>
            <a:r>
              <a:rPr lang="ru-RU" sz="3200" dirty="0" err="1"/>
              <a:t>рівнянь</a:t>
            </a:r>
            <a:r>
              <a:rPr lang="ru-RU" sz="3200" dirty="0"/>
              <a:t>? 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406A8C-7F46-458F-87AA-9C1915A0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7" t="4551" r="10523" b="7027"/>
          <a:stretch/>
        </p:blipFill>
        <p:spPr>
          <a:xfrm>
            <a:off x="683173" y="1502307"/>
            <a:ext cx="1690812" cy="1279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535E76-7E71-422A-9907-15E477AD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8" y="3242597"/>
            <a:ext cx="2780017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0636" y="473994"/>
            <a:ext cx="8597540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 для домашньої роботи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68D00-58FA-4EE0-B4B8-0CE1898C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5" r="11292"/>
          <a:stretch/>
        </p:blipFill>
        <p:spPr>
          <a:xfrm>
            <a:off x="203741" y="2822842"/>
            <a:ext cx="4582654" cy="3671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056A7-3499-4D8B-A76F-CA0EEFB52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89" b="15130"/>
          <a:stretch/>
        </p:blipFill>
        <p:spPr>
          <a:xfrm>
            <a:off x="6625066" y="5028953"/>
            <a:ext cx="3471041" cy="161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628D94-602C-4DDB-AB9C-2F6EAF48E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76" t="5917" r="7734" b="64062"/>
          <a:stretch/>
        </p:blipFill>
        <p:spPr>
          <a:xfrm>
            <a:off x="5090473" y="1801500"/>
            <a:ext cx="6315960" cy="33266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32395" y="2078820"/>
            <a:ext cx="3063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Опрацюй сторінки  підручника </a:t>
            </a:r>
            <a:r>
              <a:rPr lang="uk-UA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14-19.</a:t>
            </a:r>
            <a:endParaRPr kumimoji="0" lang="uk-UA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Виконай завдання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№ 91, 93, 96</a:t>
            </a:r>
            <a:r>
              <a:rPr lang="uk-UA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25E9B1-06CB-43F9-B9F9-D37AA0882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689" y="1397324"/>
            <a:ext cx="1924758" cy="145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5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Вправа «5 сходинок успіху»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4224" y="5337446"/>
            <a:ext cx="2194560" cy="2377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920720" y="5940950"/>
            <a:ext cx="1444752" cy="2377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725" y="4945645"/>
            <a:ext cx="2194560" cy="237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112221" y="5549149"/>
            <a:ext cx="1444752" cy="237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07226" y="4412474"/>
            <a:ext cx="2194560" cy="2377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5303722" y="5015978"/>
            <a:ext cx="1444752" cy="2377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98727" y="3867933"/>
            <a:ext cx="2194560" cy="2377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7495223" y="4471437"/>
            <a:ext cx="1444752" cy="2377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290228" y="3189299"/>
            <a:ext cx="1824098" cy="2377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9686724" y="3792803"/>
            <a:ext cx="1444752" cy="2377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2248038" y="3642715"/>
            <a:ext cx="1828800" cy="75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4937273" y="3035242"/>
            <a:ext cx="1828800" cy="75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2" y="2667794"/>
            <a:ext cx="1428949" cy="4077269"/>
          </a:xfrm>
          <a:prstGeom prst="rect">
            <a:avLst/>
          </a:prstGeom>
        </p:spPr>
      </p:pic>
      <p:pic>
        <p:nvPicPr>
          <p:cNvPr id="27" name="Picture 2" descr="Кубок рисунок ПНГ на Прозрачном Фоне • Скачать PNG Кубок рисун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923" y="1072767"/>
            <a:ext cx="2283403" cy="202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трелка вправо 27"/>
          <p:cNvSpPr/>
          <p:nvPr/>
        </p:nvSpPr>
        <p:spPr>
          <a:xfrm>
            <a:off x="7913555" y="2182947"/>
            <a:ext cx="1828800" cy="75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9456" y="5701193"/>
            <a:ext cx="229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Яку тему вивчали на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уроці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36471" y="4180299"/>
            <a:ext cx="20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хочеш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дізнатися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більше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цієї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теми?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89368" y="5301679"/>
            <a:ext cx="20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Яка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інформація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тебе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вразила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31330" y="4675557"/>
            <a:ext cx="20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Що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себе взяв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взяла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91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389940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Формування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вмінь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1470" y="1105925"/>
            <a:ext cx="3063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Цікаві факти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44B88-EDC8-4AAC-8B7B-EC7A444DD2AC}"/>
              </a:ext>
            </a:extLst>
          </p:cNvPr>
          <p:cNvSpPr txBox="1"/>
          <p:nvPr/>
        </p:nvSpPr>
        <p:spPr>
          <a:xfrm>
            <a:off x="2819682" y="1757597"/>
            <a:ext cx="63799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Алгебра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(походить від арабського слова «</a:t>
            </a:r>
            <a:r>
              <a:rPr lang="ru-RU" sz="2800" b="0" i="1" dirty="0">
                <a:solidFill>
                  <a:srgbClr val="202122"/>
                </a:solidFill>
                <a:effectLst/>
              </a:rPr>
              <a:t>аль-</a:t>
            </a:r>
            <a:r>
              <a:rPr lang="ru-RU" sz="2800" b="0" i="1" dirty="0" err="1">
                <a:solidFill>
                  <a:srgbClr val="202122"/>
                </a:solidFill>
                <a:effectLst/>
              </a:rPr>
              <a:t>джебр</a:t>
            </a:r>
            <a:r>
              <a:rPr lang="ru-RU" sz="2800" b="0" i="1" dirty="0">
                <a:solidFill>
                  <a:srgbClr val="202122"/>
                </a:solidFill>
                <a:effectLst/>
              </a:rPr>
              <a:t>»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що означає «поновлення»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або«відновлення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») — одна із провідних галузей сучасної математики. Слово «аль-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джебр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уперше трапляється у творі Аль-Хорезмі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IX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ст.), який був присвячений розв’язуванню рівнянь першого і другого степенів. Пізніші переклади зробили слово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aldjebr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назвою всієї науки.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0EF6D6-4184-4EC5-A6F7-CC23F2ED80E7}"/>
              </a:ext>
            </a:extLst>
          </p:cNvPr>
          <p:cNvSpPr txBox="1"/>
          <p:nvPr/>
        </p:nvSpPr>
        <p:spPr>
          <a:xfrm>
            <a:off x="9537903" y="4733259"/>
            <a:ext cx="2654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Перша сторінка книги Аль-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Хорезмі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Кітаб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аль-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джебр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ва-ль-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мукабала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  <a:endParaRPr lang="uk-UA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031265-2524-4169-90D1-748553519F0C}"/>
              </a:ext>
            </a:extLst>
          </p:cNvPr>
          <p:cNvSpPr txBox="1"/>
          <p:nvPr/>
        </p:nvSpPr>
        <p:spPr>
          <a:xfrm>
            <a:off x="472583" y="4563982"/>
            <a:ext cx="2008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prstClr val="black"/>
                </a:solidFill>
                <a:latin typeface="Calibri" panose="020F0502020204030204"/>
              </a:rPr>
              <a:t>Аль-Хорезмі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0A719D-F2C4-4D3F-BE1C-B6DD942ED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235" y="994737"/>
            <a:ext cx="2286000" cy="3619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922B53-4CDC-4A0F-A459-0380124FB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72" y="1429090"/>
            <a:ext cx="1948227" cy="281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389940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Формування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вмінь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80636" y="1248146"/>
            <a:ext cx="3063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Цікаві факти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44B88-EDC8-4AAC-8B7B-EC7A444DD2AC}"/>
              </a:ext>
            </a:extLst>
          </p:cNvPr>
          <p:cNvSpPr txBox="1"/>
          <p:nvPr/>
        </p:nvSpPr>
        <p:spPr>
          <a:xfrm>
            <a:off x="182359" y="2266909"/>
            <a:ext cx="86139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2800" dirty="0" err="1"/>
              <a:t>Сучасний</a:t>
            </a:r>
            <a:r>
              <a:rPr lang="ru-RU" sz="2800" dirty="0"/>
              <a:t> </a:t>
            </a:r>
            <a:r>
              <a:rPr lang="ru-RU" sz="2800" dirty="0" err="1"/>
              <a:t>погляд</a:t>
            </a:r>
            <a:r>
              <a:rPr lang="ru-RU" sz="2800" dirty="0"/>
              <a:t> на алгебру як на загальну </a:t>
            </a:r>
            <a:r>
              <a:rPr lang="ru-RU" sz="2800" dirty="0" err="1"/>
              <a:t>теорію</a:t>
            </a:r>
            <a:r>
              <a:rPr lang="ru-RU" sz="2800" dirty="0"/>
              <a:t> </a:t>
            </a:r>
            <a:r>
              <a:rPr lang="ru-RU" sz="2800" dirty="0" err="1"/>
              <a:t>алгебраїчних</a:t>
            </a:r>
            <a:r>
              <a:rPr lang="ru-RU" sz="2800" dirty="0"/>
              <a:t> структур </a:t>
            </a:r>
            <a:r>
              <a:rPr lang="ru-RU" sz="2800" dirty="0" err="1"/>
              <a:t>сформувався</a:t>
            </a:r>
            <a:r>
              <a:rPr lang="ru-RU" sz="2800" dirty="0"/>
              <a:t> на початку </a:t>
            </a:r>
            <a:r>
              <a:rPr lang="en-US" sz="2800" dirty="0"/>
              <a:t>XX </a:t>
            </a:r>
            <a:r>
              <a:rPr lang="ru-RU" sz="2800" dirty="0"/>
              <a:t>ст. під </a:t>
            </a:r>
            <a:r>
              <a:rPr lang="ru-RU" sz="2800" dirty="0" err="1"/>
              <a:t>впливом</a:t>
            </a:r>
            <a:r>
              <a:rPr lang="ru-RU" sz="2800" dirty="0"/>
              <a:t> </a:t>
            </a:r>
            <a:r>
              <a:rPr lang="ru-RU" sz="2800" dirty="0" err="1"/>
              <a:t>праць</a:t>
            </a:r>
            <a:r>
              <a:rPr lang="ru-RU" sz="2800" dirty="0"/>
              <a:t> Д. </a:t>
            </a:r>
            <a:r>
              <a:rPr lang="ru-RU" sz="2800" dirty="0" err="1"/>
              <a:t>Гільберта</a:t>
            </a:r>
            <a:r>
              <a:rPr lang="ru-RU" sz="2800" dirty="0"/>
              <a:t>, Е. </a:t>
            </a:r>
            <a:r>
              <a:rPr lang="ru-RU" sz="2800" dirty="0" err="1"/>
              <a:t>Штейніца</a:t>
            </a:r>
            <a:r>
              <a:rPr lang="ru-RU" sz="2800" dirty="0"/>
              <a:t>, </a:t>
            </a:r>
            <a:r>
              <a:rPr lang="ru-RU" sz="2800" dirty="0" err="1"/>
              <a:t>Веддерберна</a:t>
            </a:r>
            <a:r>
              <a:rPr lang="ru-RU" sz="2800" dirty="0"/>
              <a:t>, Е. </a:t>
            </a:r>
            <a:r>
              <a:rPr lang="ru-RU" sz="2800" dirty="0" err="1"/>
              <a:t>Артіна</a:t>
            </a:r>
            <a:r>
              <a:rPr lang="ru-RU" sz="2800" dirty="0"/>
              <a:t>. Однією з </a:t>
            </a:r>
            <a:r>
              <a:rPr lang="ru-RU" sz="2800" dirty="0" err="1"/>
              <a:t>видатних</a:t>
            </a:r>
            <a:r>
              <a:rPr lang="ru-RU" sz="2800" dirty="0"/>
              <a:t> </a:t>
            </a:r>
            <a:r>
              <a:rPr lang="ru-RU" sz="2800" dirty="0" err="1"/>
              <a:t>жінок-математикинь</a:t>
            </a:r>
            <a:r>
              <a:rPr lang="ru-RU" sz="2800" dirty="0"/>
              <a:t>, яка </a:t>
            </a:r>
            <a:r>
              <a:rPr lang="ru-RU" sz="2800" dirty="0" err="1"/>
              <a:t>зробила</a:t>
            </a:r>
            <a:r>
              <a:rPr lang="ru-RU" sz="2800" dirty="0"/>
              <a:t> </a:t>
            </a:r>
            <a:r>
              <a:rPr lang="ru-RU" sz="2800" dirty="0" err="1"/>
              <a:t>значний</a:t>
            </a:r>
            <a:r>
              <a:rPr lang="ru-RU" sz="2800" dirty="0"/>
              <a:t> внесок у </a:t>
            </a:r>
            <a:r>
              <a:rPr lang="ru-RU" sz="2800" dirty="0" err="1"/>
              <a:t>розвиток</a:t>
            </a:r>
            <a:r>
              <a:rPr lang="ru-RU" sz="2800" dirty="0"/>
              <a:t> і </a:t>
            </a:r>
            <a:r>
              <a:rPr lang="ru-RU" sz="2800" dirty="0" err="1"/>
              <a:t>становлення</a:t>
            </a:r>
            <a:r>
              <a:rPr lang="ru-RU" sz="2800" dirty="0"/>
              <a:t> </a:t>
            </a:r>
            <a:r>
              <a:rPr lang="ru-RU" sz="2800" dirty="0" err="1"/>
              <a:t>сучасної</a:t>
            </a:r>
            <a:r>
              <a:rPr lang="ru-RU" sz="2800" dirty="0"/>
              <a:t> </a:t>
            </a:r>
            <a:r>
              <a:rPr lang="ru-RU" sz="2800" dirty="0" err="1"/>
              <a:t>алгебри</a:t>
            </a:r>
            <a:r>
              <a:rPr lang="ru-RU" sz="2800" dirty="0"/>
              <a:t>, є </a:t>
            </a:r>
            <a:r>
              <a:rPr lang="ru-RU" sz="2800" dirty="0" err="1"/>
              <a:t>німецька</a:t>
            </a:r>
            <a:r>
              <a:rPr lang="ru-RU" sz="2800" dirty="0"/>
              <a:t> </a:t>
            </a:r>
            <a:r>
              <a:rPr lang="ru-RU" sz="2800" dirty="0" err="1"/>
              <a:t>вчена</a:t>
            </a:r>
            <a:r>
              <a:rPr lang="ru-RU" sz="2800" dirty="0"/>
              <a:t> Емілі </a:t>
            </a:r>
            <a:r>
              <a:rPr lang="ru-RU" sz="2800" dirty="0" err="1"/>
              <a:t>Амаль</a:t>
            </a:r>
            <a:r>
              <a:rPr lang="ru-RU" sz="2800" dirty="0"/>
              <a:t> Нетер (1882—1935). На думку багатьох </a:t>
            </a:r>
            <a:r>
              <a:rPr lang="ru-RU" sz="2800" dirty="0" err="1"/>
              <a:t>видатних</a:t>
            </a:r>
            <a:r>
              <a:rPr lang="ru-RU" sz="2800" dirty="0"/>
              <a:t> </a:t>
            </a:r>
            <a:r>
              <a:rPr lang="ru-RU" sz="2800" dirty="0" err="1"/>
              <a:t>алгебраїстів</a:t>
            </a:r>
            <a:r>
              <a:rPr lang="ru-RU" sz="2800" dirty="0"/>
              <a:t>, вона </a:t>
            </a:r>
            <a:r>
              <a:rPr lang="ru-RU" sz="2800" dirty="0" err="1"/>
              <a:t>змінила</a:t>
            </a:r>
            <a:r>
              <a:rPr lang="ru-RU" sz="2800" dirty="0"/>
              <a:t> погляди </a:t>
            </a:r>
            <a:r>
              <a:rPr lang="ru-RU" sz="2800" dirty="0" err="1"/>
              <a:t>наукової</a:t>
            </a:r>
            <a:r>
              <a:rPr lang="ru-RU" sz="2800" dirty="0"/>
              <a:t> </a:t>
            </a:r>
            <a:r>
              <a:rPr lang="ru-RU" sz="2800" dirty="0" err="1"/>
              <a:t>спільноти</a:t>
            </a:r>
            <a:r>
              <a:rPr lang="ru-RU" sz="2800" dirty="0"/>
              <a:t> на цю науку. 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0EF6D6-4184-4EC5-A6F7-CC23F2ED80E7}"/>
              </a:ext>
            </a:extLst>
          </p:cNvPr>
          <p:cNvSpPr txBox="1"/>
          <p:nvPr/>
        </p:nvSpPr>
        <p:spPr>
          <a:xfrm>
            <a:off x="9092178" y="6006395"/>
            <a:ext cx="2654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Емілі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Амаль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Нетер </a:t>
            </a:r>
            <a:endParaRPr lang="uk-UA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D2A4CE-8CD1-463F-B2BD-C10880F1A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13" y="994737"/>
            <a:ext cx="3180828" cy="48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Вивчення нового матеріалу. Формування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вмінь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Рівняння та його розв’язки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425" y="2086564"/>
            <a:ext cx="8673316" cy="754007"/>
          </a:xfrm>
          <a:prstGeom prst="wedgeRoundRectCallout">
            <a:avLst>
              <a:gd name="adj1" fmla="val -62125"/>
              <a:gd name="adj2" fmla="val -27098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Рівнянням називають рівність, яка містить змінну.</a:t>
            </a:r>
            <a:endParaRPr kumimoji="0" lang="ru-RU" altLang="ru-U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90CEC-C252-45DD-B247-010464FC519D}"/>
              </a:ext>
            </a:extLst>
          </p:cNvPr>
          <p:cNvSpPr txBox="1"/>
          <p:nvPr/>
        </p:nvSpPr>
        <p:spPr>
          <a:xfrm>
            <a:off x="2093262" y="2969300"/>
            <a:ext cx="97823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в рівняння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4х - 6 = х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змінної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х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підставити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число 2, то одержимо правильну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числову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рівність: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2 - 6 = 2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адже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числові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значення обох частин рівняння будуть між собою рівні.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такому разі про число 2 кажуть, що воно є коренем рівняння.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0CDEB886-C528-4236-AE6A-3886139A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77" y="4913911"/>
            <a:ext cx="8954143" cy="1384995"/>
          </a:xfrm>
          <a:prstGeom prst="wedgeRoundRectCallout">
            <a:avLst>
              <a:gd name="adj1" fmla="val 57872"/>
              <a:gd name="adj2" fmla="val -2709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C00000"/>
                </a:solidFill>
              </a:rPr>
              <a:t>Значення </a:t>
            </a:r>
            <a:r>
              <a:rPr lang="ru-RU" sz="2800" b="1" dirty="0" err="1">
                <a:solidFill>
                  <a:srgbClr val="C00000"/>
                </a:solidFill>
              </a:rPr>
              <a:t>змінної</a:t>
            </a:r>
            <a:r>
              <a:rPr lang="ru-RU" sz="2800" b="1" dirty="0">
                <a:solidFill>
                  <a:srgbClr val="C00000"/>
                </a:solidFill>
              </a:rPr>
              <a:t>, яке </a:t>
            </a:r>
            <a:r>
              <a:rPr lang="ru-RU" sz="2800" b="1" dirty="0" err="1">
                <a:solidFill>
                  <a:srgbClr val="C00000"/>
                </a:solidFill>
              </a:rPr>
              <a:t>перетворює</a:t>
            </a:r>
            <a:r>
              <a:rPr lang="ru-RU" sz="2800" b="1" dirty="0">
                <a:solidFill>
                  <a:srgbClr val="C00000"/>
                </a:solidFill>
              </a:rPr>
              <a:t> рівняння в правильну </a:t>
            </a:r>
            <a:r>
              <a:rPr lang="ru-RU" sz="2800" b="1" dirty="0" err="1">
                <a:solidFill>
                  <a:srgbClr val="C00000"/>
                </a:solidFill>
              </a:rPr>
              <a:t>числову</a:t>
            </a:r>
            <a:r>
              <a:rPr lang="ru-RU" sz="2800" b="1" dirty="0">
                <a:solidFill>
                  <a:srgbClr val="C00000"/>
                </a:solidFill>
              </a:rPr>
              <a:t> рівність, називають коренем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C00000"/>
                </a:solidFill>
              </a:rPr>
              <a:t>(або розв’язком) рівняння</a:t>
            </a:r>
            <a:endParaRPr kumimoji="0" lang="ru-RU" altLang="ru-U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BD44C3-57F9-4AD6-826C-30EAD529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27" y="1641764"/>
            <a:ext cx="1375141" cy="17872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D1261F-3742-436B-89AF-B53D0853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95646" y="4732221"/>
            <a:ext cx="1506530" cy="19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Вивчення нового матеріалу. Формування вмінь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941" y="1392813"/>
            <a:ext cx="7990940" cy="1163266"/>
          </a:xfrm>
          <a:prstGeom prst="wedgeRoundRectCallout">
            <a:avLst>
              <a:gd name="adj1" fmla="val -69965"/>
              <a:gd name="adj2" fmla="val 1177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 число, яке є коренем рівняння, ще кажуть, що воно задовольняє рівняння.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B53B8E-A6CE-4294-B93C-4006F18A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51" y="1259599"/>
            <a:ext cx="1216012" cy="15863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D13907-6723-4D4E-B2AC-73A0766D3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543" y="2689293"/>
            <a:ext cx="6713706" cy="3934211"/>
          </a:xfrm>
          <a:prstGeom prst="rect">
            <a:avLst/>
          </a:prstGeom>
        </p:spPr>
      </p:pic>
      <p:sp>
        <p:nvSpPr>
          <p:cNvPr id="14" name="AutoShape 13">
            <a:extLst>
              <a:ext uri="{FF2B5EF4-FFF2-40B4-BE49-F238E27FC236}">
                <a16:creationId xmlns:a16="http://schemas.microsoft.com/office/drawing/2014/main" id="{BD7B182B-D3EB-4D82-93C1-18B5DB581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8" y="4777130"/>
            <a:ext cx="5134039" cy="1846374"/>
          </a:xfrm>
          <a:prstGeom prst="wedgeRoundRectCallout">
            <a:avLst>
              <a:gd name="adj1" fmla="val -35239"/>
              <a:gd name="adj2" fmla="val -18980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Розв'язати рівняння — означає знайти всі його корені або довести, що коренів немає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7C37F-99B7-40D9-9400-CD3F0662D9AC}"/>
              </a:ext>
            </a:extLst>
          </p:cNvPr>
          <p:cNvSpPr txBox="1"/>
          <p:nvPr/>
        </p:nvSpPr>
        <p:spPr>
          <a:xfrm>
            <a:off x="1880171" y="3108176"/>
            <a:ext cx="43481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Різні рівняння можуть мати</a:t>
            </a:r>
          </a:p>
          <a:p>
            <a:pPr algn="ctr"/>
            <a:r>
              <a:rPr lang="ru-RU" sz="2800" dirty="0"/>
              <a:t> різну кількість коренів.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66115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Вивчення нового матеріалу. Формування вмінь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31">
            <a:extLst>
              <a:ext uri="{FF2B5EF4-FFF2-40B4-BE49-F238E27FC236}">
                <a16:creationId xmlns:a16="http://schemas.microsoft.com/office/drawing/2014/main" id="{20CE185E-F5ED-4079-92FF-8C1CE42F0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096" y="1354268"/>
            <a:ext cx="9274531" cy="759231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Розв'язання рівняння</a:t>
            </a:r>
            <a:endParaRPr kumimoji="0" lang="uk-UA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cxnSp>
        <p:nvCxnSpPr>
          <p:cNvPr id="12" name="AutoShape 30">
            <a:extLst>
              <a:ext uri="{FF2B5EF4-FFF2-40B4-BE49-F238E27FC236}">
                <a16:creationId xmlns:a16="http://schemas.microsoft.com/office/drawing/2014/main" id="{46ED8270-7F5D-4165-BB76-BC66A175CF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51775" y="2113499"/>
            <a:ext cx="0" cy="42280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13" name="Rectangle 29">
            <a:extLst>
              <a:ext uri="{FF2B5EF4-FFF2-40B4-BE49-F238E27FC236}">
                <a16:creationId xmlns:a16="http://schemas.microsoft.com/office/drawing/2014/main" id="{31525A46-93FD-4B00-9078-FC54AA5A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284" y="2399148"/>
            <a:ext cx="9719434" cy="8899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Позбутися знаменників (якщо вони є),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розкрити дужки (якщо вони є)</a:t>
            </a: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    </a:t>
            </a: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cxnSp>
        <p:nvCxnSpPr>
          <p:cNvPr id="14" name="AutoShape 28">
            <a:extLst>
              <a:ext uri="{FF2B5EF4-FFF2-40B4-BE49-F238E27FC236}">
                <a16:creationId xmlns:a16="http://schemas.microsoft.com/office/drawing/2014/main" id="{EEA666EC-2E0B-495D-B1D9-5503A625FF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00406" y="3269719"/>
            <a:ext cx="0" cy="27180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15" name="Rectangle 27">
            <a:extLst>
              <a:ext uri="{FF2B5EF4-FFF2-40B4-BE49-F238E27FC236}">
                <a16:creationId xmlns:a16="http://schemas.microsoft.com/office/drawing/2014/main" id="{373D343B-A66B-492B-8766-2E389F21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058" y="3553957"/>
            <a:ext cx="9719435" cy="11375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kern="0" dirty="0">
                <a:solidFill>
                  <a:prstClr val="black"/>
                </a:solidFill>
                <a:cs typeface="Times New Roman" pitchFamily="18" charset="0"/>
              </a:rPr>
              <a:t>П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еренести доданки, щоб відомі знаходились в одній частині, а невідомі — в іншій, змінюючи знаки на протилежні</a:t>
            </a: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cxnSp>
        <p:nvCxnSpPr>
          <p:cNvPr id="16" name="AutoShape 26">
            <a:extLst>
              <a:ext uri="{FF2B5EF4-FFF2-40B4-BE49-F238E27FC236}">
                <a16:creationId xmlns:a16="http://schemas.microsoft.com/office/drawing/2014/main" id="{14302841-5445-4E31-A80D-36F0F678CB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4691497"/>
            <a:ext cx="0" cy="352335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17" name="Rectangle 25">
            <a:extLst>
              <a:ext uri="{FF2B5EF4-FFF2-40B4-BE49-F238E27FC236}">
                <a16:creationId xmlns:a16="http://schemas.microsoft.com/office/drawing/2014/main" id="{0282BFFA-8CF4-496C-8B54-E5D2C765BE2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92058" y="4951334"/>
            <a:ext cx="9741660" cy="8355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kern="0" dirty="0">
                <a:solidFill>
                  <a:prstClr val="black"/>
                </a:solidFill>
                <a:cs typeface="Times New Roman" pitchFamily="18" charset="0"/>
              </a:rPr>
              <a:t>З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вести подібні доданки, звести рівняння до вигляду</a:t>
            </a: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ах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=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cxnSp>
        <p:nvCxnSpPr>
          <p:cNvPr id="18" name="AutoShape 23">
            <a:extLst>
              <a:ext uri="{FF2B5EF4-FFF2-40B4-BE49-F238E27FC236}">
                <a16:creationId xmlns:a16="http://schemas.microsoft.com/office/drawing/2014/main" id="{81ABE039-FAC6-4E51-8DE2-08C5201467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9857" y="5786873"/>
            <a:ext cx="0" cy="402669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0" name="Rectangle 22">
            <a:extLst>
              <a:ext uri="{FF2B5EF4-FFF2-40B4-BE49-F238E27FC236}">
                <a16:creationId xmlns:a16="http://schemas.microsoft.com/office/drawing/2014/main" id="{7FB4A92B-6DCF-4C96-A076-47CA7C9E2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284" y="6133314"/>
            <a:ext cx="9741660" cy="5536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Знайти корені рівняння  </a:t>
            </a: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4924</TotalTime>
  <Words>3021</Words>
  <Application>Microsoft Office PowerPoint</Application>
  <PresentationFormat>Широкий екран</PresentationFormat>
  <Paragraphs>497</Paragraphs>
  <Slides>42</Slides>
  <Notes>22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Fira Sans</vt:lpstr>
      <vt:lpstr>Monotype Corsiva</vt:lpstr>
      <vt:lpstr>Times New Roman</vt:lpstr>
      <vt:lpstr>Wingdings</vt:lpstr>
      <vt:lpstr>Тема Office</vt:lpstr>
      <vt:lpstr>2_Тема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Tsupa; info@vsimpptx.com; VsimPPTX</dc:creator>
  <cp:lastModifiedBy>Пользователь</cp:lastModifiedBy>
  <cp:revision>431</cp:revision>
  <dcterms:created xsi:type="dcterms:W3CDTF">2018-01-05T16:38:53Z</dcterms:created>
  <dcterms:modified xsi:type="dcterms:W3CDTF">2024-09-03T10:49:44Z</dcterms:modified>
</cp:coreProperties>
</file>