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67"/>
  </p:notesMasterIdLst>
  <p:sldIdLst>
    <p:sldId id="258" r:id="rId3"/>
    <p:sldId id="752" r:id="rId4"/>
    <p:sldId id="2508" r:id="rId5"/>
    <p:sldId id="1308" r:id="rId6"/>
    <p:sldId id="2505" r:id="rId7"/>
    <p:sldId id="2255" r:id="rId8"/>
    <p:sldId id="1850" r:id="rId9"/>
    <p:sldId id="1851" r:id="rId10"/>
    <p:sldId id="2189" r:id="rId11"/>
    <p:sldId id="2256" r:id="rId12"/>
    <p:sldId id="2257" r:id="rId13"/>
    <p:sldId id="2190" r:id="rId14"/>
    <p:sldId id="2192" r:id="rId15"/>
    <p:sldId id="1854" r:id="rId16"/>
    <p:sldId id="2532" r:id="rId17"/>
    <p:sldId id="2179" r:id="rId18"/>
    <p:sldId id="2180" r:id="rId19"/>
    <p:sldId id="2283" r:id="rId20"/>
    <p:sldId id="2285" r:id="rId21"/>
    <p:sldId id="2286" r:id="rId22"/>
    <p:sldId id="2287" r:id="rId23"/>
    <p:sldId id="2251" r:id="rId24"/>
    <p:sldId id="2533" r:id="rId25"/>
    <p:sldId id="2534" r:id="rId26"/>
    <p:sldId id="2288" r:id="rId27"/>
    <p:sldId id="2303" r:id="rId28"/>
    <p:sldId id="2304" r:id="rId29"/>
    <p:sldId id="2305" r:id="rId30"/>
    <p:sldId id="2306" r:id="rId31"/>
    <p:sldId id="2307" r:id="rId32"/>
    <p:sldId id="2535" r:id="rId33"/>
    <p:sldId id="2366" r:id="rId34"/>
    <p:sldId id="2389" r:id="rId35"/>
    <p:sldId id="2391" r:id="rId36"/>
    <p:sldId id="2402" r:id="rId37"/>
    <p:sldId id="2403" r:id="rId38"/>
    <p:sldId id="2512" r:id="rId39"/>
    <p:sldId id="1556" r:id="rId40"/>
    <p:sldId id="268" r:id="rId41"/>
    <p:sldId id="2420" r:id="rId42"/>
    <p:sldId id="2516" r:id="rId43"/>
    <p:sldId id="2517" r:id="rId44"/>
    <p:sldId id="2518" r:id="rId45"/>
    <p:sldId id="2519" r:id="rId46"/>
    <p:sldId id="2520" r:id="rId47"/>
    <p:sldId id="2522" r:id="rId48"/>
    <p:sldId id="2521" r:id="rId49"/>
    <p:sldId id="2524" r:id="rId50"/>
    <p:sldId id="2523" r:id="rId51"/>
    <p:sldId id="2526" r:id="rId52"/>
    <p:sldId id="2527" r:id="rId53"/>
    <p:sldId id="2528" r:id="rId54"/>
    <p:sldId id="2529" r:id="rId55"/>
    <p:sldId id="2530" r:id="rId56"/>
    <p:sldId id="2259" r:id="rId57"/>
    <p:sldId id="2501" r:id="rId58"/>
    <p:sldId id="2503" r:id="rId59"/>
    <p:sldId id="2497" r:id="rId60"/>
    <p:sldId id="2536" r:id="rId61"/>
    <p:sldId id="2500" r:id="rId62"/>
    <p:sldId id="2531" r:id="rId63"/>
    <p:sldId id="2498" r:id="rId64"/>
    <p:sldId id="283" r:id="rId65"/>
    <p:sldId id="1309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563"/>
    <a:srgbClr val="FF0066"/>
    <a:srgbClr val="0101FD"/>
    <a:srgbClr val="4870AB"/>
    <a:srgbClr val="2F3242"/>
    <a:srgbClr val="FFB441"/>
    <a:srgbClr val="70AD47"/>
    <a:srgbClr val="FFFF00"/>
    <a:srgbClr val="00C764"/>
    <a:srgbClr val="33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17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737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6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0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11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32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44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93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5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80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70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4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69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08AAFC-F45B-4763-9C1F-8029DFCE03F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7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0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6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273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41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16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9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98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4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20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54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gif"/><Relationship Id="rId7" Type="http://schemas.openxmlformats.org/officeDocument/2006/relationships/image" Target="../media/image74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250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8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3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microsoft.com/office/2007/relationships/hdphoto" Target="../media/hdphoto12.wdp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07.09.2025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№3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7327" y="1429950"/>
            <a:ext cx="672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Звичайні дроби і дії з ними. Відсотки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Алгебра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AutoShape 6" descr="Карамельные Цифры 11113921 стоимостью 1 100 рублей - торты на заказ  ПРЕМИУМ-класса от КП «Алтуфьево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A530C-349B-4355-9D0C-BCD76801E58A}"/>
              </a:ext>
            </a:extLst>
          </p:cNvPr>
          <p:cNvSpPr txBox="1"/>
          <p:nvPr/>
        </p:nvSpPr>
        <p:spPr>
          <a:xfrm>
            <a:off x="3239377" y="309486"/>
            <a:ext cx="867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Повторення навчального матеріалу за 5-6 клас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E6136C-0415-480F-9845-0B75643AE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72" b="14566"/>
          <a:stretch/>
        </p:blipFill>
        <p:spPr>
          <a:xfrm>
            <a:off x="4795386" y="2928380"/>
            <a:ext cx="4762500" cy="34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00054" y="1840010"/>
            <a:ext cx="8886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Поділимо прямокутник на 4 однакові частини і розглянемо 2 з них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5152669" y="1280210"/>
            <a:ext cx="4137671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Рівність звичайних дробів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/>
              <p:nvPr/>
            </p:nvSpPr>
            <p:spPr>
              <a:xfrm>
                <a:off x="554804" y="2879151"/>
                <a:ext cx="1366464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2879151"/>
                <a:ext cx="1366464" cy="879600"/>
              </a:xfrm>
              <a:prstGeom prst="rect">
                <a:avLst/>
              </a:prstGeom>
              <a:blipFill>
                <a:blip r:embed="rId2"/>
                <a:stretch>
                  <a:fillRect b="-2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Таблица 12">
            <a:extLst>
              <a:ext uri="{FF2B5EF4-FFF2-40B4-BE49-F238E27FC236}">
                <a16:creationId xmlns:a16="http://schemas.microsoft.com/office/drawing/2014/main" id="{7A436C3A-90A3-4134-B5A9-D1AD9FD14675}"/>
              </a:ext>
            </a:extLst>
          </p:cNvPr>
          <p:cNvGraphicFramePr>
            <a:graphicFrameLocks noGrp="1"/>
          </p:cNvGraphicFramePr>
          <p:nvPr/>
        </p:nvGraphicFramePr>
        <p:xfrm>
          <a:off x="469069" y="1456402"/>
          <a:ext cx="2280862" cy="12305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5129">
                  <a:extLst>
                    <a:ext uri="{9D8B030D-6E8A-4147-A177-3AD203B41FA5}">
                      <a16:colId xmlns:a16="http://schemas.microsoft.com/office/drawing/2014/main" val="999755279"/>
                    </a:ext>
                  </a:extLst>
                </a:gridCol>
                <a:gridCol w="591911">
                  <a:extLst>
                    <a:ext uri="{9D8B030D-6E8A-4147-A177-3AD203B41FA5}">
                      <a16:colId xmlns:a16="http://schemas.microsoft.com/office/drawing/2014/main" val="2231985819"/>
                    </a:ext>
                  </a:extLst>
                </a:gridCol>
                <a:gridCol w="591911">
                  <a:extLst>
                    <a:ext uri="{9D8B030D-6E8A-4147-A177-3AD203B41FA5}">
                      <a16:colId xmlns:a16="http://schemas.microsoft.com/office/drawing/2014/main" val="35794345"/>
                    </a:ext>
                  </a:extLst>
                </a:gridCol>
                <a:gridCol w="591911">
                  <a:extLst>
                    <a:ext uri="{9D8B030D-6E8A-4147-A177-3AD203B41FA5}">
                      <a16:colId xmlns:a16="http://schemas.microsoft.com/office/drawing/2014/main" val="2208826520"/>
                    </a:ext>
                  </a:extLst>
                </a:gridCol>
              </a:tblGrid>
              <a:tr h="1230501">
                <a:tc>
                  <a:txBody>
                    <a:bodyPr/>
                    <a:lstStyle/>
                    <a:p>
                      <a:endParaRPr lang="uk-UA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2814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091ED9F-F8C3-451F-8781-2EDA698B69BF}"/>
                  </a:ext>
                </a:extLst>
              </p:cNvPr>
              <p:cNvSpPr/>
              <p:nvPr/>
            </p:nvSpPr>
            <p:spPr>
              <a:xfrm>
                <a:off x="2907587" y="2744507"/>
                <a:ext cx="9082354" cy="1659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Маємо,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прямокутника – це те саме, що й половина прямокутника. Кажуть, що дроби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і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між собою рівні.</a:t>
                </a: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091ED9F-F8C3-451F-8781-2EDA698B6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587" y="2744507"/>
                <a:ext cx="9082354" cy="1659172"/>
              </a:xfrm>
              <a:prstGeom prst="rect">
                <a:avLst/>
              </a:prstGeom>
              <a:blipFill>
                <a:blip r:embed="rId3"/>
                <a:stretch>
                  <a:fillRect l="-1409" r="-1342" b="-147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D8BF8A7-3DA6-4CF6-B580-F902B84C85D2}"/>
              </a:ext>
            </a:extLst>
          </p:cNvPr>
          <p:cNvSpPr txBox="1"/>
          <p:nvPr/>
        </p:nvSpPr>
        <p:spPr>
          <a:xfrm>
            <a:off x="1968166" y="4401659"/>
            <a:ext cx="8255662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Порівняння дробів на координатному промені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6B7E5E4-61AF-42F9-B3E2-2715BF687E3A}"/>
              </a:ext>
            </a:extLst>
          </p:cNvPr>
          <p:cNvSpPr/>
          <p:nvPr/>
        </p:nvSpPr>
        <p:spPr>
          <a:xfrm>
            <a:off x="181750" y="4929742"/>
            <a:ext cx="59521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Більшому дробу на координатному промені відповідає точка, що лежить правіше, а меншому – точка, що лежить лівіше.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29E683D-23AF-4356-93FD-6A8835EA0AF4}"/>
              </a:ext>
            </a:extLst>
          </p:cNvPr>
          <p:cNvGrpSpPr/>
          <p:nvPr/>
        </p:nvGrpSpPr>
        <p:grpSpPr>
          <a:xfrm>
            <a:off x="6459018" y="5125527"/>
            <a:ext cx="5075435" cy="244868"/>
            <a:chOff x="4307106" y="4993241"/>
            <a:chExt cx="5075435" cy="244868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C23D7EC2-CC22-43F4-9341-FFA334B333F5}"/>
                </a:ext>
              </a:extLst>
            </p:cNvPr>
            <p:cNvCxnSpPr>
              <a:cxnSpLocks/>
            </p:cNvCxnSpPr>
            <p:nvPr/>
          </p:nvCxnSpPr>
          <p:spPr>
            <a:xfrm>
              <a:off x="4307107" y="5115675"/>
              <a:ext cx="5075434" cy="0"/>
            </a:xfrm>
            <a:prstGeom prst="line">
              <a:avLst/>
            </a:prstGeom>
            <a:ln w="57150">
              <a:solidFill>
                <a:srgbClr val="010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D7A7FDD7-798A-467E-AC70-A9561F6196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106" y="4993241"/>
              <a:ext cx="0" cy="244868"/>
            </a:xfrm>
            <a:prstGeom prst="line">
              <a:avLst/>
            </a:prstGeom>
            <a:ln w="57150">
              <a:solidFill>
                <a:srgbClr val="010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E1055F-6C2B-4139-BB84-B8F42E3E1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2514" y="4993241"/>
              <a:ext cx="0" cy="244868"/>
            </a:xfrm>
            <a:prstGeom prst="line">
              <a:avLst/>
            </a:prstGeom>
            <a:ln w="57150">
              <a:solidFill>
                <a:srgbClr val="010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2203F8-985D-4190-9997-81809C586C78}"/>
                  </a:ext>
                </a:extLst>
              </p:cNvPr>
              <p:cNvSpPr txBox="1"/>
              <p:nvPr/>
            </p:nvSpPr>
            <p:spPr>
              <a:xfrm>
                <a:off x="9991375" y="5579668"/>
                <a:ext cx="464906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uk-UA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uk-UA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42203F8-985D-4190-9997-81809C586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375" y="5579668"/>
                <a:ext cx="464906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7706AC-DB49-4DDF-BE98-C1EC2705BB92}"/>
                  </a:ext>
                </a:extLst>
              </p:cNvPr>
              <p:cNvSpPr txBox="1"/>
              <p:nvPr/>
            </p:nvSpPr>
            <p:spPr>
              <a:xfrm>
                <a:off x="7233576" y="5492829"/>
                <a:ext cx="464906" cy="79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uk-UA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uk-UA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B7706AC-DB49-4DDF-BE98-C1EC2705B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576" y="5492829"/>
                <a:ext cx="464906" cy="79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1A61F7-3C2A-488B-BF00-289EEC8E9786}"/>
                  </a:ext>
                </a:extLst>
              </p:cNvPr>
              <p:cNvSpPr txBox="1"/>
              <p:nvPr/>
            </p:nvSpPr>
            <p:spPr>
              <a:xfrm>
                <a:off x="11281973" y="5535521"/>
                <a:ext cx="464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uk-UA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31A61F7-3C2A-488B-BF00-289EEC8E9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973" y="5535521"/>
                <a:ext cx="46490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6674B0-08A7-4D9C-BCE3-9292C70D8B60}"/>
              </a:ext>
            </a:extLst>
          </p:cNvPr>
          <p:cNvCxnSpPr>
            <a:cxnSpLocks/>
          </p:cNvCxnSpPr>
          <p:nvPr/>
        </p:nvCxnSpPr>
        <p:spPr>
          <a:xfrm flipV="1">
            <a:off x="8850686" y="5125527"/>
            <a:ext cx="0" cy="244868"/>
          </a:xfrm>
          <a:prstGeom prst="line">
            <a:avLst/>
          </a:prstGeom>
          <a:ln w="57150">
            <a:solidFill>
              <a:srgbClr val="010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AC62D86-D784-4FC4-B4C2-B754B7120E15}"/>
              </a:ext>
            </a:extLst>
          </p:cNvPr>
          <p:cNvCxnSpPr>
            <a:cxnSpLocks/>
          </p:cNvCxnSpPr>
          <p:nvPr/>
        </p:nvCxnSpPr>
        <p:spPr>
          <a:xfrm flipV="1">
            <a:off x="7453958" y="5125527"/>
            <a:ext cx="0" cy="244868"/>
          </a:xfrm>
          <a:prstGeom prst="line">
            <a:avLst/>
          </a:prstGeom>
          <a:ln w="57150">
            <a:solidFill>
              <a:srgbClr val="010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B6F58E5-5735-4754-9EB3-5089168DA401}"/>
              </a:ext>
            </a:extLst>
          </p:cNvPr>
          <p:cNvCxnSpPr>
            <a:cxnSpLocks/>
          </p:cNvCxnSpPr>
          <p:nvPr/>
        </p:nvCxnSpPr>
        <p:spPr>
          <a:xfrm flipV="1">
            <a:off x="10223828" y="5114301"/>
            <a:ext cx="0" cy="244868"/>
          </a:xfrm>
          <a:prstGeom prst="line">
            <a:avLst/>
          </a:prstGeom>
          <a:ln w="57150">
            <a:solidFill>
              <a:srgbClr val="0101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437197E3-2F10-487D-BEE7-6870C4BA5A66}"/>
                  </a:ext>
                </a:extLst>
              </p:cNvPr>
              <p:cNvSpPr/>
              <p:nvPr/>
            </p:nvSpPr>
            <p:spPr>
              <a:xfrm>
                <a:off x="8114917" y="5754626"/>
                <a:ext cx="1366464" cy="87575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437197E3-2F10-487D-BEE7-6870C4BA5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917" y="5754626"/>
                <a:ext cx="1366464" cy="875753"/>
              </a:xfrm>
              <a:prstGeom prst="rect">
                <a:avLst/>
              </a:prstGeom>
              <a:blipFill>
                <a:blip r:embed="rId7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2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3838" y="1840010"/>
            <a:ext cx="117426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Нехай торт розрізали на 8 рівних частин. На одну тарілку поклали одну частину, а на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другу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 — три.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5348087" y="1259599"/>
            <a:ext cx="3475631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Порівняння дробів</a:t>
            </a:r>
          </a:p>
        </p:txBody>
      </p:sp>
      <p:pic>
        <p:nvPicPr>
          <p:cNvPr id="1026" name="Picture 2" descr="Порівняння звичайних дробів з однаковими знаменниками - Математика">
            <a:extLst>
              <a:ext uri="{FF2B5EF4-FFF2-40B4-BE49-F238E27FC236}">
                <a16:creationId xmlns:a16="http://schemas.microsoft.com/office/drawing/2014/main" id="{CB15B6AA-F239-4428-8593-04600CB8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5" y="3005410"/>
            <a:ext cx="48672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/>
              <p:nvPr/>
            </p:nvSpPr>
            <p:spPr>
              <a:xfrm>
                <a:off x="4572336" y="4185403"/>
                <a:ext cx="3047327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або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&gt;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6" y="4185403"/>
                <a:ext cx="3047327" cy="879600"/>
              </a:xfrm>
              <a:prstGeom prst="rect">
                <a:avLst/>
              </a:prstGeom>
              <a:blipFill>
                <a:blip r:embed="rId3"/>
                <a:stretch>
                  <a:fillRect b="-347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47F3B2-AA26-4075-92B5-1251D973652F}"/>
              </a:ext>
            </a:extLst>
          </p:cNvPr>
          <p:cNvSpPr/>
          <p:nvPr/>
        </p:nvSpPr>
        <p:spPr>
          <a:xfrm>
            <a:off x="387307" y="5283120"/>
            <a:ext cx="11255759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З двох дробів з однаковими знаменниками більший той дріб, чисельник якого більший, і менший той,  чисельник якого менший.</a:t>
            </a:r>
          </a:p>
        </p:txBody>
      </p:sp>
    </p:spTree>
    <p:extLst>
      <p:ext uri="{BB962C8B-B14F-4D97-AF65-F5344CB8AC3E}">
        <p14:creationId xmlns:p14="http://schemas.microsoft.com/office/powerpoint/2010/main" val="205433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3383" y="3004036"/>
            <a:ext cx="4775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Приклад правильних дробів: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4734474" y="1209164"/>
            <a:ext cx="3182281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Правильні дроби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/>
              <p:nvPr/>
            </p:nvSpPr>
            <p:spPr>
              <a:xfrm>
                <a:off x="5198724" y="2989200"/>
                <a:ext cx="3472665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37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2003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724" y="2989200"/>
                <a:ext cx="3472665" cy="879600"/>
              </a:xfrm>
              <a:prstGeom prst="rect">
                <a:avLst/>
              </a:prstGeom>
              <a:blipFill>
                <a:blip r:embed="rId2"/>
                <a:stretch>
                  <a:fillRect b="-2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47F3B2-AA26-4075-92B5-1251D973652F}"/>
              </a:ext>
            </a:extLst>
          </p:cNvPr>
          <p:cNvSpPr/>
          <p:nvPr/>
        </p:nvSpPr>
        <p:spPr>
          <a:xfrm>
            <a:off x="423382" y="1900824"/>
            <a:ext cx="11255759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Дріб, чисельник якого менший від знаменника, називають правильним дробом.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7C10CB0-1581-4BD6-AF07-93463D38AA0D}"/>
                  </a:ext>
                </a:extLst>
              </p:cNvPr>
              <p:cNvSpPr/>
              <p:nvPr/>
            </p:nvSpPr>
            <p:spPr>
              <a:xfrm>
                <a:off x="6935056" y="4714014"/>
                <a:ext cx="2835331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;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&lt; 1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7C10CB0-1581-4BD6-AF07-93463D38A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056" y="4714014"/>
                <a:ext cx="2835331" cy="879600"/>
              </a:xfrm>
              <a:prstGeom prst="rect">
                <a:avLst/>
              </a:prstGeom>
              <a:blipFill>
                <a:blip r:embed="rId3"/>
                <a:stretch>
                  <a:fillRect b="-2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0E7718-6857-4E9F-8A18-254CA8F87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78" y="4134982"/>
            <a:ext cx="5139373" cy="15241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223182-DBC5-4CF1-9614-EC2D0E56C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70387" y="3161099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2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3383" y="3004036"/>
            <a:ext cx="5065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Приклад неправильних дробів: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4525282" y="1209164"/>
            <a:ext cx="3600666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Неправильні дроби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/>
              <p:nvPr/>
            </p:nvSpPr>
            <p:spPr>
              <a:xfrm>
                <a:off x="5489189" y="2964852"/>
                <a:ext cx="3472665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num>
                      <m:den>
                        <m: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15B0C7-1818-4938-983F-93092AB94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189" y="2964852"/>
                <a:ext cx="3472665" cy="879600"/>
              </a:xfrm>
              <a:prstGeom prst="rect">
                <a:avLst/>
              </a:prstGeom>
              <a:blipFill>
                <a:blip r:embed="rId2"/>
                <a:stretch>
                  <a:fillRect b="-2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47F3B2-AA26-4075-92B5-1251D973652F}"/>
              </a:ext>
            </a:extLst>
          </p:cNvPr>
          <p:cNvSpPr/>
          <p:nvPr/>
        </p:nvSpPr>
        <p:spPr>
          <a:xfrm>
            <a:off x="423382" y="1900824"/>
            <a:ext cx="11255759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Дріб, чисельник якого більший від знаменника,  або дорівнює йому, називають неправильним дробом.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7C10CB0-1581-4BD6-AF07-93463D38AA0D}"/>
                  </a:ext>
                </a:extLst>
              </p:cNvPr>
              <p:cNvSpPr/>
              <p:nvPr/>
            </p:nvSpPr>
            <p:spPr>
              <a:xfrm>
                <a:off x="6685795" y="4306844"/>
                <a:ext cx="1520349" cy="8796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&gt;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</a:t>
                </a: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67C10CB0-1581-4BD6-AF07-93463D38AA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795" y="4306844"/>
                <a:ext cx="1520349" cy="879600"/>
              </a:xfrm>
              <a:prstGeom prst="rect">
                <a:avLst/>
              </a:prstGeom>
              <a:blipFill>
                <a:blip r:embed="rId3"/>
                <a:stretch>
                  <a:fillRect r="-3200" b="-275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F49538-1133-4FB5-81BF-D03CB93E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970783" y="3036526"/>
            <a:ext cx="2649226" cy="197930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B756914-7C5B-44D3-8CF9-4AC6BA14DE92}"/>
              </a:ext>
            </a:extLst>
          </p:cNvPr>
          <p:cNvSpPr/>
          <p:nvPr/>
        </p:nvSpPr>
        <p:spPr>
          <a:xfrm>
            <a:off x="6081868" y="5648836"/>
            <a:ext cx="559727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358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anose="020B0604020202020204" pitchFamily="34" charset="-52"/>
                <a:ea typeface="+mn-ea"/>
                <a:cs typeface="+mn-cs"/>
              </a:rPr>
              <a:t>Правильний дріб завжди менший від неправильного.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B2BA4-08BD-4DA0-91B1-3116CBF1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7" y="3754843"/>
            <a:ext cx="5139373" cy="1524132"/>
          </a:xfrm>
          <a:prstGeom prst="rect">
            <a:avLst/>
          </a:prstGeom>
        </p:spPr>
      </p:pic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F1954335-EB82-4A38-9341-9A2CBD92A5FA}"/>
              </a:ext>
            </a:extLst>
          </p:cNvPr>
          <p:cNvSpPr/>
          <p:nvPr/>
        </p:nvSpPr>
        <p:spPr>
          <a:xfrm rot="16200000">
            <a:off x="3071641" y="3536054"/>
            <a:ext cx="510165" cy="4011129"/>
          </a:xfrm>
          <a:prstGeom prst="lef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7048F574-42B3-4D2C-ABF4-936A56431118}"/>
                  </a:ext>
                </a:extLst>
              </p:cNvPr>
              <p:cNvSpPr/>
              <p:nvPr/>
            </p:nvSpPr>
            <p:spPr>
              <a:xfrm>
                <a:off x="758735" y="5564243"/>
                <a:ext cx="4573553" cy="879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7048F574-42B3-4D2C-ABF4-936A564311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35" y="5564243"/>
                <a:ext cx="4573553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7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62337" y="2853903"/>
                <a:ext cx="6429547" cy="3561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Неправильний дріб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можна записати у вигляді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, при цьому число 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називають 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цілою частиною дробу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а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— його </a:t>
                </a:r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дробовою частиною</a:t>
                </a:r>
                <a:endParaRPr kumimoji="0" lang="uk-UA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7" y="2853903"/>
                <a:ext cx="6429547" cy="3561039"/>
              </a:xfrm>
              <a:prstGeom prst="rect">
                <a:avLst/>
              </a:prstGeom>
              <a:blipFill>
                <a:blip r:embed="rId2"/>
                <a:stretch>
                  <a:fillRect l="-3033" r="-3412" b="-684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7BB81B-45C8-49D9-B4D3-ADB78650E90A}"/>
              </a:ext>
            </a:extLst>
          </p:cNvPr>
          <p:cNvSpPr/>
          <p:nvPr/>
        </p:nvSpPr>
        <p:spPr>
          <a:xfrm>
            <a:off x="778251" y="1435530"/>
            <a:ext cx="5382819" cy="1457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Мішане число та його ціла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дробова частина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9FD1B0-FA0B-4C5F-A763-91B6CC45C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97"/>
          <a:stretch/>
        </p:blipFill>
        <p:spPr>
          <a:xfrm>
            <a:off x="7089169" y="2972452"/>
            <a:ext cx="4640494" cy="3504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24BD7F-17BF-4081-BDBF-42D95DA12E03}"/>
                  </a:ext>
                </a:extLst>
              </p:cNvPr>
              <p:cNvSpPr txBox="1"/>
              <p:nvPr/>
            </p:nvSpPr>
            <p:spPr>
              <a:xfrm>
                <a:off x="7585949" y="1724423"/>
                <a:ext cx="3701265" cy="8796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uk-UA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=1+</m:t>
                    </m:r>
                  </m:oMath>
                </a14:m>
                <a:r>
                  <a:rPr kumimoji="0" lang="ru-RU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uk-UA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uk-UA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24BD7F-17BF-4081-BDBF-42D95DA12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949" y="1724423"/>
                <a:ext cx="3701265" cy="879600"/>
              </a:xfrm>
              <a:prstGeom prst="rect">
                <a:avLst/>
              </a:prstGeom>
              <a:blipFill>
                <a:blip r:embed="rId4"/>
                <a:stretch>
                  <a:fillRect b="-1241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7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24127" y="3619807"/>
                <a:ext cx="11154847" cy="2783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Для додавання мішаних чисел використовують переставну і сполучну властивості додавання.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Обчислимо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Оскільки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4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а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5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то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(4 + 5)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. Якщо обчислення можна виконати усно, то і записують скорочено: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4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ru-RU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2+1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27" y="3619807"/>
                <a:ext cx="11154847" cy="2783839"/>
              </a:xfrm>
              <a:prstGeom prst="rect">
                <a:avLst/>
              </a:prstGeom>
              <a:blipFill>
                <a:blip r:embed="rId2"/>
                <a:stretch>
                  <a:fillRect l="-1148" t="-2193" r="-1148" b="-241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0888F5-D441-4830-B261-79ED30399B48}"/>
              </a:ext>
            </a:extLst>
          </p:cNvPr>
          <p:cNvSpPr txBox="1"/>
          <p:nvPr/>
        </p:nvSpPr>
        <p:spPr>
          <a:xfrm>
            <a:off x="185193" y="1969950"/>
            <a:ext cx="11632713" cy="138499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Для додавання мішаних чисел цілі частини додають до цілих, а дробові — до дробових. Якщо дробова частина суми виявилася неправильним дробом, то з неї виділяють цілу частину і додають до цілої частини суми.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B0EC8-973D-43D6-9A3A-95BC47721ABB}"/>
              </a:ext>
            </a:extLst>
          </p:cNvPr>
          <p:cNvSpPr txBox="1"/>
          <p:nvPr/>
        </p:nvSpPr>
        <p:spPr>
          <a:xfrm>
            <a:off x="2952693" y="1259599"/>
            <a:ext cx="6097712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Додавання мішаних чисел</a:t>
            </a:r>
          </a:p>
        </p:txBody>
      </p:sp>
    </p:spTree>
    <p:extLst>
      <p:ext uri="{BB962C8B-B14F-4D97-AF65-F5344CB8AC3E}">
        <p14:creationId xmlns:p14="http://schemas.microsoft.com/office/powerpoint/2010/main" val="1541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82193" y="3619807"/>
                <a:ext cx="12005469" cy="2868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Для віднімання мішаних чисел користуються раніше вивченими властивостями віднімання.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Обчислимо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Оскільки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а 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то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9 + </m:t>
                        </m:r>
                        <m:f>
                          <m:fPr>
                            <m:ctrlP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3 + </m:t>
                        </m:r>
                        <m:f>
                          <m:fPr>
                            <m:ctrlP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den>
                        </m:f>
                      </m:e>
                    </m:d>
                    <m:r>
                      <a:rPr kumimoji="0" lang="ru-RU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(9 - 3) +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den>
                        </m:f>
                        <m:r>
                          <m:rPr>
                            <m:nor/>
                          </m:rP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uk-UA" sz="2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ru-RU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uk-UA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6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6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. Якщо обчислення можна виконати усно, то і записують скорочено: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2−1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6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3" y="3619807"/>
                <a:ext cx="12005469" cy="2868221"/>
              </a:xfrm>
              <a:prstGeom prst="rect">
                <a:avLst/>
              </a:prstGeom>
              <a:blipFill>
                <a:blip r:embed="rId2"/>
                <a:stretch>
                  <a:fillRect l="-1015" t="-2128" r="-1015" b="-85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0888F5-D441-4830-B261-79ED30399B48}"/>
              </a:ext>
            </a:extLst>
          </p:cNvPr>
          <p:cNvSpPr txBox="1"/>
          <p:nvPr/>
        </p:nvSpPr>
        <p:spPr>
          <a:xfrm>
            <a:off x="279643" y="1862185"/>
            <a:ext cx="11632713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Якщо дробова частина зменшуваного більша за дробову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частину від’ємника, то при відніманні мішаних чисел від цілої частини зменшуваного віднімають цілу частину від’ємника, а від дробової — дробову.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B0EC8-973D-43D6-9A3A-95BC47721ABB}"/>
              </a:ext>
            </a:extLst>
          </p:cNvPr>
          <p:cNvSpPr txBox="1"/>
          <p:nvPr/>
        </p:nvSpPr>
        <p:spPr>
          <a:xfrm>
            <a:off x="2952693" y="1259599"/>
            <a:ext cx="6097712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Віднімання мішаних чисел</a:t>
            </a:r>
          </a:p>
        </p:txBody>
      </p:sp>
    </p:spTree>
    <p:extLst>
      <p:ext uri="{BB962C8B-B14F-4D97-AF65-F5344CB8AC3E}">
        <p14:creationId xmlns:p14="http://schemas.microsoft.com/office/powerpoint/2010/main" val="42174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82193" y="3619807"/>
                <a:ext cx="12005469" cy="2546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Обчислимо </a:t>
                </a:r>
                <a:r>
                  <a:rPr kumimoji="0" lang="uk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ru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uk-UA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den>
                    </m:f>
                  </m:oMath>
                </a14:m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:r>
                  <a:rPr kumimoji="0" lang="uk-UA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uk-UA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uk-UA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den>
                    </m:f>
                  </m:oMath>
                </a14:m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35877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Розв’язання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«Підготуємо» зменшуване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до віднімання:</a:t>
                </a:r>
              </a:p>
              <a:p>
                <a:pPr marL="0" marR="0" lvl="0" indent="35877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9 + 1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358775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ru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6</a:t>
                </a:r>
                <a14:m>
                  <m:oMath xmlns:m="http://schemas.openxmlformats.org/officeDocument/2006/math">
                    <m:r>
                      <a:rPr kumimoji="0" lang="uk-UA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19.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3" y="3619807"/>
                <a:ext cx="12005469" cy="2546466"/>
              </a:xfrm>
              <a:prstGeom prst="rect">
                <a:avLst/>
              </a:prstGeom>
              <a:blipFill>
                <a:blip r:embed="rId2"/>
                <a:stretch>
                  <a:fillRect b="-239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0888F5-D441-4830-B261-79ED30399B48}"/>
              </a:ext>
            </a:extLst>
          </p:cNvPr>
          <p:cNvSpPr txBox="1"/>
          <p:nvPr/>
        </p:nvSpPr>
        <p:spPr>
          <a:xfrm>
            <a:off x="279643" y="1862185"/>
            <a:ext cx="11632713" cy="18158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Якщо дробова частина зменшуваного менша за дробову частину від’ємника, то спочатку від цілої частини зменшуваного одну одиницю додають до його дробової частини, попередньо перетворивши її в неправильний дріб, а потім виконують віднімання.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B0EC8-973D-43D6-9A3A-95BC47721ABB}"/>
              </a:ext>
            </a:extLst>
          </p:cNvPr>
          <p:cNvSpPr txBox="1"/>
          <p:nvPr/>
        </p:nvSpPr>
        <p:spPr>
          <a:xfrm>
            <a:off x="2952693" y="1259599"/>
            <a:ext cx="6097712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Віднімання мішаних чисел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7A8E5-7C6F-417D-B9AF-3ED8E714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43" y="4678724"/>
            <a:ext cx="1397182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2070404" y="1254540"/>
            <a:ext cx="8369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Алгоритм додавання дробів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 різними знаменниками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E90BE0-FBED-40BD-8950-F889D2E19A4A}"/>
              </a:ext>
            </a:extLst>
          </p:cNvPr>
          <p:cNvSpPr txBox="1"/>
          <p:nvPr/>
        </p:nvSpPr>
        <p:spPr>
          <a:xfrm>
            <a:off x="2029349" y="2304642"/>
            <a:ext cx="962194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додати дроби, треба: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звести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дробові частини 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найменшого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спільного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знаменника;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додати окремо цілі та дробові частини;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необхідно,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скоротити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дріб;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дробова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частина суми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вийде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неправильним дробом, тоді виділити з неї цілу частину й отримане число додати до цілої частини суми. 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EFA47C-B17E-4B25-B14B-98E4EFED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8280" y="2901407"/>
            <a:ext cx="1721069" cy="22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DA5944-3763-4233-B25A-FC350614A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32" y="1280965"/>
            <a:ext cx="9072063" cy="10237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44A5E7-3307-40AC-A2EC-0C31B4E095BE}"/>
              </a:ext>
            </a:extLst>
          </p:cNvPr>
          <p:cNvSpPr txBox="1"/>
          <p:nvPr/>
        </p:nvSpPr>
        <p:spPr>
          <a:xfrm>
            <a:off x="325231" y="1454982"/>
            <a:ext cx="1910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Приклад 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EE9EC6-3E86-4747-B190-809EEAD3A08C}"/>
                  </a:ext>
                </a:extLst>
              </p:cNvPr>
              <p:cNvSpPr txBox="1"/>
              <p:nvPr/>
            </p:nvSpPr>
            <p:spPr>
              <a:xfrm>
                <a:off x="325231" y="2440308"/>
                <a:ext cx="11858156" cy="1222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У цьому випадку в результаті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дробова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частина суми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uk-UA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виявилася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неправильним дробом, тому з неї виділили ціле число</a:t>
                </a:r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EE9EC6-3E86-4747-B190-809EEAD3A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31" y="2440308"/>
                <a:ext cx="11858156" cy="1222707"/>
              </a:xfrm>
              <a:prstGeom prst="rect">
                <a:avLst/>
              </a:prstGeom>
              <a:blipFill>
                <a:blip r:embed="rId3"/>
                <a:stretch>
                  <a:fillRect l="-1028" b="-1293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4DAE863-AFB7-456D-BC4B-E3908AECE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638" y="3692545"/>
            <a:ext cx="2685334" cy="9576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4DBC74-EEE6-4234-91C5-C23760247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994" y="4945836"/>
            <a:ext cx="5880638" cy="13239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B30665-B772-4B4A-9DC9-39EDF3CF2C71}"/>
              </a:ext>
            </a:extLst>
          </p:cNvPr>
          <p:cNvSpPr txBox="1"/>
          <p:nvPr/>
        </p:nvSpPr>
        <p:spPr>
          <a:xfrm>
            <a:off x="438419" y="4388573"/>
            <a:ext cx="10615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й отримане число додали до цілої частини суми.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6EFA4-884E-478A-9FF3-5041FCD0D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8954" y="3894886"/>
            <a:ext cx="231668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4733" y="440705"/>
            <a:ext cx="8732066" cy="53144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Організація класу 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2199" y="1161844"/>
            <a:ext cx="831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Розпочнемо наш урок.  Девіз нашого уроку: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478221" y="2723720"/>
            <a:ext cx="2495068" cy="1976168"/>
          </a:xfrm>
          <a:prstGeom prst="cloudCallout">
            <a:avLst>
              <a:gd name="adj1" fmla="val 71984"/>
              <a:gd name="adj2" fmla="val -4391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Вигадуй,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пробуй,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твори!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9127912" y="2578426"/>
            <a:ext cx="2651855" cy="2121462"/>
          </a:xfrm>
          <a:prstGeom prst="cloudCallout">
            <a:avLst>
              <a:gd name="adj1" fmla="val -67439"/>
              <a:gd name="adj2" fmla="val -3996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Розум,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фантазію прояви!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202F4A-7B0F-42CE-B5A1-DC56E136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572" y="1746619"/>
            <a:ext cx="4862856" cy="48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1911461" y="1422891"/>
            <a:ext cx="8369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Алгоритм віднімання дробів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 різними знаменниками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E90BE0-FBED-40BD-8950-F889D2E19A4A}"/>
              </a:ext>
            </a:extLst>
          </p:cNvPr>
          <p:cNvSpPr txBox="1"/>
          <p:nvPr/>
        </p:nvSpPr>
        <p:spPr>
          <a:xfrm>
            <a:off x="436855" y="2335464"/>
            <a:ext cx="96219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звести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дробові частини до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найменшого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спільного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знаменника;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дробова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частина 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зменшуваного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менше дробової частини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від'ємника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треба «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позичити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одиницю з цілої частини;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відняти окремо цілі й дробові частини;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 необхідно,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скоротити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дріб.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32AA03-6622-44FF-A6EF-792EC3C4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36426" y="2663401"/>
            <a:ext cx="1618719" cy="21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44A5E7-3307-40AC-A2EC-0C31B4E095BE}"/>
              </a:ext>
            </a:extLst>
          </p:cNvPr>
          <p:cNvSpPr txBox="1"/>
          <p:nvPr/>
        </p:nvSpPr>
        <p:spPr>
          <a:xfrm>
            <a:off x="325231" y="1454982"/>
            <a:ext cx="1910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Приклад: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EE9EC6-3E86-4747-B190-809EEAD3A08C}"/>
              </a:ext>
            </a:extLst>
          </p:cNvPr>
          <p:cNvSpPr txBox="1"/>
          <p:nvPr/>
        </p:nvSpPr>
        <p:spPr>
          <a:xfrm>
            <a:off x="325231" y="2440308"/>
            <a:ext cx="11858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Дробову частину першого мішаного числа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збільшили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4 рази.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Відняли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окремо цілі й дробові частини.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B30665-B772-4B4A-9DC9-39EDF3CF2C71}"/>
                  </a:ext>
                </a:extLst>
              </p:cNvPr>
              <p:cNvSpPr txBox="1"/>
              <p:nvPr/>
            </p:nvSpPr>
            <p:spPr>
              <a:xfrm>
                <a:off x="325231" y="4339391"/>
                <a:ext cx="11397582" cy="1488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У цьому випадку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дробова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частина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зменшуваного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21</m:t>
                        </m:r>
                      </m:den>
                    </m:f>
                    <m:r>
                      <a:rPr kumimoji="0" lang="uk-UA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менша від дробової частини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від'ємника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тому «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позичили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» одиницю з цілої частини: </a:t>
                </a:r>
                <a:endPara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B30665-B772-4B4A-9DC9-39EDF3CF2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31" y="4339391"/>
                <a:ext cx="11397582" cy="1488228"/>
              </a:xfrm>
              <a:prstGeom prst="rect">
                <a:avLst/>
              </a:prstGeom>
              <a:blipFill>
                <a:blip r:embed="rId2"/>
                <a:stretch>
                  <a:fillRect l="-1070" r="-588" b="-327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B352F1-F99C-4E82-A7BD-0CF99BF5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345" y="1346331"/>
            <a:ext cx="6970846" cy="11600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B3C5FF-44E3-455C-B6F9-3AFF0AB0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81" y="3399373"/>
            <a:ext cx="8821967" cy="9291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403679-2477-492E-A9A9-7497F62C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068" y="5955943"/>
            <a:ext cx="6947055" cy="7429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964E0E-08AE-494B-8848-F459D269B5B0}"/>
              </a:ext>
            </a:extLst>
          </p:cNvPr>
          <p:cNvSpPr txBox="1"/>
          <p:nvPr/>
        </p:nvSpPr>
        <p:spPr>
          <a:xfrm>
            <a:off x="256298" y="3674736"/>
            <a:ext cx="1910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Приклад 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FED73C-05B6-4C75-89E9-4F44ABA43132}"/>
              </a:ext>
            </a:extLst>
          </p:cNvPr>
          <p:cNvSpPr/>
          <p:nvPr/>
        </p:nvSpPr>
        <p:spPr>
          <a:xfrm>
            <a:off x="398980" y="2044005"/>
            <a:ext cx="11498494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Добуток двох дробів дорівнює дробу, чисельник якого дорівнює добутку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чисельників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даних дробів, а знаменник — добутку їх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знаменників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3191165" y="1325664"/>
            <a:ext cx="6236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Множення звичайних дробів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E2987-22B9-41A8-9D1C-171F01E67423}"/>
              </a:ext>
            </a:extLst>
          </p:cNvPr>
          <p:cNvSpPr txBox="1"/>
          <p:nvPr/>
        </p:nvSpPr>
        <p:spPr>
          <a:xfrm>
            <a:off x="160289" y="5409365"/>
            <a:ext cx="115806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Множники чисельника і знаменника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бажано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скоротити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ще до їх множення.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94627-AC8E-4B66-84AC-E5D799417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5596" y="3131678"/>
            <a:ext cx="2270680" cy="20447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139D1-23AA-4BB7-B24C-9867CF8B2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3462924"/>
            <a:ext cx="3793406" cy="1254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48474-F1D5-4ADE-810E-E24EACE92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957" y="3159872"/>
            <a:ext cx="1431870" cy="186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FED73C-05B6-4C75-89E9-4F44ABA43132}"/>
              </a:ext>
            </a:extLst>
          </p:cNvPr>
          <p:cNvSpPr/>
          <p:nvPr/>
        </p:nvSpPr>
        <p:spPr>
          <a:xfrm>
            <a:off x="431051" y="3480510"/>
            <a:ext cx="1149849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помножити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мішані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числа, треба спочатку записати їх у вигляді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неправильних дробів, а потім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скористатися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правилом множення дробів.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6E2987-22B9-41A8-9D1C-171F01E67423}"/>
              </a:ext>
            </a:extLst>
          </p:cNvPr>
          <p:cNvSpPr txBox="1"/>
          <p:nvPr/>
        </p:nvSpPr>
        <p:spPr>
          <a:xfrm>
            <a:off x="3005374" y="1352404"/>
            <a:ext cx="7124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Можна знайти добуток трьох і більше дробів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1F266-853A-46B3-9732-44A89138B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500" y="2139875"/>
            <a:ext cx="3414635" cy="995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816E37-95BE-4769-B7E8-82E84F72B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2608" y="2078524"/>
            <a:ext cx="5421552" cy="11181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B2FB3A-B340-42A8-859E-40FC8BFDC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302" y="4870332"/>
            <a:ext cx="7372018" cy="12705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822543-73C0-4A0D-8225-E1F741997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340" y="4718489"/>
            <a:ext cx="1464417" cy="19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FED73C-05B6-4C75-89E9-4F44ABA43132}"/>
              </a:ext>
            </a:extLst>
          </p:cNvPr>
          <p:cNvSpPr/>
          <p:nvPr/>
        </p:nvSpPr>
        <p:spPr>
          <a:xfrm>
            <a:off x="3020761" y="1477916"/>
            <a:ext cx="8672477" cy="138499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помножити дріб на натуральне число, треба його чисельник помножити на це число, а знаменник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залишити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без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2D8AB4-A10E-4639-A135-3E1DEC065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5596" y="3116717"/>
            <a:ext cx="7489769" cy="11676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7D3B6D-27A4-4588-A4DB-9179CCED1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775" y="4647001"/>
            <a:ext cx="5725972" cy="19153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E7B884-D540-4E59-8400-7F8017BB4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747" y="4647001"/>
            <a:ext cx="5684519" cy="19628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3E37BD-630C-496D-B8A1-12EF7A8B3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11" y="1517530"/>
            <a:ext cx="171922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FED73C-05B6-4C75-89E9-4F44ABA43132}"/>
              </a:ext>
            </a:extLst>
          </p:cNvPr>
          <p:cNvSpPr/>
          <p:nvPr/>
        </p:nvSpPr>
        <p:spPr>
          <a:xfrm>
            <a:off x="254286" y="4314580"/>
            <a:ext cx="1149849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множенні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0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отримуємо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множенні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числа на 1 </a:t>
            </a:r>
            <a:r>
              <a:rPr kumimoji="0" lang="ru-RU" sz="28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отримуємо</a:t>
            </a: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те саме число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A038E-3872-4216-BA39-8CE0AE74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487" y="1300312"/>
            <a:ext cx="8290137" cy="28117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E23C68-16AE-4104-B1C1-A9A20F4B1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341" y="5268687"/>
            <a:ext cx="4320616" cy="12325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B4D3B0-B18C-4EC9-A749-97CBA74AF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90582" y="1587490"/>
            <a:ext cx="171922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Ділення звичайних дробів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425" y="2086564"/>
            <a:ext cx="8673316" cy="1224996"/>
          </a:xfrm>
          <a:prstGeom prst="wedgeRoundRectCallout">
            <a:avLst>
              <a:gd name="adj1" fmla="val -62125"/>
              <a:gd name="adj2" fmla="val -27098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Ділення — це дія, за допомогою якої за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добутком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одним з множників можна знайти другий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множник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96DFA-4473-49CA-9BC5-964307F3764E}"/>
              </a:ext>
            </a:extLst>
          </p:cNvPr>
          <p:cNvSpPr txBox="1"/>
          <p:nvPr/>
        </p:nvSpPr>
        <p:spPr>
          <a:xfrm>
            <a:off x="739098" y="3546441"/>
            <a:ext cx="10985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поділити один дріб на інший, потрібно помножити перший дріб на дріб,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обернений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другому.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53622-EE7A-4284-AC33-F70516ED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96" y="4929616"/>
            <a:ext cx="6005322" cy="143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55A01C-E628-4630-8487-8C999CBC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78" y="1191574"/>
            <a:ext cx="171922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649B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Ділення звичайних дробів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649B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96DFA-4473-49CA-9BC5-964307F3764E}"/>
              </a:ext>
            </a:extLst>
          </p:cNvPr>
          <p:cNvSpPr txBox="1"/>
          <p:nvPr/>
        </p:nvSpPr>
        <p:spPr>
          <a:xfrm>
            <a:off x="180240" y="1568479"/>
            <a:ext cx="317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Наприклад: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A37836-839C-4408-B316-9ED70D52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558" y="2274349"/>
            <a:ext cx="6940469" cy="178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4F2073-E498-4FCD-A889-091AF9DBC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8" y="4622188"/>
            <a:ext cx="9188919" cy="189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4615BA-0672-4253-A5EB-412D5E25B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131" y="2942135"/>
            <a:ext cx="171922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2044557" y="1428876"/>
            <a:ext cx="8507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Ділення цілого числа на звичайний дріб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81" y="2067702"/>
            <a:ext cx="11779437" cy="1985857"/>
          </a:xfrm>
          <a:prstGeom prst="wedgeRoundRectCallout">
            <a:avLst>
              <a:gd name="adj1" fmla="val -46740"/>
              <a:gd name="adj2" fmla="val 6758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ціле число поділити на звичайний дріб , треба ціле число помножити на дріб,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обернений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дільнику, або спочатку записати ціле число у вигляді неправильного дробу, а потім виконати ділення звичайних дробів.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D8D541-B817-41CD-A0BE-3CF37DDE2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825" y="4209399"/>
            <a:ext cx="7140055" cy="253581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3D6CF1-DDB1-4E8E-B869-5E03C8E8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57" y="4561979"/>
            <a:ext cx="1525917" cy="19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308225" y="1428876"/>
            <a:ext cx="11394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Ділення цілого числа та мішаного числа на звичайний дріб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81" y="2067703"/>
            <a:ext cx="11779437" cy="1209754"/>
          </a:xfrm>
          <a:prstGeom prst="wedgeRoundRectCallout">
            <a:avLst>
              <a:gd name="adj1" fmla="val -9322"/>
              <a:gd name="adj2" fmla="val 7862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поділити дріб на натуральне число, потрібно знаменник дробу помножити на дане число, а чисельник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залишити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без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3C93756D-210B-484C-AB96-4F9CF37C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25" y="5429124"/>
            <a:ext cx="11779437" cy="1209754"/>
          </a:xfrm>
          <a:prstGeom prst="wedgeRoundRectCallout">
            <a:avLst>
              <a:gd name="adj1" fmla="val 7250"/>
              <a:gd name="adj2" fmla="val -12945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частку мішаних чисел,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мішані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числа записують у вигляді неправильних дробів і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виконують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ділення звичайних дробів.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607DA1-B3DC-4228-9D8F-16AB7522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56" y="3277457"/>
            <a:ext cx="1575378" cy="20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F34C85-54BD-433C-8B31-1DF9F643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649" y="1530406"/>
            <a:ext cx="7844701" cy="470682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5"/>
            <a:ext cx="8732066" cy="68715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Перевірка домашнього завдання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4847" y="2488468"/>
            <a:ext cx="3046503" cy="175432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Перевіряємо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домашнє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>
                <a:ln>
                  <a:noFill/>
                </a:ln>
                <a:solidFill>
                  <a:srgbClr val="376F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AD50E8-8FE3-4E00-8A0E-BF5D19F8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350" y="3883816"/>
            <a:ext cx="2003983" cy="28904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343" t="4537" r="14561"/>
          <a:stretch/>
        </p:blipFill>
        <p:spPr>
          <a:xfrm flipH="1">
            <a:off x="217568" y="3365631"/>
            <a:ext cx="2783863" cy="34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08D66-DD13-428A-B74F-EA904CE86303}"/>
              </a:ext>
            </a:extLst>
          </p:cNvPr>
          <p:cNvSpPr txBox="1"/>
          <p:nvPr/>
        </p:nvSpPr>
        <p:spPr>
          <a:xfrm>
            <a:off x="4396078" y="1380694"/>
            <a:ext cx="517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Ділення звичайних дробів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96DFA-4473-49CA-9BC5-964307F3764E}"/>
              </a:ext>
            </a:extLst>
          </p:cNvPr>
          <p:cNvSpPr txBox="1"/>
          <p:nvPr/>
        </p:nvSpPr>
        <p:spPr>
          <a:xfrm>
            <a:off x="180240" y="1568479"/>
            <a:ext cx="317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Наприклад: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704553-D6AC-45B6-BA33-7B2A8CBD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1" y="2666621"/>
            <a:ext cx="10379118" cy="3169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D8BC44-FC1F-4C4F-8150-28C25F096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452" y="4251518"/>
            <a:ext cx="171922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63" y="1412660"/>
            <a:ext cx="10932088" cy="1356896"/>
          </a:xfrm>
          <a:prstGeom prst="wedgeRoundRectCallout">
            <a:avLst>
              <a:gd name="adj1" fmla="val -49970"/>
              <a:gd name="adj2" fmla="val -22555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Відсотковим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відношенням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чисел називають відношення цих чисел,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виражене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відсотках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Відсоткове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відношення показує, скільки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одне число становить від другого.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0CEC-C252-45DD-B247-010464FC519D}"/>
                  </a:ext>
                </a:extLst>
              </p:cNvPr>
              <p:cNvSpPr txBox="1"/>
              <p:nvPr/>
            </p:nvSpPr>
            <p:spPr>
              <a:xfrm>
                <a:off x="183749" y="4290570"/>
                <a:ext cx="6435591" cy="2384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№1. Склад фарфору: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частини−біла глина;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частина−кварца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частина−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польового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шпату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частина =25%;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частин= 50%</a:t>
                </a:r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C90CEC-C252-45DD-B247-010464FC5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49" y="4290570"/>
                <a:ext cx="6435591" cy="2384114"/>
              </a:xfrm>
              <a:prstGeom prst="rect">
                <a:avLst/>
              </a:prstGeom>
              <a:blipFill>
                <a:blip r:embed="rId2"/>
                <a:stretch>
                  <a:fillRect l="-1894" t="-2558" b="-281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AFFACF-AEBC-4918-9A34-88B3CCC01622}"/>
              </a:ext>
            </a:extLst>
          </p:cNvPr>
          <p:cNvSpPr txBox="1"/>
          <p:nvPr/>
        </p:nvSpPr>
        <p:spPr>
          <a:xfrm>
            <a:off x="6619340" y="4314637"/>
            <a:ext cx="53889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Дані показують скільки відсотків і яких складових входять до фарфору. Ці числа називають відсотковим відношенням двох чисел.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C14F3B-E304-47E4-90C5-C5E3EA8808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56270" y="2933674"/>
            <a:ext cx="6086269" cy="13568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09BFB4-B258-4790-B41F-57EFBDD4B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391" y="2897378"/>
            <a:ext cx="1728409" cy="12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5D04EF46-E4EA-45D1-8CB7-D44E2FE04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444" y="1380694"/>
            <a:ext cx="9610158" cy="1568438"/>
          </a:xfrm>
          <a:prstGeom prst="wedgeRoundRectCallout">
            <a:avLst>
              <a:gd name="adj1" fmla="val -34328"/>
              <a:gd name="adj2" fmla="val 7640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відсоткове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відношення двох чисел (або скільки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одне число складає від іншого), потрібно знайти </a:t>
            </a:r>
            <a:r>
              <a:rPr kumimoji="0" lang="ru-RU" altLang="ru-U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відповідну</a:t>
            </a:r>
            <a:r>
              <a:rPr kumimoji="0" lang="ru-RU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частку і помножити її на 100%.</a:t>
            </a:r>
            <a:endParaRPr kumimoji="0" lang="ru-RU" altLang="ru-U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F60695-9856-4130-B76B-7077F18E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825" y="3070227"/>
            <a:ext cx="6230636" cy="36778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B3D511-6832-4F98-B52A-C983BC35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39" y="3415267"/>
            <a:ext cx="2509837" cy="29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DF5A9-EFC8-433C-8930-9CC635AA599A}"/>
              </a:ext>
            </a:extLst>
          </p:cNvPr>
          <p:cNvSpPr txBox="1"/>
          <p:nvPr/>
        </p:nvSpPr>
        <p:spPr>
          <a:xfrm>
            <a:off x="1733068" y="1309761"/>
            <a:ext cx="84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Знаходження числа за його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відсотком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A051F-954C-4E91-B0B9-87CC3A68F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610" y="1464664"/>
            <a:ext cx="1152690" cy="1152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588227-D1CE-4373-BF73-932BA867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528" y="3844136"/>
            <a:ext cx="2785523" cy="8279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03877A1-3721-4C3E-AC17-DCAF2E29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0" y="3898051"/>
            <a:ext cx="2621023" cy="77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871C47-10EB-48B2-BA2E-E3A35387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252" y="4965874"/>
            <a:ext cx="3436425" cy="1761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E155DB-FCD2-4C73-973D-A9E00146FD9F}"/>
              </a:ext>
            </a:extLst>
          </p:cNvPr>
          <p:cNvSpPr txBox="1"/>
          <p:nvPr/>
        </p:nvSpPr>
        <p:spPr>
          <a:xfrm>
            <a:off x="1733068" y="3878134"/>
            <a:ext cx="84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Використай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алгоритм: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43D3DA-18A2-4D97-94CC-71CF6C07A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920" y="5236860"/>
            <a:ext cx="4572000" cy="1457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A40123-E3E8-4094-9120-6252347E4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066" y="1913007"/>
            <a:ext cx="8583223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DF5A9-EFC8-433C-8930-9CC635AA599A}"/>
              </a:ext>
            </a:extLst>
          </p:cNvPr>
          <p:cNvSpPr txBox="1"/>
          <p:nvPr/>
        </p:nvSpPr>
        <p:spPr>
          <a:xfrm>
            <a:off x="3191165" y="1448217"/>
            <a:ext cx="84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Знаходження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 його числом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EF6880-175A-40D3-9E31-D4B6006D9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1" y="2054145"/>
            <a:ext cx="3175303" cy="18481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6F2062-3EB1-4740-AC8F-AF3DFD45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41" y="4649882"/>
            <a:ext cx="5067300" cy="1924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C52BBD-11E3-4822-A77E-7AAA8446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480" y="4818727"/>
            <a:ext cx="4180579" cy="17552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5C989D-52C9-4B26-9E46-5534662E1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596" y="2398103"/>
            <a:ext cx="8497486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DF5A9-EFC8-433C-8930-9CC635AA599A}"/>
              </a:ext>
            </a:extLst>
          </p:cNvPr>
          <p:cNvSpPr txBox="1"/>
          <p:nvPr/>
        </p:nvSpPr>
        <p:spPr>
          <a:xfrm>
            <a:off x="1868105" y="1309855"/>
            <a:ext cx="8455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Знаходження зміни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зміною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числа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AD2B6-C662-468D-B2B9-A27088D01C8C}"/>
              </a:ext>
            </a:extLst>
          </p:cNvPr>
          <p:cNvSpPr txBox="1"/>
          <p:nvPr/>
        </p:nvSpPr>
        <p:spPr>
          <a:xfrm>
            <a:off x="2256556" y="3806217"/>
            <a:ext cx="9737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Знаходження числа за його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відсотковою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зміною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96E7F9-BC33-4597-9BBC-57842CC3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29" y="1948491"/>
            <a:ext cx="8649907" cy="19147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40FA0B-DABA-436D-9B5F-55C2EDBE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75" y="4605909"/>
            <a:ext cx="8738037" cy="19338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0E37AA-C66B-48B2-B359-7C42E48E4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7" y="2763931"/>
            <a:ext cx="15241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DF5A9-EFC8-433C-8930-9CC635AA599A}"/>
              </a:ext>
            </a:extLst>
          </p:cNvPr>
          <p:cNvSpPr txBox="1"/>
          <p:nvPr/>
        </p:nvSpPr>
        <p:spPr>
          <a:xfrm>
            <a:off x="810106" y="1925689"/>
            <a:ext cx="84557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Знаходження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відсоткового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відношення двох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чисел за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зміною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числа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D6C424-940C-4321-88E7-244C3079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37" y="4161439"/>
            <a:ext cx="10317341" cy="22826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2E8B4E-7879-4FFD-95FD-31E9BF5B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226" y="1727213"/>
            <a:ext cx="152413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834121" y="1775405"/>
            <a:ext cx="2103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Завдання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від </a:t>
            </a:r>
            <a:r>
              <a:rPr kumimoji="0" lang="uk-UA" sz="3200" b="0" i="0" u="none" strike="noStrike" kern="1200" cap="none" spc="0" normalizeH="0" baseline="0" noProof="0" dirty="0" err="1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Ботана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1CFE41-EA39-472D-BDE4-B438629DD4E2}"/>
                  </a:ext>
                </a:extLst>
              </p:cNvPr>
              <p:cNvSpPr txBox="1"/>
              <p:nvPr/>
            </p:nvSpPr>
            <p:spPr>
              <a:xfrm>
                <a:off x="3289579" y="1212556"/>
                <a:ext cx="6544542" cy="703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1. Виразіть у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відсотках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число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uk-U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1CFE41-EA39-472D-BDE4-B438629DD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579" y="1212556"/>
                <a:ext cx="6544542" cy="703398"/>
              </a:xfrm>
              <a:prstGeom prst="rect">
                <a:avLst/>
              </a:prstGeom>
              <a:blipFill>
                <a:blip r:embed="rId3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5C504D-6A97-44DC-B268-CB5B0C87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864" y="3114446"/>
            <a:ext cx="2498614" cy="273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3F5D43-E8D5-4479-AB89-0728730CA39F}"/>
              </a:ext>
            </a:extLst>
          </p:cNvPr>
          <p:cNvSpPr txBox="1"/>
          <p:nvPr/>
        </p:nvSpPr>
        <p:spPr>
          <a:xfrm>
            <a:off x="538448" y="1578688"/>
            <a:ext cx="299586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1:5⋅100=20%.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Нехай вартість товару була х. Тоді він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/>
              </a:rPr>
              <a:t>подешевшав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 на 0,2х. Отже, нова ціна х-0,2х=0,8х. Кількість товару, яку можна купити за ці ж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/>
              </a:rPr>
              <a:t>гроші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: х:0,8х=1,25, що на 1,25-1=0,25 більше.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/>
              </a:rPr>
              <a:t>Переведемо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 0,25 у </a:t>
            </a:r>
            <a:r>
              <a:rPr lang="ru-RU" sz="2000" dirty="0" err="1">
                <a:solidFill>
                  <a:prstClr val="black"/>
                </a:solidFill>
                <a:latin typeface="Calibri" panose="020F0502020204030204"/>
              </a:rPr>
              <a:t>відсотки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, маємо 25%.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311015D-FC5F-485A-84F8-61D0C3CFE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05690"/>
              </p:ext>
            </p:extLst>
          </p:nvPr>
        </p:nvGraphicFramePr>
        <p:xfrm>
          <a:off x="3818650" y="1992313"/>
          <a:ext cx="5486400" cy="910718"/>
        </p:xfrm>
        <a:graphic>
          <a:graphicData uri="http://schemas.openxmlformats.org/drawingml/2006/table">
            <a:tbl>
              <a:tblPr firstRow="1" firstCol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94605087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1971066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50782306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67425888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525497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UA" sz="2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b="1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037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2 %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UA" sz="2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0,2 %</a:t>
                      </a:r>
                      <a:endParaRPr lang="ru-UA" sz="2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1,5 %</a:t>
                      </a:r>
                      <a:endParaRPr lang="ru-UA" sz="28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46456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72C70A3C-E6FD-49DA-9BAD-DABBB1C13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052830"/>
                  </p:ext>
                </p:extLst>
              </p:nvPr>
            </p:nvGraphicFramePr>
            <p:xfrm>
              <a:off x="3818650" y="4928560"/>
              <a:ext cx="5486400" cy="14337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97280">
                      <a:extLst>
                        <a:ext uri="{9D8B030D-6E8A-4147-A177-3AD203B41FA5}">
                          <a16:colId xmlns:a16="http://schemas.microsoft.com/office/drawing/2014/main" val="507694926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652580864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3609890606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2961355282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425754887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</a:t>
                          </a:r>
                          <a:endParaRPr lang="ru-UA" sz="28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Д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66072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uk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  <m:r>
                                  <a:rPr lang="uk-UA" sz="2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uk-UA" sz="2800" i="1" kern="10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uk-UA" sz="2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10%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20 %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25 %</a:t>
                          </a:r>
                          <a:endParaRPr lang="ru-UA" sz="28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531730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72C70A3C-E6FD-49DA-9BAD-DABBB1C13F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4052830"/>
                  </p:ext>
                </p:extLst>
              </p:nvPr>
            </p:nvGraphicFramePr>
            <p:xfrm>
              <a:off x="3818650" y="4928560"/>
              <a:ext cx="5486400" cy="143376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97280">
                      <a:extLst>
                        <a:ext uri="{9D8B030D-6E8A-4147-A177-3AD203B41FA5}">
                          <a16:colId xmlns:a16="http://schemas.microsoft.com/office/drawing/2014/main" val="507694926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652580864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3609890606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2961355282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4257548878"/>
                        </a:ext>
                      </a:extLst>
                    </a:gridCol>
                  </a:tblGrid>
                  <a:tr h="45535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А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В</a:t>
                          </a:r>
                          <a:endParaRPr lang="ru-UA" sz="28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b="1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Д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36660728"/>
                      </a:ext>
                    </a:extLst>
                  </a:tr>
                  <a:tr h="978408"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56" t="-55280" r="-401667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UA"/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56" t="-55280" r="-301667" b="-1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10%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20 %</a:t>
                          </a:r>
                          <a:endParaRPr lang="ru-UA" sz="2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800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25 %</a:t>
                          </a:r>
                          <a:endParaRPr lang="ru-UA" sz="28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9525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531730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9360B632-92A3-4B9A-8665-E3BBAACA1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346" y="2976525"/>
            <a:ext cx="562856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altLang="ru-UA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2. Товар подешевшав на 20%. На скільки відсотків більше можна купити товару за ту ж саму суму грошей?</a:t>
            </a:r>
            <a:endParaRPr kumimoji="0" lang="uk-UA" altLang="ru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7779EC4-1243-40BE-A10D-081FF88F875E}"/>
              </a:ext>
            </a:extLst>
          </p:cNvPr>
          <p:cNvSpPr/>
          <p:nvPr/>
        </p:nvSpPr>
        <p:spPr>
          <a:xfrm>
            <a:off x="254238" y="1433194"/>
            <a:ext cx="3369598" cy="48040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4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5541571" y="1281953"/>
            <a:ext cx="6143050" cy="5208494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Фізкультвправи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у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пошані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Їх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ми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дуже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любимо,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хвилину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відпочинем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знання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черпати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будемо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Руки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вгору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руки вниз.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Сядь, устань і повернись.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Руки в боки й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нахились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Вправо,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вліво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вклонись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Ноги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трішки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зігни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Й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навприсядки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походи.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Потім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млин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зроби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руками.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Хай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цей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день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щасливим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стане.</a:t>
            </a: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utoShape 2" descr="Фото, автор Soloveika на Яндекс.Фотках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9CE7257-354E-F443-FA32-1F6399814135}"/>
              </a:ext>
            </a:extLst>
          </p:cNvPr>
          <p:cNvSpPr/>
          <p:nvPr/>
        </p:nvSpPr>
        <p:spPr>
          <a:xfrm>
            <a:off x="3314733" y="452650"/>
            <a:ext cx="8732066" cy="51934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Віршована фізкультхвилинка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638E07-5D13-4351-BA75-ACB943AB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9" y="1933575"/>
            <a:ext cx="42862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Рухлива вправа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91" y="3429000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88" y="109817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2" y="982773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617"/>
          <a:stretch/>
        </p:blipFill>
        <p:spPr>
          <a:xfrm>
            <a:off x="1261228" y="1259599"/>
            <a:ext cx="9134762" cy="5439584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Повідомлення теми уроку та мотивація навчально-пізнавальної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діяльності учнів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03578" y="2110808"/>
            <a:ext cx="4484084" cy="44840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00332" y="2702118"/>
            <a:ext cx="56953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  <a:t>Мета уроку:</a:t>
            </a:r>
            <a:br>
              <a:rPr kumimoji="0" lang="uk-UA" sz="3200" i="0" u="none" strike="noStrike" kern="1200" normalizeH="0" noProof="0" dirty="0">
                <a:ln w="0"/>
                <a:uLnTx/>
                <a:uFillTx/>
                <a:latin typeface="Calibri"/>
              </a:rPr>
            </a:b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повторити  і закріпити знання та </a:t>
            </a:r>
            <a:r>
              <a:rPr kumimoji="0" lang="ru-RU" sz="3200" i="0" u="none" strike="noStrike" kern="1200" normalizeH="0" noProof="0" dirty="0" err="1">
                <a:ln w="0"/>
                <a:uLnTx/>
                <a:uFillTx/>
                <a:latin typeface="Calibri"/>
              </a:rPr>
              <a:t>практичні</a:t>
            </a:r>
            <a:r>
              <a:rPr kumimoji="0" lang="ru-RU" sz="3200" i="0" u="none" strike="noStrike" kern="1200" normalizeH="0" noProof="0" dirty="0">
                <a:ln w="0"/>
                <a:uLnTx/>
                <a:uFillTx/>
                <a:latin typeface="Calibri"/>
              </a:rPr>
              <a:t> навички з теми «Звичайні дроби і дії з ними. Відсотки»</a:t>
            </a:r>
          </a:p>
          <a:p>
            <a:pPr lvl="0" algn="ctr">
              <a:defRPr/>
            </a:pPr>
            <a:endParaRPr kumimoji="0" lang="uk-UA" sz="3200" i="0" u="none" strike="noStrike" kern="1200" normalizeH="0" baseline="0" noProof="0" dirty="0">
              <a:ln w="0"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8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" r="4298" b="41536"/>
          <a:stretch/>
        </p:blipFill>
        <p:spPr>
          <a:xfrm>
            <a:off x="0" y="1153606"/>
            <a:ext cx="11898065" cy="2539905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677" y="1773525"/>
            <a:ext cx="6670641" cy="2054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2753259" y="3941604"/>
                <a:ext cx="6391545" cy="256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(Усно).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Обчисліть: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ru-RU" sz="3000" dirty="0">
                    <a:solidFill>
                      <a:prstClr val="black"/>
                    </a:solidFill>
                    <a:latin typeface="Calibri" panose="020F0502020204030204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             2)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;         3)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∙ 10 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4) </a:t>
                </a:r>
                <a:r>
                  <a:rPr lang="ru-RU" sz="30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   5)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f>
                          <m:fPr>
                            <m:ctrlPr>
                              <a:rPr kumimoji="0" lang="ru-RU" sz="3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3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uk-UA" sz="3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</m:t>
                            </m:r>
                          </m:den>
                        </m:f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   6) 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uk-UA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  <a:p>
                <a:pPr lvl="0"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  <m:r>
                      <a:rPr kumimoji="0" lang="uk-UA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ru-RU" sz="3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15</a:t>
                </a: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            8) </a:t>
                </a:r>
                <a:r>
                  <a:rPr lang="ru-RU" sz="3000" dirty="0">
                    <a:solidFill>
                      <a:prstClr val="black"/>
                    </a:solidFill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ru-RU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uk-UA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uk-UA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uk-UA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uk-UA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259" y="3941604"/>
                <a:ext cx="6391545" cy="2563330"/>
              </a:xfrm>
              <a:prstGeom prst="rect">
                <a:avLst/>
              </a:prstGeom>
              <a:blipFill>
                <a:blip r:embed="rId5"/>
                <a:stretch>
                  <a:fillRect l="-2290" t="-2857" b="-14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BE7C1-2158-49B2-B78F-03A290ECE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48" y="4208476"/>
            <a:ext cx="2133785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DEAD2C-128D-4D36-9CB8-CD528F939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998" y="4284682"/>
            <a:ext cx="198746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/>
              <p:nvPr/>
            </p:nvSpPr>
            <p:spPr>
              <a:xfrm>
                <a:off x="1249200" y="1998221"/>
                <a:ext cx="1581665" cy="702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7EC70D0-A59F-46E0-BBFC-DFA638E2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200" y="1998221"/>
                <a:ext cx="1581665" cy="702115"/>
              </a:xfrm>
              <a:prstGeom prst="rect">
                <a:avLst/>
              </a:prstGeom>
              <a:blipFill>
                <a:blip r:embed="rId3"/>
                <a:stretch>
                  <a:fillRect l="-8108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21E01F6-3491-4A5F-8A28-CF231E4612C3}"/>
                  </a:ext>
                </a:extLst>
              </p:cNvPr>
              <p:cNvSpPr/>
              <p:nvPr/>
            </p:nvSpPr>
            <p:spPr>
              <a:xfrm>
                <a:off x="1249199" y="3077942"/>
                <a:ext cx="1581665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C21E01F6-3491-4A5F-8A28-CF231E461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199" y="3077942"/>
                <a:ext cx="1581665" cy="710451"/>
              </a:xfrm>
              <a:prstGeom prst="rect">
                <a:avLst/>
              </a:prstGeom>
              <a:blipFill>
                <a:blip r:embed="rId4"/>
                <a:stretch>
                  <a:fillRect l="-8108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63127EC-049D-4D4A-B077-5F080089968F}"/>
                  </a:ext>
                </a:extLst>
              </p:cNvPr>
              <p:cNvSpPr/>
              <p:nvPr/>
            </p:nvSpPr>
            <p:spPr>
              <a:xfrm>
                <a:off x="1249198" y="4151875"/>
                <a:ext cx="1581665" cy="703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63127EC-049D-4D4A-B077-5F0800899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198" y="4151875"/>
                <a:ext cx="1581665" cy="703398"/>
              </a:xfrm>
              <a:prstGeom prst="rect">
                <a:avLst/>
              </a:prstGeom>
              <a:blipFill>
                <a:blip r:embed="rId5"/>
                <a:stretch>
                  <a:fillRect l="-8108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D3091E93-AF86-4B8E-A9B6-509099FA639C}"/>
                  </a:ext>
                </a:extLst>
              </p:cNvPr>
              <p:cNvSpPr/>
              <p:nvPr/>
            </p:nvSpPr>
            <p:spPr>
              <a:xfrm>
                <a:off x="1249197" y="5225808"/>
                <a:ext cx="1581665" cy="702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4) 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D3091E93-AF86-4B8E-A9B6-509099FA6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197" y="5225808"/>
                <a:ext cx="1581665" cy="702115"/>
              </a:xfrm>
              <a:prstGeom prst="rect">
                <a:avLst/>
              </a:prstGeom>
              <a:blipFill>
                <a:blip r:embed="rId6"/>
                <a:stretch>
                  <a:fillRect l="-8108" b="-11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E9596319-5E94-407A-ABEE-F9FF4E8BC911}"/>
                  </a:ext>
                </a:extLst>
              </p:cNvPr>
              <p:cNvSpPr/>
              <p:nvPr/>
            </p:nvSpPr>
            <p:spPr>
              <a:xfrm>
                <a:off x="6816706" y="1992719"/>
                <a:ext cx="1581665" cy="702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E9596319-5E94-407A-ABEE-F9FF4E8BC9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06" y="1992719"/>
                <a:ext cx="1581665" cy="702115"/>
              </a:xfrm>
              <a:prstGeom prst="rect">
                <a:avLst/>
              </a:prstGeom>
              <a:blipFill>
                <a:blip r:embed="rId7"/>
                <a:stretch>
                  <a:fillRect l="-7692" b="-11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7EDC5A31-4E46-4DEB-8D49-EF4319F09AC3}"/>
                  </a:ext>
                </a:extLst>
              </p:cNvPr>
              <p:cNvSpPr/>
              <p:nvPr/>
            </p:nvSpPr>
            <p:spPr>
              <a:xfrm>
                <a:off x="6816705" y="3072440"/>
                <a:ext cx="1581665" cy="7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39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7EDC5A31-4E46-4DEB-8D49-EF4319F09A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05" y="3072440"/>
                <a:ext cx="1581665" cy="703782"/>
              </a:xfrm>
              <a:prstGeom prst="rect">
                <a:avLst/>
              </a:prstGeom>
              <a:blipFill>
                <a:blip r:embed="rId8"/>
                <a:stretch>
                  <a:fillRect l="-7692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F14723E-F96E-4D6C-9B84-744BA29953F8}"/>
                  </a:ext>
                </a:extLst>
              </p:cNvPr>
              <p:cNvSpPr/>
              <p:nvPr/>
            </p:nvSpPr>
            <p:spPr>
              <a:xfrm>
                <a:off x="6816704" y="4146373"/>
                <a:ext cx="1581665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F14723E-F96E-4D6C-9B84-744BA2995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04" y="4146373"/>
                <a:ext cx="1581665" cy="704295"/>
              </a:xfrm>
              <a:prstGeom prst="rect">
                <a:avLst/>
              </a:prstGeom>
              <a:blipFill>
                <a:blip r:embed="rId9"/>
                <a:stretch>
                  <a:fillRect l="-7692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79FD436-E67C-47EF-BC7B-3CD395110D33}"/>
                  </a:ext>
                </a:extLst>
              </p:cNvPr>
              <p:cNvSpPr/>
              <p:nvPr/>
            </p:nvSpPr>
            <p:spPr>
              <a:xfrm>
                <a:off x="6816703" y="5220306"/>
                <a:ext cx="1581665" cy="710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79FD436-E67C-47EF-BC7B-3CD395110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03" y="5220306"/>
                <a:ext cx="1581665" cy="710066"/>
              </a:xfrm>
              <a:prstGeom prst="rect">
                <a:avLst/>
              </a:prstGeom>
              <a:blipFill>
                <a:blip r:embed="rId10"/>
                <a:stretch>
                  <a:fillRect l="-769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1C3DCFDF-ADAC-4A89-A694-0011206A244B}"/>
                  </a:ext>
                </a:extLst>
              </p:cNvPr>
              <p:cNvSpPr/>
              <p:nvPr/>
            </p:nvSpPr>
            <p:spPr>
              <a:xfrm>
                <a:off x="2495068" y="1983788"/>
                <a:ext cx="1897654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kumimoji="0" lang="uk-UA" sz="2800" b="0" i="1" u="none" strike="noStrike" kern="1200" cap="none" spc="0" normalizeH="0" baseline="3000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\5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33</m:t>
                        </m:r>
                        <m:r>
                          <a:rPr kumimoji="0" lang="uk-UA" sz="2800" b="0" i="1" u="none" strike="noStrike" kern="1200" cap="none" spc="0" normalizeH="0" baseline="3000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\3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1C3DCFDF-ADAC-4A89-A694-0011206A2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68" y="1983788"/>
                <a:ext cx="1897654" cy="704295"/>
              </a:xfrm>
              <a:prstGeom prst="rect">
                <a:avLst/>
              </a:prstGeom>
              <a:blipFill>
                <a:blip r:embed="rId11"/>
                <a:stretch>
                  <a:fillRect l="-6410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5698B6E-A76F-4E3A-B805-8C30D032DBD0}"/>
                  </a:ext>
                </a:extLst>
              </p:cNvPr>
              <p:cNvSpPr/>
              <p:nvPr/>
            </p:nvSpPr>
            <p:spPr>
              <a:xfrm>
                <a:off x="4111458" y="1989885"/>
                <a:ext cx="845375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5698B6E-A76F-4E3A-B805-8C30D032D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458" y="1989885"/>
                <a:ext cx="845375" cy="710451"/>
              </a:xfrm>
              <a:prstGeom prst="rect">
                <a:avLst/>
              </a:prstGeom>
              <a:blipFill>
                <a:blip r:embed="rId12"/>
                <a:stretch>
                  <a:fillRect l="-1438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2001D86A-8B3F-4E07-A6EA-9F5F525F08CB}"/>
                  </a:ext>
                </a:extLst>
              </p:cNvPr>
              <p:cNvSpPr/>
              <p:nvPr/>
            </p:nvSpPr>
            <p:spPr>
              <a:xfrm>
                <a:off x="4745771" y="1983787"/>
                <a:ext cx="1111331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2001D86A-8B3F-4E07-A6EA-9F5F525F0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771" y="1983787"/>
                <a:ext cx="1111331" cy="704295"/>
              </a:xfrm>
              <a:prstGeom prst="rect">
                <a:avLst/>
              </a:prstGeom>
              <a:blipFill>
                <a:blip r:embed="rId13"/>
                <a:stretch>
                  <a:fillRect l="-11538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0AADBDA-2454-4369-A2D0-F9676E938E0C}"/>
                  </a:ext>
                </a:extLst>
              </p:cNvPr>
              <p:cNvSpPr/>
              <p:nvPr/>
            </p:nvSpPr>
            <p:spPr>
              <a:xfrm>
                <a:off x="2578223" y="3083841"/>
                <a:ext cx="1695776" cy="704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F0AADBDA-2454-4369-A2D0-F9676E938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223" y="3083841"/>
                <a:ext cx="1695776" cy="704552"/>
              </a:xfrm>
              <a:prstGeom prst="rect">
                <a:avLst/>
              </a:prstGeom>
              <a:blipFill>
                <a:blip r:embed="rId14"/>
                <a:stretch>
                  <a:fillRect l="-7554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7352ACE-409A-4296-A409-E624DD9FA37E}"/>
                  </a:ext>
                </a:extLst>
              </p:cNvPr>
              <p:cNvSpPr/>
              <p:nvPr/>
            </p:nvSpPr>
            <p:spPr>
              <a:xfrm>
                <a:off x="3869660" y="3086853"/>
                <a:ext cx="1087173" cy="704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47352ACE-409A-4296-A409-E624DD9FA3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660" y="3086853"/>
                <a:ext cx="1087173" cy="704552"/>
              </a:xfrm>
              <a:prstGeom prst="rect">
                <a:avLst/>
              </a:prstGeom>
              <a:blipFill>
                <a:blip r:embed="rId15"/>
                <a:stretch>
                  <a:fillRect l="-11798"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A5F56E5-418A-4192-93A2-2518C28CCC01}"/>
                  </a:ext>
                </a:extLst>
              </p:cNvPr>
              <p:cNvSpPr/>
              <p:nvPr/>
            </p:nvSpPr>
            <p:spPr>
              <a:xfrm>
                <a:off x="2696946" y="4150721"/>
                <a:ext cx="169577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A5F56E5-418A-4192-93A2-2518C28CCC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946" y="4150721"/>
                <a:ext cx="1695776" cy="704295"/>
              </a:xfrm>
              <a:prstGeom prst="rect">
                <a:avLst/>
              </a:prstGeom>
              <a:blipFill>
                <a:blip r:embed="rId16"/>
                <a:stretch>
                  <a:fillRect l="-7168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338CC4B-D097-469F-8E82-0D2520462FC0}"/>
                  </a:ext>
                </a:extLst>
              </p:cNvPr>
              <p:cNvSpPr/>
              <p:nvPr/>
            </p:nvSpPr>
            <p:spPr>
              <a:xfrm>
                <a:off x="4163953" y="4147709"/>
                <a:ext cx="1319660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B338CC4B-D097-469F-8E82-0D2520462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953" y="4147709"/>
                <a:ext cx="1319660" cy="704295"/>
              </a:xfrm>
              <a:prstGeom prst="rect">
                <a:avLst/>
              </a:prstGeom>
              <a:blipFill>
                <a:blip r:embed="rId17"/>
                <a:stretch>
                  <a:fillRect l="-9217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6364B264-01B0-4C69-87A2-FBD0CB91D66A}"/>
                  </a:ext>
                </a:extLst>
              </p:cNvPr>
              <p:cNvSpPr/>
              <p:nvPr/>
            </p:nvSpPr>
            <p:spPr>
              <a:xfrm>
                <a:off x="2507708" y="5215486"/>
                <a:ext cx="1377251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6364B264-01B0-4C69-87A2-FBD0CB91D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708" y="5215486"/>
                <a:ext cx="1377251" cy="704295"/>
              </a:xfrm>
              <a:prstGeom prst="rect">
                <a:avLst/>
              </a:prstGeom>
              <a:blipFill>
                <a:blip r:embed="rId18"/>
                <a:stretch>
                  <a:fillRect l="-8850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6A98FB2-6D95-42C0-B787-25509917EAFB}"/>
                  </a:ext>
                </a:extLst>
              </p:cNvPr>
              <p:cNvSpPr/>
              <p:nvPr/>
            </p:nvSpPr>
            <p:spPr>
              <a:xfrm>
                <a:off x="3613228" y="5207344"/>
                <a:ext cx="1377251" cy="7039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6A98FB2-6D95-42C0-B787-25509917E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228" y="5207344"/>
                <a:ext cx="1377251" cy="703911"/>
              </a:xfrm>
              <a:prstGeom prst="rect">
                <a:avLst/>
              </a:prstGeom>
              <a:blipFill>
                <a:blip r:embed="rId19"/>
                <a:stretch>
                  <a:fillRect l="-9292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8BD52D6-B953-445E-947F-7D063C372236}"/>
              </a:ext>
            </a:extLst>
          </p:cNvPr>
          <p:cNvGrpSpPr/>
          <p:nvPr/>
        </p:nvGrpSpPr>
        <p:grpSpPr>
          <a:xfrm>
            <a:off x="8085110" y="1978285"/>
            <a:ext cx="1695776" cy="701859"/>
            <a:chOff x="7364407" y="1983787"/>
            <a:chExt cx="1695776" cy="701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28005F72-64F0-47A2-9449-5561105C138D}"/>
                    </a:ext>
                  </a:extLst>
                </p:cNvPr>
                <p:cNvSpPr/>
                <p:nvPr/>
              </p:nvSpPr>
              <p:spPr>
                <a:xfrm>
                  <a:off x="7364407" y="1983787"/>
                  <a:ext cx="1695776" cy="7018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uk-UA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uk-UA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a:rPr kumimoji="0" lang="uk-UA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uk-UA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∙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uk-UA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kumimoji="0" lang="uk-UA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16 4</m:t>
                          </m:r>
                        </m:den>
                      </m:f>
                    </m:oMath>
                  </a14:m>
                  <a:endPara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28005F72-64F0-47A2-9449-5561105C13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4407" y="1983787"/>
                  <a:ext cx="1695776" cy="701859"/>
                </a:xfrm>
                <a:prstGeom prst="rect">
                  <a:avLst/>
                </a:prstGeom>
                <a:blipFill>
                  <a:blip r:embed="rId20"/>
                  <a:stretch>
                    <a:fillRect l="-7194" b="-1130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67104D3-9899-4DCD-ADBF-76E3E2EC92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1629" y="2082800"/>
              <a:ext cx="181232" cy="1675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36367D3A-7A09-42BB-9915-A81559E363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78309" y="2446868"/>
              <a:ext cx="383091" cy="16495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68D923F3-772C-48DD-88E8-BA2C318BB7DC}"/>
                  </a:ext>
                </a:extLst>
              </p:cNvPr>
              <p:cNvSpPr/>
              <p:nvPr/>
            </p:nvSpPr>
            <p:spPr>
              <a:xfrm>
                <a:off x="9539105" y="1978285"/>
                <a:ext cx="1111331" cy="7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68D923F3-772C-48DD-88E8-BA2C318BB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105" y="1978285"/>
                <a:ext cx="1111331" cy="701859"/>
              </a:xfrm>
              <a:prstGeom prst="rect">
                <a:avLst/>
              </a:prstGeom>
              <a:blipFill>
                <a:blip r:embed="rId21"/>
                <a:stretch>
                  <a:fillRect l="-11538" b="-11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66D0EC29-9F13-47DF-9712-A6D12787E9D5}"/>
                  </a:ext>
                </a:extLst>
              </p:cNvPr>
              <p:cNvSpPr/>
              <p:nvPr/>
            </p:nvSpPr>
            <p:spPr>
              <a:xfrm>
                <a:off x="8151124" y="3057750"/>
                <a:ext cx="169577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66D0EC29-9F13-47DF-9712-A6D12787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124" y="3057750"/>
                <a:ext cx="1695776" cy="704295"/>
              </a:xfrm>
              <a:prstGeom prst="rect">
                <a:avLst/>
              </a:prstGeom>
              <a:blipFill>
                <a:blip r:embed="rId22"/>
                <a:stretch>
                  <a:fillRect l="-7194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3F10E6CB-BD94-4EB0-9E99-688F9292D854}"/>
                  </a:ext>
                </a:extLst>
              </p:cNvPr>
              <p:cNvSpPr/>
              <p:nvPr/>
            </p:nvSpPr>
            <p:spPr>
              <a:xfrm>
                <a:off x="9246690" y="3078596"/>
                <a:ext cx="978748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3F10E6CB-BD94-4EB0-9E99-688F9292D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690" y="3078596"/>
                <a:ext cx="978748" cy="704295"/>
              </a:xfrm>
              <a:prstGeom prst="rect">
                <a:avLst/>
              </a:prstGeom>
              <a:blipFill>
                <a:blip r:embed="rId23"/>
                <a:stretch>
                  <a:fillRect l="-13125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7CAA7CC5-A1C2-4254-B517-BBEF78915D29}"/>
                  </a:ext>
                </a:extLst>
              </p:cNvPr>
              <p:cNvSpPr/>
              <p:nvPr/>
            </p:nvSpPr>
            <p:spPr>
              <a:xfrm>
                <a:off x="8040288" y="4135906"/>
                <a:ext cx="1695776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7CAA7CC5-A1C2-4254-B517-BBEF78915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88" y="4135906"/>
                <a:ext cx="1695776" cy="710451"/>
              </a:xfrm>
              <a:prstGeom prst="rect">
                <a:avLst/>
              </a:prstGeom>
              <a:blipFill>
                <a:blip r:embed="rId24"/>
                <a:stretch>
                  <a:fillRect l="-7554" b="-102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F53A0828-7C91-41FE-AA76-97E235AF5B64}"/>
                  </a:ext>
                </a:extLst>
              </p:cNvPr>
              <p:cNvSpPr/>
              <p:nvPr/>
            </p:nvSpPr>
            <p:spPr>
              <a:xfrm>
                <a:off x="9130493" y="4131595"/>
                <a:ext cx="716407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F53A0828-7C91-41FE-AA76-97E235AF5B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493" y="4131595"/>
                <a:ext cx="716407" cy="710451"/>
              </a:xfrm>
              <a:prstGeom prst="rect">
                <a:avLst/>
              </a:prstGeom>
              <a:blipFill>
                <a:blip r:embed="rId25"/>
                <a:stretch>
                  <a:fillRect l="-17949"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381111D2-82C9-4417-9292-33566D9F7298}"/>
                  </a:ext>
                </a:extLst>
              </p:cNvPr>
              <p:cNvSpPr/>
              <p:nvPr/>
            </p:nvSpPr>
            <p:spPr>
              <a:xfrm>
                <a:off x="9624633" y="4136320"/>
                <a:ext cx="933349" cy="701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381111D2-82C9-4417-9292-33566D9F7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633" y="4136320"/>
                <a:ext cx="933349" cy="701602"/>
              </a:xfrm>
              <a:prstGeom prst="rect">
                <a:avLst/>
              </a:prstGeom>
              <a:blipFill>
                <a:blip r:embed="rId26"/>
                <a:stretch>
                  <a:fillRect l="-13725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1A1A1624-3D0D-4993-8C26-05A4234434AF}"/>
                  </a:ext>
                </a:extLst>
              </p:cNvPr>
              <p:cNvSpPr/>
              <p:nvPr/>
            </p:nvSpPr>
            <p:spPr>
              <a:xfrm>
                <a:off x="8040288" y="5234430"/>
                <a:ext cx="1341815" cy="710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1A1A1624-3D0D-4993-8C26-05A423443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88" y="5234430"/>
                <a:ext cx="1341815" cy="710707"/>
              </a:xfrm>
              <a:prstGeom prst="rect">
                <a:avLst/>
              </a:prstGeom>
              <a:blipFill>
                <a:blip r:embed="rId27"/>
                <a:stretch>
                  <a:fillRect l="-9545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28306FCD-63DF-45B1-BFAA-E27D51FE59A9}"/>
                  </a:ext>
                </a:extLst>
              </p:cNvPr>
              <p:cNvSpPr/>
              <p:nvPr/>
            </p:nvSpPr>
            <p:spPr>
              <a:xfrm>
                <a:off x="9160682" y="5225808"/>
                <a:ext cx="1341815" cy="704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28306FCD-63DF-45B1-BFAA-E27D51FE5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682" y="5225808"/>
                <a:ext cx="1341815" cy="704552"/>
              </a:xfrm>
              <a:prstGeom prst="rect">
                <a:avLst/>
              </a:prstGeom>
              <a:blipFill>
                <a:blip r:embed="rId28"/>
                <a:stretch>
                  <a:fillRect l="-9545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09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055934" y="1569768"/>
            <a:ext cx="7274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Обчисліть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значення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виразу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2" y="1091263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5EAADE3-D8F2-497A-BCD3-C696A6E82DDE}"/>
                  </a:ext>
                </a:extLst>
              </p:cNvPr>
              <p:cNvSpPr/>
              <p:nvPr/>
            </p:nvSpPr>
            <p:spPr>
              <a:xfrm>
                <a:off x="1609500" y="2630059"/>
                <a:ext cx="3172565" cy="752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5EAADE3-D8F2-497A-BCD3-C696A6E82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2630059"/>
                <a:ext cx="3172565" cy="752770"/>
              </a:xfrm>
              <a:prstGeom prst="rect">
                <a:avLst/>
              </a:prstGeom>
              <a:blipFill>
                <a:blip r:embed="rId3"/>
                <a:stretch>
                  <a:fillRect l="-3846" b="-6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2DAF99F2-2487-4428-AE0C-E5244A517713}"/>
                  </a:ext>
                </a:extLst>
              </p:cNvPr>
              <p:cNvSpPr/>
              <p:nvPr/>
            </p:nvSpPr>
            <p:spPr>
              <a:xfrm>
                <a:off x="1609500" y="4560350"/>
                <a:ext cx="3036641" cy="752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11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den>
                        </m:f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2DAF99F2-2487-4428-AE0C-E5244A517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4560350"/>
                <a:ext cx="3036641" cy="752770"/>
              </a:xfrm>
              <a:prstGeom prst="rect">
                <a:avLst/>
              </a:prstGeom>
              <a:blipFill>
                <a:blip r:embed="rId4"/>
                <a:stretch>
                  <a:fillRect l="-4016" b="-6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E43D7DF8-4EEC-452C-ADBF-7CD3C4EA9F75}"/>
                  </a:ext>
                </a:extLst>
              </p:cNvPr>
              <p:cNvSpPr/>
              <p:nvPr/>
            </p:nvSpPr>
            <p:spPr>
              <a:xfrm>
                <a:off x="4646141" y="2615626"/>
                <a:ext cx="3172565" cy="752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13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E43D7DF8-4EEC-452C-ADBF-7CD3C4EA9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141" y="2615626"/>
                <a:ext cx="3172565" cy="752770"/>
              </a:xfrm>
              <a:prstGeom prst="rect">
                <a:avLst/>
              </a:prstGeom>
              <a:blipFill>
                <a:blip r:embed="rId5"/>
                <a:stretch>
                  <a:fillRect l="-3839" b="-6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DB05C7E-59CA-4140-A335-09E0C74AAD2D}"/>
                  </a:ext>
                </a:extLst>
              </p:cNvPr>
              <p:cNvSpPr/>
              <p:nvPr/>
            </p:nvSpPr>
            <p:spPr>
              <a:xfrm>
                <a:off x="7677666" y="2615626"/>
                <a:ext cx="1517716" cy="7100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DB05C7E-59CA-4140-A335-09E0C74AA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666" y="2615626"/>
                <a:ext cx="1517716" cy="710066"/>
              </a:xfrm>
              <a:prstGeom prst="rect">
                <a:avLst/>
              </a:prstGeom>
              <a:blipFill>
                <a:blip r:embed="rId6"/>
                <a:stretch>
                  <a:fillRect l="-803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C333225F-B8FC-4B1F-BF76-207452277CED}"/>
                  </a:ext>
                </a:extLst>
              </p:cNvPr>
              <p:cNvSpPr/>
              <p:nvPr/>
            </p:nvSpPr>
            <p:spPr>
              <a:xfrm>
                <a:off x="8955528" y="2594256"/>
                <a:ext cx="1517716" cy="707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C333225F-B8FC-4B1F-BF76-207452277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528" y="2594256"/>
                <a:ext cx="1517716" cy="707758"/>
              </a:xfrm>
              <a:prstGeom prst="rect">
                <a:avLst/>
              </a:prstGeom>
              <a:blipFill>
                <a:blip r:embed="rId7"/>
                <a:stretch>
                  <a:fillRect l="-8032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784D9A-EA3F-4B50-A396-A10CCD7D8408}"/>
              </a:ext>
            </a:extLst>
          </p:cNvPr>
          <p:cNvSpPr/>
          <p:nvPr/>
        </p:nvSpPr>
        <p:spPr>
          <a:xfrm>
            <a:off x="9931479" y="2680873"/>
            <a:ext cx="782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2608149-09D8-4F14-9C25-4C09520C7121}"/>
                  </a:ext>
                </a:extLst>
              </p:cNvPr>
              <p:cNvSpPr/>
              <p:nvPr/>
            </p:nvSpPr>
            <p:spPr>
              <a:xfrm>
                <a:off x="4353698" y="4560350"/>
                <a:ext cx="3172565" cy="752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ru-RU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33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36</m:t>
                            </m:r>
                          </m:den>
                        </m:f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f>
                          <m:fPr>
                            <m:ctrlPr>
                              <a:rPr kumimoji="0" lang="ru-RU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20</m:t>
                            </m:r>
                          </m:num>
                          <m:den>
                            <m:r>
                              <a:rPr kumimoji="0" lang="uk-UA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36</m:t>
                            </m:r>
                          </m:den>
                        </m:f>
                      </m:e>
                    </m:d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2608149-09D8-4F14-9C25-4C09520C7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98" y="4560350"/>
                <a:ext cx="3172565" cy="752770"/>
              </a:xfrm>
              <a:prstGeom prst="rect">
                <a:avLst/>
              </a:prstGeom>
              <a:blipFill>
                <a:blip r:embed="rId8"/>
                <a:stretch>
                  <a:fillRect l="-3839" b="-6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486816F-B56C-4047-9194-1F12A288A3E0}"/>
                  </a:ext>
                </a:extLst>
              </p:cNvPr>
              <p:cNvSpPr/>
              <p:nvPr/>
            </p:nvSpPr>
            <p:spPr>
              <a:xfrm>
                <a:off x="7152166" y="4585036"/>
                <a:ext cx="1517716" cy="703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36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6486816F-B56C-4047-9194-1F12A288A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166" y="4585036"/>
                <a:ext cx="1517716" cy="703398"/>
              </a:xfrm>
              <a:prstGeom prst="rect">
                <a:avLst/>
              </a:prstGeom>
              <a:blipFill>
                <a:blip r:embed="rId9"/>
                <a:stretch>
                  <a:fillRect l="-8032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7426854E-DB4E-4A1C-BE15-C280FC96C9FF}"/>
                  </a:ext>
                </a:extLst>
              </p:cNvPr>
              <p:cNvSpPr/>
              <p:nvPr/>
            </p:nvSpPr>
            <p:spPr>
              <a:xfrm>
                <a:off x="8436524" y="4585036"/>
                <a:ext cx="151771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∙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13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7426854E-DB4E-4A1C-BE15-C280FC96C9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24" y="4585036"/>
                <a:ext cx="1517716" cy="704295"/>
              </a:xfrm>
              <a:prstGeom prst="rect">
                <a:avLst/>
              </a:prstGeom>
              <a:blipFill>
                <a:blip r:embed="rId10"/>
                <a:stretch>
                  <a:fillRect l="-8434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CE069B4-DF5B-477C-A2A8-BB46A1BB527D}"/>
                  </a:ext>
                </a:extLst>
              </p:cNvPr>
              <p:cNvSpPr/>
              <p:nvPr/>
            </p:nvSpPr>
            <p:spPr>
              <a:xfrm>
                <a:off x="9658191" y="4585036"/>
                <a:ext cx="103214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6CE069B4-DF5B-477C-A2A8-BB46A1BB52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8191" y="4585036"/>
                <a:ext cx="1032146" cy="704295"/>
              </a:xfrm>
              <a:prstGeom prst="rect">
                <a:avLst/>
              </a:prstGeom>
              <a:blipFill>
                <a:blip r:embed="rId11"/>
                <a:stretch>
                  <a:fillRect l="-11765"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FDF101-3372-4319-9685-7E95BF7F2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714" y="933076"/>
            <a:ext cx="1750206" cy="17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C19BF9-BFFE-4F78-B74B-828ED55B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257068" y="1814149"/>
            <a:ext cx="83091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Дзвінок для велосипеда коштує 150 грн. Скільки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коштуватиме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велосипедний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дзвінок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після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зниження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10 %; 16 %;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підвищення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8 %; 20 % 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41524-F807-4241-B17B-966198F99495}"/>
              </a:ext>
            </a:extLst>
          </p:cNvPr>
          <p:cNvSpPr txBox="1"/>
          <p:nvPr/>
        </p:nvSpPr>
        <p:spPr>
          <a:xfrm>
            <a:off x="1392112" y="4953459"/>
            <a:ext cx="10272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150 – (150 ∙ 0,10) = 150 – 15 = 135 (грн) – 10%;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150 – (150 ∙ 0,16) = 150 – 24 = 126 (грн) – 16%;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150 + (150 ∙ 0,08) = 150 + 12 = 162 (грн) – 8%;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150 + (150 ∙ 0,2) = 150 + 30 = 180 (грн) – 20%.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4323D-EE62-4A75-BBCD-761248627E78}"/>
              </a:ext>
            </a:extLst>
          </p:cNvPr>
          <p:cNvSpPr txBox="1"/>
          <p:nvPr/>
        </p:nvSpPr>
        <p:spPr>
          <a:xfrm>
            <a:off x="5477962" y="4500569"/>
            <a:ext cx="24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Розв’язання: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433469-B33D-43B8-89ED-64E6CFF05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74" y="1806623"/>
            <a:ext cx="2910587" cy="18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CB5816-18E9-4A8C-90E2-FA90CA8D8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689571" y="1750929"/>
            <a:ext cx="72741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Чохол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для телефона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коштує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грн.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коштуватиме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чохол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після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підвищення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15 %; 9 %;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зниження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4 %; 30 % 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0F49A-3CEF-44E2-AEEB-97DD0ADBE53D}"/>
              </a:ext>
            </a:extLst>
          </p:cNvPr>
          <p:cNvSpPr txBox="1"/>
          <p:nvPr/>
        </p:nvSpPr>
        <p:spPr>
          <a:xfrm>
            <a:off x="1392112" y="4953459"/>
            <a:ext cx="10272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200 + (200 ∙ 0,15) = 200 + 30 = 230 (грн);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200 + (200 ∙ 0,09) = 200 + 18 = 218 (грн);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200 – (200 ∙ 0,04) = 200 – 8 = 192 (грн);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200 – (200 ∙ 0,3) = 200 – 60 = 140 (грн).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A4188-D163-4235-BA8A-CAB5F9C916F1}"/>
              </a:ext>
            </a:extLst>
          </p:cNvPr>
          <p:cNvSpPr txBox="1"/>
          <p:nvPr/>
        </p:nvSpPr>
        <p:spPr>
          <a:xfrm>
            <a:off x="5477962" y="4500569"/>
            <a:ext cx="24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Розв’язання: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36D05C-904C-4269-A61E-E23EE402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18" y="1589533"/>
            <a:ext cx="2223499" cy="2223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7CCEA2-6160-4A4E-BF1D-CA255EF6A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614" y="1718044"/>
            <a:ext cx="2223499" cy="222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950554" y="1543359"/>
            <a:ext cx="7274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Розв’яжіть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рівняння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540392" y="1001567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4F67F1C-CB99-487D-8E16-AA8297D61561}"/>
                  </a:ext>
                </a:extLst>
              </p:cNvPr>
              <p:cNvSpPr/>
              <p:nvPr/>
            </p:nvSpPr>
            <p:spPr>
              <a:xfrm>
                <a:off x="2231604" y="2608371"/>
                <a:ext cx="2751027" cy="3406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х + 0,4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4F67F1C-CB99-487D-8E16-AA8297D615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04" y="2608371"/>
                <a:ext cx="2751027" cy="3406766"/>
              </a:xfrm>
              <a:prstGeom prst="rect">
                <a:avLst/>
              </a:prstGeom>
              <a:blipFill>
                <a:blip r:embed="rId3"/>
                <a:stretch>
                  <a:fillRect l="-5100" b="-7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DDB73E3-62C0-4BBB-99B9-6C13B7D37137}"/>
                  </a:ext>
                </a:extLst>
              </p:cNvPr>
              <p:cNvSpPr/>
              <p:nvPr/>
            </p:nvSpPr>
            <p:spPr>
              <a:xfrm>
                <a:off x="5631023" y="2607410"/>
                <a:ext cx="2751027" cy="3404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х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DDB73E3-62C0-4BBB-99B9-6C13B7D37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023" y="2607410"/>
                <a:ext cx="2751027" cy="3404843"/>
              </a:xfrm>
              <a:prstGeom prst="rect">
                <a:avLst/>
              </a:prstGeom>
              <a:blipFill>
                <a:blip r:embed="rId4"/>
                <a:stretch>
                  <a:fillRect l="-5322" b="-8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11B97D9-7FA5-448C-8B61-8EF6F08BCEC4}"/>
                  </a:ext>
                </a:extLst>
              </p:cNvPr>
              <p:cNvSpPr/>
              <p:nvPr/>
            </p:nvSpPr>
            <p:spPr>
              <a:xfrm>
                <a:off x="8584883" y="2608371"/>
                <a:ext cx="2751027" cy="3414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х = 0,6;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kumimoji="0" lang="ru-RU" sz="3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11B97D9-7FA5-448C-8B61-8EF6F08BC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2608371"/>
                <a:ext cx="2751027" cy="3414974"/>
              </a:xfrm>
              <a:prstGeom prst="rect">
                <a:avLst/>
              </a:prstGeom>
              <a:blipFill>
                <a:blip r:embed="rId5"/>
                <a:stretch>
                  <a:fillRect l="-5088" b="-8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3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950554" y="1543359"/>
            <a:ext cx="7274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Розв’яжіть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рівняння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540392" y="1001567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4F67F1C-CB99-487D-8E16-AA8297D61561}"/>
                  </a:ext>
                </a:extLst>
              </p:cNvPr>
              <p:cNvSpPr/>
              <p:nvPr/>
            </p:nvSpPr>
            <p:spPr>
              <a:xfrm>
                <a:off x="2231604" y="2608371"/>
                <a:ext cx="2751027" cy="3399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4F67F1C-CB99-487D-8E16-AA8297D615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04" y="2608371"/>
                <a:ext cx="2751027" cy="3399970"/>
              </a:xfrm>
              <a:prstGeom prst="rect">
                <a:avLst/>
              </a:prstGeom>
              <a:blipFill>
                <a:blip r:embed="rId3"/>
                <a:stretch>
                  <a:fillRect l="-5100" b="-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DDB73E3-62C0-4BBB-99B9-6C13B7D37137}"/>
                  </a:ext>
                </a:extLst>
              </p:cNvPr>
              <p:cNvSpPr/>
              <p:nvPr/>
            </p:nvSpPr>
            <p:spPr>
              <a:xfrm>
                <a:off x="5631023" y="2607410"/>
                <a:ext cx="2751027" cy="2753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5) х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1,6;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2DDB73E3-62C0-4BBB-99B9-6C13B7D37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023" y="2607410"/>
                <a:ext cx="2751027" cy="2753574"/>
              </a:xfrm>
              <a:prstGeom prst="rect">
                <a:avLst/>
              </a:prstGeom>
              <a:blipFill>
                <a:blip r:embed="rId4"/>
                <a:stretch>
                  <a:fillRect l="-5322" b="-13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11B97D9-7FA5-448C-8B61-8EF6F08BCEC4}"/>
                  </a:ext>
                </a:extLst>
              </p:cNvPr>
              <p:cNvSpPr/>
              <p:nvPr/>
            </p:nvSpPr>
            <p:spPr>
              <a:xfrm>
                <a:off x="8584883" y="2608371"/>
                <a:ext cx="2751027" cy="3409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6) 2,4 : 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39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х =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uk-UA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11B97D9-7FA5-448C-8B61-8EF6F08BC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883" y="2608371"/>
                <a:ext cx="2751027" cy="3409010"/>
              </a:xfrm>
              <a:prstGeom prst="rect">
                <a:avLst/>
              </a:prstGeom>
              <a:blipFill>
                <a:blip r:embed="rId5"/>
                <a:stretch>
                  <a:fillRect l="-5088" b="-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9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DD188-FC90-41A8-87F1-6C9BC2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777838" y="1886084"/>
            <a:ext cx="9046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Автомобіль за перший день подорожі з Києва до Бухареста подолав 364 км, що становить 40 % від відстані між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цими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містами.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Скільки кілометрів йому залишилося подолати?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/>
              <p:nvPr/>
            </p:nvSpPr>
            <p:spPr>
              <a:xfrm>
                <a:off x="1392113" y="4953459"/>
                <a:ext cx="6244364" cy="1601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Нехай загальна відстань – х, тоді: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364 км = 0,40х;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364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0,40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910 (км) –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загальна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відстань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13" y="4953459"/>
                <a:ext cx="6244364" cy="1601529"/>
              </a:xfrm>
              <a:prstGeom prst="rect">
                <a:avLst/>
              </a:prstGeom>
              <a:blipFill>
                <a:blip r:embed="rId4"/>
                <a:stretch>
                  <a:fillRect l="-1951" t="-3817" b="-26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E9C9BB-018F-400E-A4D1-605DA490FBE5}"/>
              </a:ext>
            </a:extLst>
          </p:cNvPr>
          <p:cNvSpPr txBox="1"/>
          <p:nvPr/>
        </p:nvSpPr>
        <p:spPr>
          <a:xfrm>
            <a:off x="5477962" y="4500569"/>
            <a:ext cx="24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Розв’язання: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97A6F-11AE-4471-A757-2C84669C14C7}"/>
              </a:ext>
            </a:extLst>
          </p:cNvPr>
          <p:cNvSpPr txBox="1"/>
          <p:nvPr/>
        </p:nvSpPr>
        <p:spPr>
          <a:xfrm>
            <a:off x="7908012" y="5023789"/>
            <a:ext cx="3778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910 – 364 = 546 (км);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546 км.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FE57D-29C4-4E17-A22E-0B8F7E6E8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67" y="1802978"/>
            <a:ext cx="2588271" cy="22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DD188-FC90-41A8-87F1-6C9BC2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2706578" y="1962823"/>
            <a:ext cx="7972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Придбавши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книжку за 90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грн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Оля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витратила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30 % грошей,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які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мала.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грошей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залишилося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дівчинки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/>
              <p:nvPr/>
            </p:nvSpPr>
            <p:spPr>
              <a:xfrm>
                <a:off x="1392113" y="4953459"/>
                <a:ext cx="6244364" cy="1636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Нехай сума грошей – х, тоді: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 грн = 0,30х;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90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0,30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300 (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грн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–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було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у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Олі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13" y="4953459"/>
                <a:ext cx="6244364" cy="1636858"/>
              </a:xfrm>
              <a:prstGeom prst="rect">
                <a:avLst/>
              </a:prstGeom>
              <a:blipFill>
                <a:blip r:embed="rId4"/>
                <a:stretch>
                  <a:fillRect l="-1951" t="-3731" b="-3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E9C9BB-018F-400E-A4D1-605DA490FBE5}"/>
              </a:ext>
            </a:extLst>
          </p:cNvPr>
          <p:cNvSpPr txBox="1"/>
          <p:nvPr/>
        </p:nvSpPr>
        <p:spPr>
          <a:xfrm>
            <a:off x="5477962" y="4500569"/>
            <a:ext cx="24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Розв’язання: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97A6F-11AE-4471-A757-2C84669C14C7}"/>
              </a:ext>
            </a:extLst>
          </p:cNvPr>
          <p:cNvSpPr txBox="1"/>
          <p:nvPr/>
        </p:nvSpPr>
        <p:spPr>
          <a:xfrm>
            <a:off x="7908012" y="5023789"/>
            <a:ext cx="3778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300 – 90 = 210 (грн);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 грн.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93E077-A40B-4BB0-A5B5-EB4775C3E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5" y="1212073"/>
            <a:ext cx="2209409" cy="33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3163AE-73CD-4531-B528-11851E553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722150" y="1848277"/>
            <a:ext cx="10836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Обчисліть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двома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способами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перетворивши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десятковий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дріб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мішане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або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перетворивши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мішане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число в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десятковий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дріб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355596" y="1137291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A919FBF-77EC-4E08-ADE8-25FCF49584F1}"/>
                  </a:ext>
                </a:extLst>
              </p:cNvPr>
              <p:cNvSpPr/>
              <p:nvPr/>
            </p:nvSpPr>
            <p:spPr>
              <a:xfrm>
                <a:off x="677562" y="3070288"/>
                <a:ext cx="10836875" cy="748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13,75 + 4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2) 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- 3,9;    3) 1,125 ∙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3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4) 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1,4.</a:t>
                </a: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A919FBF-77EC-4E08-ADE8-25FCF4958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62" y="3070288"/>
                <a:ext cx="10836875" cy="748154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60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0636" y="389940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Формування вмінь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26001" y="1091814"/>
            <a:ext cx="306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44B88-EDC8-4AAC-8B7B-EC7A444DD2AC}"/>
              </a:ext>
            </a:extLst>
          </p:cNvPr>
          <p:cNvSpPr txBox="1"/>
          <p:nvPr/>
        </p:nvSpPr>
        <p:spPr>
          <a:xfrm>
            <a:off x="2872759" y="1752256"/>
            <a:ext cx="9133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Термін «дріб» має арабське коріння і походить від слова, що позначає «ламати, розділяти». Сучасне визначення звучить так: дріб — це частина або сума частин одиниці. Дії з дробами являють собою послідовне виконання математичних операцій з частками чисел.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15B6D-0A34-4828-B18B-E368025D08FC}"/>
              </a:ext>
            </a:extLst>
          </p:cNvPr>
          <p:cNvSpPr txBox="1"/>
          <p:nvPr/>
        </p:nvSpPr>
        <p:spPr>
          <a:xfrm>
            <a:off x="506858" y="3651904"/>
            <a:ext cx="111782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 кожної держави стародавнього світу були свої особливості у «взаєминах» з цим розділом математики. Як вже зазначали, вперше оперувати дробами почали на території Єгипту і Вавилона. Підхід математиків цих двох держав мав значні відмінності. Однак початок і там, і там було покладено однаково. Першим дробом стала половина або 1/2. Далі виникла чверть, третина і так далі. Згідно з даними археологічних розкопок, історія виникнення дробів налічує близько 5 тисяч років. Вперше частки числа зустрічаються в єгипетських папірусах, і на вавилонських глиняних табличках.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8EAF75-5AF0-47DA-80FC-86228BAF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12" y="148632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355596" y="1001567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Розв’язан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ня (І):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069B211-D4BE-4983-8946-5AB2B48DE56D}"/>
                  </a:ext>
                </a:extLst>
              </p:cNvPr>
              <p:cNvSpPr/>
              <p:nvPr/>
            </p:nvSpPr>
            <p:spPr>
              <a:xfrm>
                <a:off x="1609500" y="2398866"/>
                <a:ext cx="250809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13,75 + 4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069B211-D4BE-4983-8946-5AB2B48DE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2398866"/>
                <a:ext cx="2508096" cy="704295"/>
              </a:xfrm>
              <a:prstGeom prst="rect">
                <a:avLst/>
              </a:prstGeom>
              <a:blipFill>
                <a:blip r:embed="rId3"/>
                <a:stretch>
                  <a:fillRect l="-4866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B24BC046-FD77-477B-877E-46431E76CED7}"/>
                  </a:ext>
                </a:extLst>
              </p:cNvPr>
              <p:cNvSpPr/>
              <p:nvPr/>
            </p:nvSpPr>
            <p:spPr>
              <a:xfrm>
                <a:off x="3715896" y="2406698"/>
                <a:ext cx="1959438" cy="703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B24BC046-FD77-477B-877E-46431E76C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896" y="2406698"/>
                <a:ext cx="1959438" cy="703398"/>
              </a:xfrm>
              <a:prstGeom prst="rect">
                <a:avLst/>
              </a:prstGeom>
              <a:blipFill>
                <a:blip r:embed="rId4"/>
                <a:stretch>
                  <a:fillRect l="-6542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ED09D3D9-01CA-4D26-A2AF-B838CD3F9F6E}"/>
                  </a:ext>
                </a:extLst>
              </p:cNvPr>
              <p:cNvSpPr/>
              <p:nvPr/>
            </p:nvSpPr>
            <p:spPr>
              <a:xfrm>
                <a:off x="5476581" y="2399645"/>
                <a:ext cx="1959438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ED09D3D9-01CA-4D26-A2AF-B838CD3F9F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581" y="2399645"/>
                <a:ext cx="1959438" cy="710451"/>
              </a:xfrm>
              <a:prstGeom prst="rect">
                <a:avLst/>
              </a:prstGeom>
              <a:blipFill>
                <a:blip r:embed="rId5"/>
                <a:stretch>
                  <a:fillRect l="-6211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E3E97C1-A1D3-4602-8A55-C214B0DBAF99}"/>
                  </a:ext>
                </a:extLst>
              </p:cNvPr>
              <p:cNvSpPr/>
              <p:nvPr/>
            </p:nvSpPr>
            <p:spPr>
              <a:xfrm>
                <a:off x="7373795" y="2399645"/>
                <a:ext cx="1249376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E3E97C1-A1D3-4602-8A55-C214B0DBAF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795" y="2399645"/>
                <a:ext cx="1249376" cy="710451"/>
              </a:xfrm>
              <a:prstGeom prst="rect">
                <a:avLst/>
              </a:prstGeom>
              <a:blipFill>
                <a:blip r:embed="rId6"/>
                <a:stretch>
                  <a:fillRect l="-10244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6C46153-4C5D-481E-A660-70913DF48C00}"/>
                  </a:ext>
                </a:extLst>
              </p:cNvPr>
              <p:cNvSpPr/>
              <p:nvPr/>
            </p:nvSpPr>
            <p:spPr>
              <a:xfrm>
                <a:off x="8412667" y="2410249"/>
                <a:ext cx="1249376" cy="702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17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6C46153-4C5D-481E-A660-70913DF48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667" y="2410249"/>
                <a:ext cx="1249376" cy="702500"/>
              </a:xfrm>
              <a:prstGeom prst="rect">
                <a:avLst/>
              </a:prstGeom>
              <a:blipFill>
                <a:blip r:embed="rId7"/>
                <a:stretch>
                  <a:fillRect l="-9756" b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134DB47-349A-405E-8B4B-9875935AD03A}"/>
                  </a:ext>
                </a:extLst>
              </p:cNvPr>
              <p:cNvSpPr/>
              <p:nvPr/>
            </p:nvSpPr>
            <p:spPr>
              <a:xfrm>
                <a:off x="1700116" y="3158299"/>
                <a:ext cx="250809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13,75 + 4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134DB47-349A-405E-8B4B-9875935AD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116" y="3158299"/>
                <a:ext cx="2508096" cy="704295"/>
              </a:xfrm>
              <a:prstGeom prst="rect">
                <a:avLst/>
              </a:prstGeom>
              <a:blipFill>
                <a:blip r:embed="rId8"/>
                <a:stretch>
                  <a:fillRect l="-5109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252891-FF53-4DDF-9892-379ADA807622}"/>
              </a:ext>
            </a:extLst>
          </p:cNvPr>
          <p:cNvSpPr/>
          <p:nvPr/>
        </p:nvSpPr>
        <p:spPr>
          <a:xfrm>
            <a:off x="3441567" y="3248836"/>
            <a:ext cx="250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13,75 + 4,05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30DCE61-4CB2-4684-A5A3-876E302B7F07}"/>
              </a:ext>
            </a:extLst>
          </p:cNvPr>
          <p:cNvSpPr/>
          <p:nvPr/>
        </p:nvSpPr>
        <p:spPr>
          <a:xfrm>
            <a:off x="5573833" y="3248836"/>
            <a:ext cx="250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17,8.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7CB5647-F11E-49E4-9437-68F425A3A379}"/>
                  </a:ext>
                </a:extLst>
              </p:cNvPr>
              <p:cNvSpPr/>
              <p:nvPr/>
            </p:nvSpPr>
            <p:spPr>
              <a:xfrm>
                <a:off x="1609500" y="4001334"/>
                <a:ext cx="192793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- 3,9</a:t>
                </a: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E7CB5647-F11E-49E4-9437-68F425A3A3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4001334"/>
                <a:ext cx="1927936" cy="704295"/>
              </a:xfrm>
              <a:prstGeom prst="rect">
                <a:avLst/>
              </a:prstGeom>
              <a:blipFill>
                <a:blip r:embed="rId9"/>
                <a:stretch>
                  <a:fillRect l="-6329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4B8FBB11-4841-49CA-AE94-69BE99E7ADA2}"/>
                  </a:ext>
                </a:extLst>
              </p:cNvPr>
              <p:cNvSpPr/>
              <p:nvPr/>
            </p:nvSpPr>
            <p:spPr>
              <a:xfrm>
                <a:off x="3244244" y="4001333"/>
                <a:ext cx="192793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4B8FBB11-4841-49CA-AE94-69BE99E7A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244" y="4001333"/>
                <a:ext cx="1927936" cy="704295"/>
              </a:xfrm>
              <a:prstGeom prst="rect">
                <a:avLst/>
              </a:prstGeom>
              <a:blipFill>
                <a:blip r:embed="rId10"/>
                <a:stretch>
                  <a:fillRect l="-6329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B422C9A-C505-4576-A3AB-160706265647}"/>
                  </a:ext>
                </a:extLst>
              </p:cNvPr>
              <p:cNvSpPr/>
              <p:nvPr/>
            </p:nvSpPr>
            <p:spPr>
              <a:xfrm>
                <a:off x="4835174" y="4001333"/>
                <a:ext cx="192793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B422C9A-C505-4576-A3AB-160706265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74" y="4001333"/>
                <a:ext cx="1927936" cy="704295"/>
              </a:xfrm>
              <a:prstGeom prst="rect">
                <a:avLst/>
              </a:prstGeom>
              <a:blipFill>
                <a:blip r:embed="rId11"/>
                <a:stretch>
                  <a:fillRect l="-6329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CACE192-6C82-43A7-B9B7-55815C636A49}"/>
                  </a:ext>
                </a:extLst>
              </p:cNvPr>
              <p:cNvSpPr/>
              <p:nvPr/>
            </p:nvSpPr>
            <p:spPr>
              <a:xfrm>
                <a:off x="6484731" y="4001333"/>
                <a:ext cx="192793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4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66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CCACE192-6C82-43A7-B9B7-55815C636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731" y="4001333"/>
                <a:ext cx="1927936" cy="704295"/>
              </a:xfrm>
              <a:prstGeom prst="rect">
                <a:avLst/>
              </a:prstGeom>
              <a:blipFill>
                <a:blip r:embed="rId12"/>
                <a:stretch>
                  <a:fillRect l="-6646" b="-12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76C7A40-A898-4524-B0AF-829C9CBCD217}"/>
                  </a:ext>
                </a:extLst>
              </p:cNvPr>
              <p:cNvSpPr/>
              <p:nvPr/>
            </p:nvSpPr>
            <p:spPr>
              <a:xfrm>
                <a:off x="8075661" y="3998680"/>
                <a:ext cx="1372243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76C7A40-A898-4524-B0AF-829C9CBCD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661" y="3998680"/>
                <a:ext cx="1372243" cy="710451"/>
              </a:xfrm>
              <a:prstGeom prst="rect">
                <a:avLst/>
              </a:prstGeom>
              <a:blipFill>
                <a:blip r:embed="rId13"/>
                <a:stretch>
                  <a:fillRect l="-9333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3DAAE98-BA37-4D32-9398-F1C8B272D47C}"/>
                  </a:ext>
                </a:extLst>
              </p:cNvPr>
              <p:cNvSpPr/>
              <p:nvPr/>
            </p:nvSpPr>
            <p:spPr>
              <a:xfrm>
                <a:off x="1609500" y="4844367"/>
                <a:ext cx="1634744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- 3,9</a:t>
                </a: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03DAAE98-BA37-4D32-9398-F1C8B272D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500" y="4844367"/>
                <a:ext cx="1634744" cy="704295"/>
              </a:xfrm>
              <a:prstGeom prst="rect">
                <a:avLst/>
              </a:prstGeom>
              <a:blipFill>
                <a:blip r:embed="rId14"/>
                <a:stretch>
                  <a:fillRect l="-7463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E725927-C954-44D8-A63E-091217EAF7AC}"/>
              </a:ext>
            </a:extLst>
          </p:cNvPr>
          <p:cNvSpPr/>
          <p:nvPr/>
        </p:nvSpPr>
        <p:spPr>
          <a:xfrm>
            <a:off x="2954164" y="4929371"/>
            <a:ext cx="1927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5,32 - 3,9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2FA43E1-C13D-478A-ABB4-0576B6E87677}"/>
              </a:ext>
            </a:extLst>
          </p:cNvPr>
          <p:cNvSpPr/>
          <p:nvPr/>
        </p:nvSpPr>
        <p:spPr>
          <a:xfrm>
            <a:off x="4711366" y="4936306"/>
            <a:ext cx="1927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1,42.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1C6412-4697-49E8-9866-AAF940F5CF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5218" y="4481769"/>
            <a:ext cx="2133785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355596" y="1001567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Розв’язан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ня (ІІ):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069B211-D4BE-4983-8946-5AB2B48DE56D}"/>
                  </a:ext>
                </a:extLst>
              </p:cNvPr>
              <p:cNvSpPr/>
              <p:nvPr/>
            </p:nvSpPr>
            <p:spPr>
              <a:xfrm>
                <a:off x="2040033" y="2437124"/>
                <a:ext cx="250809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 1,125 ∙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1069B211-D4BE-4983-8946-5AB2B48DE5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033" y="2437124"/>
                <a:ext cx="2508096" cy="704295"/>
              </a:xfrm>
              <a:prstGeom prst="rect">
                <a:avLst/>
              </a:prstGeom>
              <a:blipFill>
                <a:blip r:embed="rId3"/>
                <a:stretch>
                  <a:fillRect l="-5109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43C5E853-9AAF-4A4F-A320-040D79C64342}"/>
                  </a:ext>
                </a:extLst>
              </p:cNvPr>
              <p:cNvSpPr/>
              <p:nvPr/>
            </p:nvSpPr>
            <p:spPr>
              <a:xfrm>
                <a:off x="3936364" y="2444507"/>
                <a:ext cx="1533256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43C5E853-9AAF-4A4F-A320-040D79C643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364" y="2444507"/>
                <a:ext cx="1533256" cy="704295"/>
              </a:xfrm>
              <a:prstGeom prst="rect">
                <a:avLst/>
              </a:prstGeom>
              <a:blipFill>
                <a:blip r:embed="rId4"/>
                <a:stretch>
                  <a:fillRect l="-8367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E659F5A0-D182-4D28-BB9E-FABB0484725B}"/>
                  </a:ext>
                </a:extLst>
              </p:cNvPr>
              <p:cNvSpPr/>
              <p:nvPr/>
            </p:nvSpPr>
            <p:spPr>
              <a:xfrm>
                <a:off x="5295234" y="2442863"/>
                <a:ext cx="1533256" cy="704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E659F5A0-D182-4D28-BB9E-FABB048472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34" y="2442863"/>
                <a:ext cx="1533256" cy="704552"/>
              </a:xfrm>
              <a:prstGeom prst="rect">
                <a:avLst/>
              </a:prstGeom>
              <a:blipFill>
                <a:blip r:embed="rId5"/>
                <a:stretch>
                  <a:fillRect l="-8367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EFAC0783-EF46-48E5-B765-40173B24686F}"/>
                  </a:ext>
                </a:extLst>
              </p:cNvPr>
              <p:cNvSpPr/>
              <p:nvPr/>
            </p:nvSpPr>
            <p:spPr>
              <a:xfrm>
                <a:off x="6293454" y="2437124"/>
                <a:ext cx="766628" cy="704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EFAC0783-EF46-48E5-B765-40173B246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454" y="2437124"/>
                <a:ext cx="766628" cy="704552"/>
              </a:xfrm>
              <a:prstGeom prst="rect">
                <a:avLst/>
              </a:prstGeom>
              <a:blipFill>
                <a:blip r:embed="rId6"/>
                <a:stretch>
                  <a:fillRect l="-15873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7E4BC6A8-0203-431B-8664-311631075BD5}"/>
                  </a:ext>
                </a:extLst>
              </p:cNvPr>
              <p:cNvSpPr/>
              <p:nvPr/>
            </p:nvSpPr>
            <p:spPr>
              <a:xfrm>
                <a:off x="6831631" y="2441476"/>
                <a:ext cx="995079" cy="702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uk-UA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7E4BC6A8-0203-431B-8664-311631075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631" y="2441476"/>
                <a:ext cx="995079" cy="702500"/>
              </a:xfrm>
              <a:prstGeom prst="rect">
                <a:avLst/>
              </a:prstGeom>
              <a:blipFill>
                <a:blip r:embed="rId7"/>
                <a:stretch>
                  <a:fillRect l="-12883" b="-11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9AE26EA0-09F0-43F6-87F5-AC391C4297EA}"/>
                  </a:ext>
                </a:extLst>
              </p:cNvPr>
              <p:cNvSpPr/>
              <p:nvPr/>
            </p:nvSpPr>
            <p:spPr>
              <a:xfrm>
                <a:off x="2040033" y="3373160"/>
                <a:ext cx="1896331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1,125 ∙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9AE26EA0-09F0-43F6-87F5-AC391C42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033" y="3373160"/>
                <a:ext cx="1896331" cy="704295"/>
              </a:xfrm>
              <a:prstGeom prst="rect">
                <a:avLst/>
              </a:prstGeom>
              <a:blipFill>
                <a:blip r:embed="rId8"/>
                <a:stretch>
                  <a:fillRect l="-6752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2E6FE8B-2E2C-4A11-A362-87BE4BF6D4BD}"/>
              </a:ext>
            </a:extLst>
          </p:cNvPr>
          <p:cNvSpPr/>
          <p:nvPr/>
        </p:nvSpPr>
        <p:spPr>
          <a:xfrm>
            <a:off x="3639030" y="3447878"/>
            <a:ext cx="2127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1,125 ∙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1,6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9E71AE1-4F9C-49F9-9836-65497E8676DF}"/>
              </a:ext>
            </a:extLst>
          </p:cNvPr>
          <p:cNvSpPr/>
          <p:nvPr/>
        </p:nvSpPr>
        <p:spPr>
          <a:xfrm>
            <a:off x="5539982" y="3460338"/>
            <a:ext cx="1652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1,8.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7D84671-E8B0-4AF0-95A9-CF03222B2EB3}"/>
                  </a:ext>
                </a:extLst>
              </p:cNvPr>
              <p:cNvSpPr/>
              <p:nvPr/>
            </p:nvSpPr>
            <p:spPr>
              <a:xfrm>
                <a:off x="2040033" y="4306461"/>
                <a:ext cx="1797803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4) 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1,4</a:t>
                </a:r>
              </a:p>
            </p:txBody>
          </p:sp>
        </mc:Choice>
        <mc:Fallback xmlns=""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37D84671-E8B0-4AF0-95A9-CF03222B2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033" y="4306461"/>
                <a:ext cx="1797803" cy="704295"/>
              </a:xfrm>
              <a:prstGeom prst="rect">
                <a:avLst/>
              </a:prstGeom>
              <a:blipFill>
                <a:blip r:embed="rId9"/>
                <a:stretch>
                  <a:fillRect l="-7119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51DD95FE-C55C-4B22-801D-801890EE45A4}"/>
                  </a:ext>
                </a:extLst>
              </p:cNvPr>
              <p:cNvSpPr/>
              <p:nvPr/>
            </p:nvSpPr>
            <p:spPr>
              <a:xfrm>
                <a:off x="3565756" y="4301813"/>
                <a:ext cx="1797803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51DD95FE-C55C-4B22-801D-801890EE45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756" y="4301813"/>
                <a:ext cx="1797803" cy="704295"/>
              </a:xfrm>
              <a:prstGeom prst="rect">
                <a:avLst/>
              </a:prstGeom>
              <a:blipFill>
                <a:blip r:embed="rId10"/>
                <a:stretch>
                  <a:fillRect l="-7119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F1E7A6D0-1E5C-4765-8514-697FAD123307}"/>
                  </a:ext>
                </a:extLst>
              </p:cNvPr>
              <p:cNvSpPr/>
              <p:nvPr/>
            </p:nvSpPr>
            <p:spPr>
              <a:xfrm>
                <a:off x="4869001" y="4305511"/>
                <a:ext cx="1488845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F1E7A6D0-1E5C-4765-8514-697FAD123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001" y="4305511"/>
                <a:ext cx="1488845" cy="704295"/>
              </a:xfrm>
              <a:prstGeom prst="rect">
                <a:avLst/>
              </a:prstGeom>
              <a:blipFill>
                <a:blip r:embed="rId11"/>
                <a:stretch>
                  <a:fillRect l="-8607" b="-11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C3EEDDDA-7D77-48E7-A385-E9D0F04C64BF}"/>
                  </a:ext>
                </a:extLst>
              </p:cNvPr>
              <p:cNvSpPr/>
              <p:nvPr/>
            </p:nvSpPr>
            <p:spPr>
              <a:xfrm>
                <a:off x="5932345" y="4305511"/>
                <a:ext cx="1488845" cy="710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C3EEDDDA-7D77-48E7-A385-E9D0F04C6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345" y="4305511"/>
                <a:ext cx="1488845" cy="710451"/>
              </a:xfrm>
              <a:prstGeom prst="rect">
                <a:avLst/>
              </a:prstGeom>
              <a:blipFill>
                <a:blip r:embed="rId12"/>
                <a:stretch>
                  <a:fillRect l="-8197" b="-102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B47F51D-EC80-4F93-AF97-2EFC59F02B18}"/>
              </a:ext>
            </a:extLst>
          </p:cNvPr>
          <p:cNvSpPr/>
          <p:nvPr/>
        </p:nvSpPr>
        <p:spPr>
          <a:xfrm>
            <a:off x="7060083" y="4423879"/>
            <a:ext cx="995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6;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FE654022-A5E6-4381-BBB3-42AB0C7A95D0}"/>
                  </a:ext>
                </a:extLst>
              </p:cNvPr>
              <p:cNvSpPr/>
              <p:nvPr/>
            </p:nvSpPr>
            <p:spPr>
              <a:xfrm>
                <a:off x="2040033" y="5239762"/>
                <a:ext cx="1525724" cy="704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1,4</a:t>
                </a:r>
              </a:p>
            </p:txBody>
          </p:sp>
        </mc:Choice>
        <mc:Fallback xmlns=""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FE654022-A5E6-4381-BBB3-42AB0C7A95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033" y="5239762"/>
                <a:ext cx="1525724" cy="704295"/>
              </a:xfrm>
              <a:prstGeom prst="rect">
                <a:avLst/>
              </a:prstGeom>
              <a:blipFill>
                <a:blip r:embed="rId13"/>
                <a:stretch>
                  <a:fillRect l="-8400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643883C-0D0B-4616-9C38-5A8B5122B730}"/>
              </a:ext>
            </a:extLst>
          </p:cNvPr>
          <p:cNvSpPr/>
          <p:nvPr/>
        </p:nvSpPr>
        <p:spPr>
          <a:xfrm>
            <a:off x="3207270" y="5321044"/>
            <a:ext cx="1937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8,4 : 1,4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6DCC12-1F41-4571-AAFD-EDB7572C842F}"/>
              </a:ext>
            </a:extLst>
          </p:cNvPr>
          <p:cNvSpPr/>
          <p:nvPr/>
        </p:nvSpPr>
        <p:spPr>
          <a:xfrm>
            <a:off x="4769769" y="5321044"/>
            <a:ext cx="1050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6.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B3F1FD-D8BF-4A42-BE2B-A404E14BCB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5162" y="4176236"/>
            <a:ext cx="245690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DD188-FC90-41A8-87F1-6C9BC2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015551" y="2057511"/>
            <a:ext cx="9046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Після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зниження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ціни на 10 %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навушники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стали коштувати 225 грн.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Якою була початкова вартість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навушників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/>
              <p:nvPr/>
            </p:nvSpPr>
            <p:spPr>
              <a:xfrm>
                <a:off x="1392112" y="4953459"/>
                <a:ext cx="7195521" cy="1601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Нехай початкова вартість навушників – х, тоді: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225 грн = 0,90х;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225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0,90</m:t>
                        </m:r>
                      </m:den>
                    </m:f>
                  </m:oMath>
                </a14:m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250 (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грн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– початкова </a:t>
                </a:r>
                <a:r>
                  <a:rPr kumimoji="0" lang="ru-RU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вартість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DCB48-1D14-4DCC-AA23-E61003338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12" y="4953459"/>
                <a:ext cx="7195521" cy="1601529"/>
              </a:xfrm>
              <a:prstGeom prst="rect">
                <a:avLst/>
              </a:prstGeom>
              <a:blipFill>
                <a:blip r:embed="rId4"/>
                <a:stretch>
                  <a:fillRect l="-1693" t="-3817" r="-1270" b="-3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E9C9BB-018F-400E-A4D1-605DA490FBE5}"/>
              </a:ext>
            </a:extLst>
          </p:cNvPr>
          <p:cNvSpPr txBox="1"/>
          <p:nvPr/>
        </p:nvSpPr>
        <p:spPr>
          <a:xfrm>
            <a:off x="5477962" y="4500569"/>
            <a:ext cx="243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Розв’язання: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F97A6F-11AE-4471-A757-2C84669C14C7}"/>
              </a:ext>
            </a:extLst>
          </p:cNvPr>
          <p:cNvSpPr txBox="1"/>
          <p:nvPr/>
        </p:nvSpPr>
        <p:spPr>
          <a:xfrm>
            <a:off x="8770730" y="5886380"/>
            <a:ext cx="329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грн.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36D45B-26B4-49FC-9835-13628795A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68" y="135204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DD188-FC90-41A8-87F1-6C9BC2D91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" t="23" b="8128"/>
          <a:stretch/>
        </p:blipFill>
        <p:spPr>
          <a:xfrm>
            <a:off x="52187" y="4500569"/>
            <a:ext cx="12071181" cy="23454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EC70D0-A59F-46E0-BBFC-DFA638E2F05B}"/>
              </a:ext>
            </a:extLst>
          </p:cNvPr>
          <p:cNvSpPr/>
          <p:nvPr/>
        </p:nvSpPr>
        <p:spPr>
          <a:xfrm>
            <a:off x="3041317" y="2118488"/>
            <a:ext cx="9046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товару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спочатку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збільшили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20 %, 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потім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ціну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зменшили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15 %. Як і на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скільки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відсотків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змінилася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ціна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порівняно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початковою?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F2B93-5DC7-48F5-8361-ECC17936D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2" y="1642213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Вивчення нового матеріалу.  Формування вмінь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788C6B-0BF4-48EB-BDF7-9E8BF5E9BA56}"/>
              </a:ext>
            </a:extLst>
          </p:cNvPr>
          <p:cNvSpPr txBox="1"/>
          <p:nvPr/>
        </p:nvSpPr>
        <p:spPr>
          <a:xfrm>
            <a:off x="3645773" y="1128276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Розв’язання: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E9D74803-9579-4FE2-BDBE-EC507DDC21C5}"/>
              </a:ext>
            </a:extLst>
          </p:cNvPr>
          <p:cNvSpPr/>
          <p:nvPr/>
        </p:nvSpPr>
        <p:spPr>
          <a:xfrm>
            <a:off x="19510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Підручник.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Сторінка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Вертикальный свиток 8">
            <a:extLst>
              <a:ext uri="{FF2B5EF4-FFF2-40B4-BE49-F238E27FC236}">
                <a16:creationId xmlns:a16="http://schemas.microsoft.com/office/drawing/2014/main" id="{563F7B5E-0179-4490-8A0B-1F1EF1946125}"/>
              </a:ext>
            </a:extLst>
          </p:cNvPr>
          <p:cNvSpPr/>
          <p:nvPr/>
        </p:nvSpPr>
        <p:spPr>
          <a:xfrm>
            <a:off x="10885942" y="473266"/>
            <a:ext cx="1112536" cy="959928"/>
          </a:xfrm>
          <a:prstGeom prst="verticalScroll">
            <a:avLst/>
          </a:prstGeom>
          <a:solidFill>
            <a:srgbClr val="00C5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рівень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DCB48-1D14-4DCC-AA23-E61003338CAD}"/>
              </a:ext>
            </a:extLst>
          </p:cNvPr>
          <p:cNvSpPr txBox="1"/>
          <p:nvPr/>
        </p:nvSpPr>
        <p:spPr>
          <a:xfrm>
            <a:off x="1249200" y="2143939"/>
            <a:ext cx="105515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Нехай початкова ціна товару дорівнює х, збільшимо початкову ціну на 20%, тоді нову ціну після збільшення можна виразити як: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∙ (1 + 0,20) = х ∙ 1,20;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Тепер зменшимо нову ціну на 15%, тоді нову ціну після зменшення можна виразити як: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∙ (1 – 0,15) = х ∙ 1,20 ∙ 0,85;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 ∙ 1,20 ∙ 0,85 = х ∙ 1,02;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Таким чином, кінцева ціна  становить 102% від початкової ціни.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(1,02 - 1) ∙ 100% = 0,02 ∙ 100% = 2%.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ціна товару збільшилася на 2% порівняно з початковою.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30" name="Гімнастика для очей №1">
            <a:hlinkClick r:id="" action="ppaction://media"/>
            <a:extLst>
              <a:ext uri="{FF2B5EF4-FFF2-40B4-BE49-F238E27FC236}">
                <a16:creationId xmlns:a16="http://schemas.microsoft.com/office/drawing/2014/main" id="{FCA84131-84D5-4097-B17D-03BAE35AC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8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464FE-1C02-4FE8-8359-1DA490B41FE9}"/>
              </a:ext>
            </a:extLst>
          </p:cNvPr>
          <p:cNvSpPr txBox="1"/>
          <p:nvPr/>
        </p:nvSpPr>
        <p:spPr>
          <a:xfrm>
            <a:off x="2290713" y="1711450"/>
            <a:ext cx="95519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Поле, площа якого дорівнює 60 га,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засіяли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горохом і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соєю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Горохом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засіяли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3/4 площі поля. Скільки всього гектарів поля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засіяли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соєю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875669"/>
              </p:ext>
            </p:extLst>
          </p:nvPr>
        </p:nvGraphicFramePr>
        <p:xfrm>
          <a:off x="2088858" y="347841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>
                          <a:effectLst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UA" sz="2800" dirty="0">
                          <a:effectLst/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BF81A2-58AC-4416-8B92-210F0038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" t="18638" b="8128"/>
          <a:stretch/>
        </p:blipFill>
        <p:spPr>
          <a:xfrm>
            <a:off x="2139401" y="4856847"/>
            <a:ext cx="9703310" cy="16127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90893" y="4856847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 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732010" y="5259794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FF1675-0A99-46BE-9D14-97064638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02" y="3161822"/>
            <a:ext cx="1086837" cy="166950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7996963-3457-43D4-9B79-83FBEE2ED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3" t="6075" r="13264" b="6929"/>
          <a:stretch/>
        </p:blipFill>
        <p:spPr>
          <a:xfrm>
            <a:off x="10527282" y="3096445"/>
            <a:ext cx="1211733" cy="1614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E17FEC-CC9E-4644-AF1F-34D4842211C0}"/>
                  </a:ext>
                </a:extLst>
              </p:cNvPr>
              <p:cNvSpPr txBox="1"/>
              <p:nvPr/>
            </p:nvSpPr>
            <p:spPr>
              <a:xfrm>
                <a:off x="2905019" y="4851071"/>
                <a:ext cx="6097712" cy="1132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arenR"/>
                </a:pP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60 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∙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uk-UA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uk-UA" dirty="0"/>
                  <a:t> </a:t>
                </a:r>
                <a:r>
                  <a:rPr lang="uk-UA" sz="2800" dirty="0"/>
                  <a:t>= 45 (га) – горох;</a:t>
                </a:r>
              </a:p>
              <a:p>
                <a:pPr marL="514350" indent="-514350">
                  <a:buAutoNum type="arabicParenR"/>
                </a:pPr>
                <a:r>
                  <a:rPr lang="uk-UA" sz="2800" dirty="0"/>
                  <a:t>60 – 45 =15 (га) – соя.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E17FEC-CC9E-4644-AF1F-34D484221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019" y="4851071"/>
                <a:ext cx="6097712" cy="1132490"/>
              </a:xfrm>
              <a:prstGeom prst="rect">
                <a:avLst/>
              </a:prstGeom>
              <a:blipFill>
                <a:blip r:embed="rId6"/>
                <a:stretch>
                  <a:fillRect l="-2100" b="-1451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3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3E161D-0158-4AA6-B64C-21085172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9" y="1852094"/>
            <a:ext cx="1665402" cy="1110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806E6-719F-439F-96E6-5D1CB8A13CB1}"/>
              </a:ext>
            </a:extLst>
          </p:cNvPr>
          <p:cNvSpPr txBox="1"/>
          <p:nvPr/>
        </p:nvSpPr>
        <p:spPr>
          <a:xfrm>
            <a:off x="119514" y="1194792"/>
            <a:ext cx="237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Підготовка 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0464FE-1C02-4FE8-8359-1DA490B41FE9}"/>
              </a:ext>
            </a:extLst>
          </p:cNvPr>
          <p:cNvSpPr txBox="1"/>
          <p:nvPr/>
        </p:nvSpPr>
        <p:spPr>
          <a:xfrm>
            <a:off x="2290713" y="1711450"/>
            <a:ext cx="9551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Молоко містить 3%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Скільки всього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(у г) міститься в 600 г молока?</a:t>
            </a: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E4C3276-B773-4AF7-BB6B-901B0F7B3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933782"/>
              </p:ext>
            </p:extLst>
          </p:nvPr>
        </p:nvGraphicFramePr>
        <p:xfrm>
          <a:off x="2088858" y="3478414"/>
          <a:ext cx="812800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6112402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389503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6782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675701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42236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/>
                        <a:t>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6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1,8 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18 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20 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180 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200 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042505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BF81A2-58AC-4416-8B92-210F0038A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1" t="18638" b="8128"/>
          <a:stretch/>
        </p:blipFill>
        <p:spPr>
          <a:xfrm>
            <a:off x="254040" y="5102876"/>
            <a:ext cx="9703310" cy="16127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6D1AB-26B5-462B-86D8-0A0F03A5381C}"/>
              </a:ext>
            </a:extLst>
          </p:cNvPr>
          <p:cNvSpPr txBox="1"/>
          <p:nvPr/>
        </p:nvSpPr>
        <p:spPr>
          <a:xfrm>
            <a:off x="10139154" y="5030786"/>
            <a:ext cx="19485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</a:t>
            </a:r>
          </a:p>
        </p:txBody>
      </p:sp>
      <p:sp>
        <p:nvSpPr>
          <p:cNvPr id="26" name="Звезда: 32 точки 25">
            <a:extLst>
              <a:ext uri="{FF2B5EF4-FFF2-40B4-BE49-F238E27FC236}">
                <a16:creationId xmlns:a16="http://schemas.microsoft.com/office/drawing/2014/main" id="{8200A81A-D865-4E71-A877-C6A60D47C937}"/>
              </a:ext>
            </a:extLst>
          </p:cNvPr>
          <p:cNvSpPr/>
          <p:nvPr/>
        </p:nvSpPr>
        <p:spPr>
          <a:xfrm>
            <a:off x="10714098" y="5506056"/>
            <a:ext cx="798620" cy="806361"/>
          </a:xfrm>
          <a:prstGeom prst="star32">
            <a:avLst/>
          </a:prstGeom>
          <a:solidFill>
            <a:srgbClr val="76CA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40C5A1-05C5-40AA-9C28-157055B33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922" y="3480760"/>
            <a:ext cx="1392789" cy="1044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18DD9-4533-400F-9EC8-3B743A76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00" y="3520420"/>
            <a:ext cx="1692131" cy="1228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35F1A6-8E8F-4E3B-B977-6E3098CFED11}"/>
              </a:ext>
            </a:extLst>
          </p:cNvPr>
          <p:cNvSpPr txBox="1"/>
          <p:nvPr/>
        </p:nvSpPr>
        <p:spPr>
          <a:xfrm>
            <a:off x="705114" y="5461673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Calibri" panose="020F0502020204030204"/>
              </a:rPr>
              <a:t>1)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∙600) : 100 = 18 (г)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90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289434" y="1447104"/>
            <a:ext cx="86720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Сім’я за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двох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велосипедів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батьків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 одного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заплатила 1200 грн. Вартість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одного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дорослих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 1,5 раза більше за вартість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одного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	Визначте вартість (у грн)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	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шолома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 пари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рукавичок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становить 15% від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вартості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Скільки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гривень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сім’я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заплатить за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користування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трьома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шоломами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 трьома парами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рукавичок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5D178E-F1A7-432E-9575-3D6EAA679B6B}"/>
              </a:ext>
            </a:extLst>
          </p:cNvPr>
          <p:cNvSpPr/>
          <p:nvPr/>
        </p:nvSpPr>
        <p:spPr>
          <a:xfrm>
            <a:off x="230551" y="4634250"/>
            <a:ext cx="2714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два розв’язки.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A5169-4F85-48AC-B535-1772FF3CF481}"/>
              </a:ext>
            </a:extLst>
          </p:cNvPr>
          <p:cNvSpPr txBox="1"/>
          <p:nvPr/>
        </p:nvSpPr>
        <p:spPr>
          <a:xfrm>
            <a:off x="64584" y="1223913"/>
            <a:ext cx="3487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ЗАДАЧІ  ПІДВИЩЕНОЇ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СКЛАДНОСТІ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4E77D3-ED4F-497B-9C79-8356B459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1" y="2178020"/>
            <a:ext cx="2467201" cy="246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48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206548" y="1700966"/>
            <a:ext cx="870438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Нехай вартість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х грн. Тоді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дорослих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вартість 1,5х. Маємо рівняння: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1,5х+1,5х+х=1200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x=1200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x=1200:4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x=300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Отже, вартість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велосипеда для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300 грн.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Вартість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оренди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шолома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 пари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рукавичок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дорівнює 15% від 300, тобто 15⋅300:100=45 грн. За три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шоломи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та три пари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рукавичок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сім'я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заплатить 45⋅3=135 грн.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924853-2F70-4ECF-88CC-F78392A9353F}"/>
              </a:ext>
            </a:extLst>
          </p:cNvPr>
          <p:cNvSpPr/>
          <p:nvPr/>
        </p:nvSpPr>
        <p:spPr>
          <a:xfrm>
            <a:off x="6096000" y="1116191"/>
            <a:ext cx="2467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Розв’язання:</a:t>
            </a:r>
            <a:endParaRPr kumimoji="0" lang="uk-U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55D178E-F1A7-432E-9575-3D6EAA679B6B}"/>
              </a:ext>
            </a:extLst>
          </p:cNvPr>
          <p:cNvSpPr/>
          <p:nvPr/>
        </p:nvSpPr>
        <p:spPr>
          <a:xfrm>
            <a:off x="356919" y="4679980"/>
            <a:ext cx="2714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lvl="0" algn="ctr">
              <a:defRPr/>
            </a:pPr>
            <a:r>
              <a:rPr lang="uk-UA" sz="2800" dirty="0">
                <a:solidFill>
                  <a:prstClr val="black"/>
                </a:solidFill>
              </a:rPr>
              <a:t>300; 135.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A5169-4F85-48AC-B535-1772FF3CF481}"/>
              </a:ext>
            </a:extLst>
          </p:cNvPr>
          <p:cNvSpPr txBox="1"/>
          <p:nvPr/>
        </p:nvSpPr>
        <p:spPr>
          <a:xfrm>
            <a:off x="64584" y="1223913"/>
            <a:ext cx="34879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ЗАДАЧІ  ПІДВИЩЕНОЇ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СКЛАДНОСТІ</a:t>
            </a: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1803E7-8A02-43DF-A097-35D1E861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18" y="2461407"/>
            <a:ext cx="1759899" cy="17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B01937-246C-46FC-BC5C-C7205CE804E8}"/>
                  </a:ext>
                </a:extLst>
              </p:cNvPr>
              <p:cNvSpPr txBox="1"/>
              <p:nvPr/>
            </p:nvSpPr>
            <p:spPr>
              <a:xfrm>
                <a:off x="285515" y="2210473"/>
                <a:ext cx="11664228" cy="117493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Число яке має вигляд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а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, де а і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uk-U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натуральні числа називають звичайним дробом.</a:t>
                </a:r>
                <a:endParaRPr kumimoji="0" lang="uk-U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B01937-246C-46FC-BC5C-C7205CE8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15" y="2210473"/>
                <a:ext cx="11664228" cy="1174937"/>
              </a:xfrm>
              <a:prstGeom prst="rect">
                <a:avLst/>
              </a:prstGeom>
              <a:blipFill>
                <a:blip r:embed="rId2"/>
                <a:stretch>
                  <a:fillRect b="-1649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BE46A6B-BD59-4FA4-AC28-0A86755EE9A8}"/>
              </a:ext>
            </a:extLst>
          </p:cNvPr>
          <p:cNvSpPr txBox="1"/>
          <p:nvPr/>
        </p:nvSpPr>
        <p:spPr>
          <a:xfrm>
            <a:off x="2621034" y="3602086"/>
            <a:ext cx="6993190" cy="25237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Число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– знаменник дробу, він показує, на скільки рівних частин поділено одиницю (ціле).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Число а – чисельник дробу, він показує, скільки взято рівних частин одиниці (цілого).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6920A2-6793-4C28-B966-32D3DBD9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410" y="3582186"/>
            <a:ext cx="2074333" cy="20743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1E670A-F92A-4C20-8B67-CE3FEC4DB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48" y="3693339"/>
            <a:ext cx="1871634" cy="243251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476D99-45A9-4109-9B54-FB338E66085C}"/>
              </a:ext>
            </a:extLst>
          </p:cNvPr>
          <p:cNvSpPr/>
          <p:nvPr/>
        </p:nvSpPr>
        <p:spPr>
          <a:xfrm>
            <a:off x="1609500" y="1409022"/>
            <a:ext cx="9187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 w="0"/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Повторимо і закріпимо…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381852" y="1402191"/>
            <a:ext cx="8705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пачці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морозива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масою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г наведено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інформацію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(див. рисунок) про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поживну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харчову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цього продукту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масою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г: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білків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3,5 г,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жирів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12 г,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вуглеводів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— 21 г.</a:t>
            </a:r>
            <a:endParaRPr kumimoji="0" lang="uk-U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335035" y="1550188"/>
            <a:ext cx="275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083D06D-D5B6-43EE-BEBD-8F647750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580" y="2875534"/>
            <a:ext cx="2613082" cy="261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ACEF57-1650-46CA-A5CC-B891EDE1B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11" y="3560612"/>
            <a:ext cx="1311390" cy="19280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739F32-EACE-4596-A135-3D6191A76951}"/>
              </a:ext>
            </a:extLst>
          </p:cNvPr>
          <p:cNvSpPr txBox="1"/>
          <p:nvPr/>
        </p:nvSpPr>
        <p:spPr>
          <a:xfrm>
            <a:off x="1612925" y="3101585"/>
            <a:ext cx="73719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dirty="0"/>
              <a:t>1. Визначте енергетичну (калорійну) цінність (у ккал) цього морозива масою 100 г, якщо енергетична цінність білків масою 1 г становить 4 ккал, жирів масою 1 г — 9 ккал, вуглеводів масою 1 г — 4 ккал.</a:t>
            </a:r>
          </a:p>
          <a:p>
            <a:pPr algn="just"/>
            <a:r>
              <a:rPr lang="uk-UA" sz="2800" dirty="0"/>
              <a:t>2. Морозиво, з’їдене Ладою, становило 30% від усієї пачки (500 г). Визначте енергетичну цінність (у ккал) спожитого нею морозива.</a:t>
            </a:r>
          </a:p>
        </p:txBody>
      </p:sp>
    </p:spTree>
    <p:extLst>
      <p:ext uri="{BB962C8B-B14F-4D97-AF65-F5344CB8AC3E}">
        <p14:creationId xmlns:p14="http://schemas.microsoft.com/office/powerpoint/2010/main" val="36668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D0AF5D-5744-4EDF-B8FA-A55E62ADCD9C}"/>
              </a:ext>
            </a:extLst>
          </p:cNvPr>
          <p:cNvSpPr/>
          <p:nvPr/>
        </p:nvSpPr>
        <p:spPr>
          <a:xfrm>
            <a:off x="3383280" y="494529"/>
            <a:ext cx="8704382" cy="44599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Закріплення матеріалу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A19056-C3A2-4868-B618-09360D12EB4C}"/>
              </a:ext>
            </a:extLst>
          </p:cNvPr>
          <p:cNvSpPr/>
          <p:nvPr/>
        </p:nvSpPr>
        <p:spPr>
          <a:xfrm>
            <a:off x="296752" y="1612795"/>
            <a:ext cx="87058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Розв’язування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Маємо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енергетичну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г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морозива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3,5⋅4+12⋅9+21⋅4 = 14+108+84 = 206 ккал.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Маємо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енергетичну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цінність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г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морозива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5⋅206=1030 ккал. Лада з'їла 30%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морозива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тому вона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отримала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30⋅1030:100=309 ккал.</a:t>
            </a:r>
            <a:endParaRPr kumimoji="0" lang="uk-U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7E78A-5B89-4B0A-AEEC-67FC984E00BF}"/>
              </a:ext>
            </a:extLst>
          </p:cNvPr>
          <p:cNvSpPr txBox="1"/>
          <p:nvPr/>
        </p:nvSpPr>
        <p:spPr>
          <a:xfrm>
            <a:off x="9127293" y="995383"/>
            <a:ext cx="275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ЖИТТЄВА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МАТЕМАТИКА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0D9BC0-21EF-4B1E-823C-B1ABA777D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76" y="4908510"/>
            <a:ext cx="8969797" cy="160948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B2563E2-EF5E-430F-A930-192F732DCFBA}"/>
              </a:ext>
            </a:extLst>
          </p:cNvPr>
          <p:cNvSpPr/>
          <p:nvPr/>
        </p:nvSpPr>
        <p:spPr>
          <a:xfrm>
            <a:off x="9260096" y="4908510"/>
            <a:ext cx="27144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Відповідь: </a:t>
            </a:r>
          </a:p>
          <a:p>
            <a:pPr lvl="0" algn="ctr">
              <a:defRPr/>
            </a:pPr>
            <a:r>
              <a:rPr lang="ru-RU" sz="2800" dirty="0">
                <a:solidFill>
                  <a:prstClr val="black"/>
                </a:solidFill>
              </a:rPr>
              <a:t>206 ккал.</a:t>
            </a:r>
          </a:p>
          <a:p>
            <a:pPr lvl="0" algn="ctr">
              <a:defRPr/>
            </a:pPr>
            <a:r>
              <a:rPr kumimoji="0" lang="ru-RU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309 ккал.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BAEEBB-53A3-4B07-9F9D-5491290A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965" y="2198620"/>
            <a:ext cx="131075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узырек для мыслей: облако 6">
            <a:extLst>
              <a:ext uri="{FF2B5EF4-FFF2-40B4-BE49-F238E27FC236}">
                <a16:creationId xmlns:a16="http://schemas.microsoft.com/office/drawing/2014/main" id="{839893ED-2F02-4C0C-8D17-AF3FF43956B0}"/>
              </a:ext>
            </a:extLst>
          </p:cNvPr>
          <p:cNvSpPr/>
          <p:nvPr/>
        </p:nvSpPr>
        <p:spPr>
          <a:xfrm>
            <a:off x="301658" y="1291471"/>
            <a:ext cx="2524378" cy="1833901"/>
          </a:xfrm>
          <a:prstGeom prst="cloudCallout">
            <a:avLst>
              <a:gd name="adj1" fmla="val 19124"/>
              <a:gd name="adj2" fmla="val 604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Підсумок уроку. Усне опитування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85696" y="1509508"/>
            <a:ext cx="723710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Сформулюй правила додавання, віднімання,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множення та ділення звичайних дробів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 знайти дріб від числа та число за значенням його дробу?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 таке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відсоток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ru-RU" sz="3200" dirty="0">
                <a:solidFill>
                  <a:prstClr val="black"/>
                </a:solidFill>
                <a:latin typeface="Calibri" panose="020F0502020204030204"/>
              </a:rPr>
              <a:t>Як знайти </a:t>
            </a:r>
            <a:r>
              <a:rPr lang="ru-RU" sz="3200" dirty="0" err="1">
                <a:solidFill>
                  <a:prstClr val="black"/>
                </a:solidFill>
                <a:latin typeface="Calibri" panose="020F0502020204030204"/>
              </a:rPr>
              <a:t>відсоток</a:t>
            </a:r>
            <a:r>
              <a:rPr lang="ru-RU" sz="3200" dirty="0">
                <a:solidFill>
                  <a:prstClr val="black"/>
                </a:solidFill>
                <a:latin typeface="Calibri" panose="020F0502020204030204"/>
              </a:rPr>
              <a:t> від числа, та число за його </a:t>
            </a:r>
            <a:r>
              <a:rPr lang="ru-RU" sz="3200" dirty="0" err="1">
                <a:solidFill>
                  <a:prstClr val="black"/>
                </a:solidFill>
                <a:latin typeface="Calibri" panose="020F0502020204030204"/>
              </a:rPr>
              <a:t>відсотком</a:t>
            </a:r>
            <a:r>
              <a:rPr lang="ru-RU" sz="3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06A8C-7F46-458F-87AA-9C1915A0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7" t="4551" r="10523" b="7027"/>
          <a:stretch/>
        </p:blipFill>
        <p:spPr>
          <a:xfrm>
            <a:off x="683173" y="1502307"/>
            <a:ext cx="1690812" cy="127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535E76-7E71-422A-9907-15E477AD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8" y="3242597"/>
            <a:ext cx="2780017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0636" y="473994"/>
            <a:ext cx="8597540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Завдання для домашньої роботи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368D00-58FA-4EE0-B4B8-0CE1898C9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5" r="11292"/>
          <a:stretch/>
        </p:blipFill>
        <p:spPr>
          <a:xfrm>
            <a:off x="203741" y="2822842"/>
            <a:ext cx="4582654" cy="36717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056A7-3499-4D8B-A76F-CA0EEFB52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89" b="15130"/>
          <a:stretch/>
        </p:blipFill>
        <p:spPr>
          <a:xfrm>
            <a:off x="6625066" y="5028953"/>
            <a:ext cx="3471041" cy="161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628D94-602C-4DDB-AB9C-2F6EAF48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76" t="5917" r="7734" b="64062"/>
          <a:stretch/>
        </p:blipFill>
        <p:spPr>
          <a:xfrm>
            <a:off x="5090473" y="1801500"/>
            <a:ext cx="6315960" cy="3326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32395" y="2078820"/>
            <a:ext cx="3063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Опрацюй сторінки  підручника 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8-10</a:t>
            </a: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Виконай завдання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№ </a:t>
            </a:r>
            <a:r>
              <a:rPr lang="uk-UA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36, 40, 44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25E9B1-06CB-43F9-B9F9-D37AA0882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689" y="1397324"/>
            <a:ext cx="1924758" cy="145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45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6357972" y="4841834"/>
            <a:ext cx="2439319" cy="1320977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361017" y="2853387"/>
            <a:ext cx="2436274" cy="1173019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67322" y="1385716"/>
            <a:ext cx="2422104" cy="1185929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5498" y="2808313"/>
            <a:ext cx="2381719" cy="1196859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18472" y="4841834"/>
            <a:ext cx="2461398" cy="1278999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3633833" y="2890136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3522031" y="2890136"/>
            <a:ext cx="2127881" cy="376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3574139" y="2865834"/>
            <a:ext cx="2181420" cy="36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449285">
            <a:off x="3688318" y="2671730"/>
            <a:ext cx="2007801" cy="37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3428186" y="2877219"/>
            <a:ext cx="2152108" cy="349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3332504" y="2873207"/>
            <a:ext cx="2506934" cy="34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449651" y="4920504"/>
            <a:ext cx="225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Над чим ще потрібно подумати?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39881" y="3024397"/>
            <a:ext cx="2678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Чим ти сьогодні допоміг іншим?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72758" y="1363607"/>
            <a:ext cx="234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Яке завдання сподобалось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найбільше?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5226" y="3031317"/>
            <a:ext cx="220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 ти сьогодні виконав?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5498" y="4881168"/>
            <a:ext cx="242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 що нове ти сьогодні дізнався?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Рефлексія. Вправа «5 питань»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EE84E0-AE7E-4F8A-B665-C9CC4881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278" y="2391044"/>
            <a:ext cx="2678546" cy="267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31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3233966" y="1265627"/>
            <a:ext cx="5370766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Знаходження дробу від числа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01937-246C-46FC-BC5C-C7205CE804E8}"/>
              </a:ext>
            </a:extLst>
          </p:cNvPr>
          <p:cNvSpPr txBox="1"/>
          <p:nvPr/>
        </p:nvSpPr>
        <p:spPr>
          <a:xfrm>
            <a:off x="285515" y="1958088"/>
            <a:ext cx="116642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дріб від числа,треба число поділити на знаменник дробу і помножити на чисельник дробу.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690B08-533F-4D55-9A6F-49468FF53130}"/>
                  </a:ext>
                </a:extLst>
              </p:cNvPr>
              <p:cNvSpPr txBox="1"/>
              <p:nvPr/>
            </p:nvSpPr>
            <p:spPr>
              <a:xfrm>
                <a:off x="3355596" y="3444487"/>
                <a:ext cx="5079487" cy="74430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а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 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дорівнює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∙ а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690B08-533F-4D55-9A6F-49468FF53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596" y="3444487"/>
                <a:ext cx="5079487" cy="744306"/>
              </a:xfrm>
              <a:prstGeom prst="rect">
                <a:avLst/>
              </a:prstGeom>
              <a:blipFill>
                <a:blip r:embed="rId3"/>
                <a:stretch>
                  <a:fillRect t="-3252" r="-958" b="-1788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9C992AE-6320-4217-BB69-00E2B365FC2C}"/>
                  </a:ext>
                </a:extLst>
              </p:cNvPr>
              <p:cNvSpPr/>
              <p:nvPr/>
            </p:nvSpPr>
            <p:spPr>
              <a:xfrm>
                <a:off x="2495068" y="4188793"/>
                <a:ext cx="8759533" cy="2269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Задача 1.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Скільки градусів містять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розгорнутого кута?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Розв’язання. 180° : 5 ⋅ 2 = 72°.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Відповідь: 72°</a:t>
                </a:r>
                <a:endParaRPr kumimoji="0" lang="uk-U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9C992AE-6320-4217-BB69-00E2B365F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068" y="4188793"/>
                <a:ext cx="8759533" cy="2269147"/>
              </a:xfrm>
              <a:prstGeom prst="rect">
                <a:avLst/>
              </a:prstGeom>
              <a:blipFill>
                <a:blip r:embed="rId4"/>
                <a:stretch>
                  <a:fillRect l="-1740" b="-806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8FBD50-CBDD-4C9B-B44B-68A25028E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17" y="3370509"/>
            <a:ext cx="1871634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DBB236-C05C-4D71-94BC-2C4691448408}"/>
              </a:ext>
            </a:extLst>
          </p:cNvPr>
          <p:cNvSpPr/>
          <p:nvPr/>
        </p:nvSpPr>
        <p:spPr>
          <a:xfrm>
            <a:off x="1872119" y="1265627"/>
            <a:ext cx="8094460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C4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Знаходження числа за значенням його дробу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srgbClr val="00C4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01937-246C-46FC-BC5C-C7205CE804E8}"/>
              </a:ext>
            </a:extLst>
          </p:cNvPr>
          <p:cNvSpPr txBox="1"/>
          <p:nvPr/>
        </p:nvSpPr>
        <p:spPr>
          <a:xfrm>
            <a:off x="330668" y="1900560"/>
            <a:ext cx="1166422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Щоб знайти число за значенням його дробу, треба це значення поділити на чисельник дробу і помножити на знаменник дробу.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690B08-533F-4D55-9A6F-49468FF53130}"/>
                  </a:ext>
                </a:extLst>
              </p:cNvPr>
              <p:cNvSpPr txBox="1"/>
              <p:nvPr/>
            </p:nvSpPr>
            <p:spPr>
              <a:xfrm>
                <a:off x="2999461" y="3000364"/>
                <a:ext cx="5839775" cy="123674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Якщо число р дорівнює значенню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а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den>
                    </m:f>
                  </m:oMath>
                </a14:m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то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=р : а ∙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690B08-533F-4D55-9A6F-49468FF53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461" y="3000364"/>
                <a:ext cx="5839775" cy="1236749"/>
              </a:xfrm>
              <a:prstGeom prst="rect">
                <a:avLst/>
              </a:prstGeom>
              <a:blipFill>
                <a:blip r:embed="rId3"/>
                <a:stretch>
                  <a:fillRect l="-521" t="-6863" r="-938" b="-1029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9C992AE-6320-4217-BB69-00E2B365FC2C}"/>
                  </a:ext>
                </a:extLst>
              </p:cNvPr>
              <p:cNvSpPr/>
              <p:nvPr/>
            </p:nvSpPr>
            <p:spPr>
              <a:xfrm>
                <a:off x="330668" y="4133433"/>
                <a:ext cx="11573922" cy="2761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Задача 2.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Відстань між містами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і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дорівнює 120 км, 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що складає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відстані між містами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і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C. </a:t>
                </a:r>
                <a:endParaRPr kumimoji="0" lang="uk-U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Яка відстань між містами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і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C?</a:t>
                </a:r>
                <a:endParaRPr kumimoji="0" lang="uk-U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Розв’язання. 120 : 3 ⋅ 4 = 160 (км).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Відповідь: 160 км.</a:t>
                </a:r>
                <a:endParaRPr kumimoji="0" lang="uk-U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09C992AE-6320-4217-BB69-00E2B365F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68" y="4133433"/>
                <a:ext cx="11573922" cy="2761590"/>
              </a:xfrm>
              <a:prstGeom prst="rect">
                <a:avLst/>
              </a:prstGeom>
              <a:blipFill>
                <a:blip r:embed="rId4"/>
                <a:stretch>
                  <a:fillRect t="-2870" b="-640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1D77CA-9FE2-47FF-9796-24C933E1B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2062" y="4506492"/>
            <a:ext cx="1550751" cy="20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07.09.2025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650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Повторення матеріалу.  Закріплення вмінь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B02F81C-F951-4D36-9E74-5797D19DFABF}"/>
                  </a:ext>
                </a:extLst>
              </p:cNvPr>
              <p:cNvSpPr/>
              <p:nvPr/>
            </p:nvSpPr>
            <p:spPr>
              <a:xfrm>
                <a:off x="2013735" y="3085160"/>
                <a:ext cx="9729626" cy="32587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Задача. 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Записати число 5 у вигляді дробу зі знаменником 7.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Розв’язання</a:t>
                </a: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Треба знайти таке число, яке при діленні на 7 дає 5. Це буде добуток 5 · 7, тобто 35. Отже, 5 = 35 : 7</a:t>
                </a:r>
              </a:p>
              <a:p>
                <a:pPr marL="0" marR="0" lvl="0" indent="358775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Відповідь: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ru-R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uk-UA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BB02F81C-F951-4D36-9E74-5797D19DFA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735" y="3085160"/>
                <a:ext cx="9729626" cy="3258713"/>
              </a:xfrm>
              <a:prstGeom prst="rect">
                <a:avLst/>
              </a:prstGeom>
              <a:blipFill>
                <a:blip r:embed="rId3"/>
                <a:stretch>
                  <a:fillRect l="-1566" t="-2430" r="-1629" b="-224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B79536-6B44-4F42-AB49-E280B86C2956}"/>
                  </a:ext>
                </a:extLst>
              </p:cNvPr>
              <p:cNvSpPr txBox="1"/>
              <p:nvPr/>
            </p:nvSpPr>
            <p:spPr>
              <a:xfrm>
                <a:off x="448520" y="1541536"/>
                <a:ext cx="11115375" cy="139967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Будь яке, натуральне число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можна записати у вигляді дробу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uk-UA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uk-UA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а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b</m:t>
                        </m:r>
                      </m:den>
                    </m:f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де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– натуральне число. Тоді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 ∙ b </a:t>
                </a:r>
                <a:r>
                  <a:rPr kumimoji="0" lang="uk-U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B79536-6B44-4F42-AB49-E280B86C2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20" y="1541536"/>
                <a:ext cx="11115375" cy="1399679"/>
              </a:xfrm>
              <a:prstGeom prst="rect">
                <a:avLst/>
              </a:prstGeom>
              <a:blipFill>
                <a:blip r:embed="rId4"/>
                <a:stretch>
                  <a:fillRect l="-1369" t="-5603" r="-2300" b="-560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2D73FF-BA0E-4344-807B-B950D7502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84" y="3496696"/>
            <a:ext cx="1591779" cy="20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</TotalTime>
  <Words>4151</Words>
  <Application>Microsoft Office PowerPoint</Application>
  <PresentationFormat>Широкий екран</PresentationFormat>
  <Paragraphs>734</Paragraphs>
  <Slides>64</Slides>
  <Notes>17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64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Monotype Corsiva</vt:lpstr>
      <vt:lpstr>PT Sans</vt:lpstr>
      <vt:lpstr>Wingdings</vt:lpstr>
      <vt:lpstr>Тема Office</vt:lpstr>
      <vt:lpstr>2_Тема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Tsupa; info@vsimpptx.com; VsimPPTX</dc:creator>
  <cp:lastModifiedBy>Office inF-Administration</cp:lastModifiedBy>
  <cp:revision>371</cp:revision>
  <dcterms:created xsi:type="dcterms:W3CDTF">2018-01-05T16:38:53Z</dcterms:created>
  <dcterms:modified xsi:type="dcterms:W3CDTF">2025-09-07T18:14:25Z</dcterms:modified>
</cp:coreProperties>
</file>