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52"/>
  </p:notesMasterIdLst>
  <p:sldIdLst>
    <p:sldId id="258" r:id="rId3"/>
    <p:sldId id="888" r:id="rId4"/>
    <p:sldId id="2504" r:id="rId5"/>
    <p:sldId id="1308" r:id="rId6"/>
    <p:sldId id="2505" r:id="rId7"/>
    <p:sldId id="2502" r:id="rId8"/>
    <p:sldId id="2251" r:id="rId9"/>
    <p:sldId id="2353" r:id="rId10"/>
    <p:sldId id="2350" r:id="rId11"/>
    <p:sldId id="2352" r:id="rId12"/>
    <p:sldId id="2351" r:id="rId13"/>
    <p:sldId id="2534" r:id="rId14"/>
    <p:sldId id="2535" r:id="rId15"/>
    <p:sldId id="2367" r:id="rId16"/>
    <p:sldId id="2355" r:id="rId17"/>
    <p:sldId id="2354" r:id="rId18"/>
    <p:sldId id="2356" r:id="rId19"/>
    <p:sldId id="2357" r:id="rId20"/>
    <p:sldId id="2358" r:id="rId21"/>
    <p:sldId id="2359" r:id="rId22"/>
    <p:sldId id="2510" r:id="rId23"/>
    <p:sldId id="2520" r:id="rId24"/>
    <p:sldId id="2521" r:id="rId25"/>
    <p:sldId id="2508" r:id="rId26"/>
    <p:sldId id="2538" r:id="rId27"/>
    <p:sldId id="866" r:id="rId28"/>
    <p:sldId id="268" r:id="rId29"/>
    <p:sldId id="2522" r:id="rId30"/>
    <p:sldId id="2523" r:id="rId31"/>
    <p:sldId id="2524" r:id="rId32"/>
    <p:sldId id="2525" r:id="rId33"/>
    <p:sldId id="2526" r:id="rId34"/>
    <p:sldId id="2527" r:id="rId35"/>
    <p:sldId id="2528" r:id="rId36"/>
    <p:sldId id="2529" r:id="rId37"/>
    <p:sldId id="2530" r:id="rId38"/>
    <p:sldId id="2531" r:id="rId39"/>
    <p:sldId id="2532" r:id="rId40"/>
    <p:sldId id="454" r:id="rId41"/>
    <p:sldId id="2501" r:id="rId42"/>
    <p:sldId id="2503" r:id="rId43"/>
    <p:sldId id="2497" r:id="rId44"/>
    <p:sldId id="2537" r:id="rId45"/>
    <p:sldId id="2500" r:id="rId46"/>
    <p:sldId id="2536" r:id="rId47"/>
    <p:sldId id="2498" r:id="rId48"/>
    <p:sldId id="2533" r:id="rId49"/>
    <p:sldId id="283" r:id="rId50"/>
    <p:sldId id="1346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563"/>
    <a:srgbClr val="FF0066"/>
    <a:srgbClr val="0101FD"/>
    <a:srgbClr val="4870AB"/>
    <a:srgbClr val="2F3242"/>
    <a:srgbClr val="FFB441"/>
    <a:srgbClr val="70AD47"/>
    <a:srgbClr val="FFFF00"/>
    <a:srgbClr val="00C764"/>
    <a:srgbClr val="33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8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8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42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211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6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52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09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58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2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983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33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67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7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34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9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68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94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78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3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0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6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273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4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16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39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98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4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220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54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7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NUL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9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8.wdp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19.08.2024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№4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3717" y="1847765"/>
            <a:ext cx="632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Відношення і пропорції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178195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Алгебра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AutoShape 6" descr="Карамельные Цифры 11113921 стоимостью 1 100 рублей - торты на заказ  ПРЕМИУМ-класса от КП «Алтуфье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D06C5-B269-4CF7-ACCB-9E7CB898B982}"/>
              </a:ext>
            </a:extLst>
          </p:cNvPr>
          <p:cNvSpPr txBox="1"/>
          <p:nvPr/>
        </p:nvSpPr>
        <p:spPr>
          <a:xfrm>
            <a:off x="3239377" y="309486"/>
            <a:ext cx="867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Повторення навчального матеріалу за 5-6 клас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3187357F-6B64-4277-9718-58C89FCB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07315" y="5435946"/>
            <a:ext cx="4359714" cy="111256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FD7426-0EE2-4351-BE2D-E46DBADFC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67" y="2996083"/>
            <a:ext cx="2238375" cy="1762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280DF-A8B8-416E-ADAE-AE5F861DA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17" y="2660821"/>
            <a:ext cx="3605534" cy="24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 величин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90CEC-C252-45DD-B247-010464FC519D}"/>
              </a:ext>
            </a:extLst>
          </p:cNvPr>
          <p:cNvSpPr txBox="1"/>
          <p:nvPr/>
        </p:nvSpPr>
        <p:spPr>
          <a:xfrm>
            <a:off x="2096428" y="2191999"/>
            <a:ext cx="977597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знайти відношення 30 см до 1 м, треба спочатку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висловити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обидві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ці величини або в метрах, або в сантиметрах і знайти частку.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см =0,3 м; 100 см = 1 м, тому 0,3 : 1=310 або 30:100=310.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іноді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буває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зручно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виражати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відсотках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Для цього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досить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помножити отриману частку на сто.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391037-634C-4757-B4D7-4240A2D7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4" y="1927137"/>
            <a:ext cx="187163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90CEC-C252-45DD-B247-010464FC519D}"/>
              </a:ext>
            </a:extLst>
          </p:cNvPr>
          <p:cNvSpPr txBox="1"/>
          <p:nvPr/>
        </p:nvSpPr>
        <p:spPr>
          <a:xfrm>
            <a:off x="666508" y="3264600"/>
            <a:ext cx="110152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—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 частка від ділення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&gt; b,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тоді відношення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: b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показує, у скільки разів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більше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&lt; b,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тоді відношення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: b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показує, яку частину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становить від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відсоткове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відношення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—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 відношення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: b,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виражене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відсотках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дорівнює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: b)⋅100.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91B3C-CD34-419A-853E-A2B1625828D6}"/>
              </a:ext>
            </a:extLst>
          </p:cNvPr>
          <p:cNvSpPr txBox="1"/>
          <p:nvPr/>
        </p:nvSpPr>
        <p:spPr>
          <a:xfrm>
            <a:off x="2517169" y="1594976"/>
            <a:ext cx="91645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кщо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—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два числа або два значення однієї і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тієї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ж величини, тоді: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1A2774-81FE-4B2E-92A3-F729F26F5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93" y="1270068"/>
            <a:ext cx="1341635" cy="17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Пропорція</a:t>
            </a: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AutoShape 13">
                <a:extLst>
                  <a:ext uri="{FF2B5EF4-FFF2-40B4-BE49-F238E27FC236}">
                    <a16:creationId xmlns:a16="http://schemas.microsoft.com/office/drawing/2014/main" id="{5D04EF46-E4EA-45D1-8CB7-D44E2FE04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100" y="1514954"/>
                <a:ext cx="8673316" cy="1808733"/>
              </a:xfrm>
              <a:prstGeom prst="wedgeRoundRectCallout">
                <a:avLst>
                  <a:gd name="adj1" fmla="val -62125"/>
                  <a:gd name="adj2" fmla="val -27098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Рівність </a:t>
                </a:r>
                <a:r>
                  <a:rPr kumimoji="0" lang="ru-RU" altLang="ru-UA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двох</a:t>
                </a: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altLang="ru-UA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відношень</a:t>
                </a: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altLang="ru-UA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називають</a:t>
                </a: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altLang="ru-UA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пропорцією</a:t>
                </a: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altLang="ru-UA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Open Sans" panose="020B0606030504020204" pitchFamily="34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kumimoji="0" lang="uk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en-US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  <a:r>
                  <a:rPr kumimoji="0" lang="uk-UA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t</m:t>
                        </m:r>
                      </m:den>
                    </m:f>
                  </m:oMath>
                </a14:m>
                <a:r>
                  <a:rPr kumimoji="0" lang="uk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altLang="ru-UA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або</a:t>
                </a:r>
                <a:r>
                  <a:rPr kumimoji="0" lang="ru-RU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 : k = n : t</a:t>
                </a:r>
                <a:endParaRPr kumimoji="0" lang="ru-RU" altLang="ru-UA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AutoShape 13">
                <a:extLst>
                  <a:ext uri="{FF2B5EF4-FFF2-40B4-BE49-F238E27FC236}">
                    <a16:creationId xmlns:a16="http://schemas.microsoft.com/office/drawing/2014/main" id="{5D04EF46-E4EA-45D1-8CB7-D44E2FE04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2100" y="1514954"/>
                <a:ext cx="8673316" cy="1808733"/>
              </a:xfrm>
              <a:prstGeom prst="wedgeRoundRectCallout">
                <a:avLst>
                  <a:gd name="adj1" fmla="val -62125"/>
                  <a:gd name="adj2" fmla="val -27098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0CEC-C252-45DD-B247-010464FC519D}"/>
                  </a:ext>
                </a:extLst>
              </p:cNvPr>
              <p:cNvSpPr txBox="1"/>
              <p:nvPr/>
            </p:nvSpPr>
            <p:spPr>
              <a:xfrm>
                <a:off x="675471" y="4691508"/>
                <a:ext cx="11516529" cy="1996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Відношення 3:2 і 12:8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рівні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оскільки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3 : 2 = 1,5 і 12: 8 = 1,5.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Отримуємо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рівність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3 : 2 = 12 : 8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або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Читають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«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Відношення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3 до 2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дорівнює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відношенню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12 до 8»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або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«3 так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відноситься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до 2, як 12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відноситься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до 8».</a:t>
                </a:r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0CEC-C252-45DD-B247-010464FC5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71" y="4691508"/>
                <a:ext cx="11516529" cy="1996957"/>
              </a:xfrm>
              <a:prstGeom prst="rect">
                <a:avLst/>
              </a:prstGeom>
              <a:blipFill>
                <a:blip r:embed="rId4"/>
                <a:stretch>
                  <a:fillRect l="-1112" t="-3058" b="-7951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00DB76E-EC7A-4C07-B71F-A447AB4907D0}"/>
              </a:ext>
            </a:extLst>
          </p:cNvPr>
          <p:cNvSpPr txBox="1"/>
          <p:nvPr/>
        </p:nvSpPr>
        <p:spPr>
          <a:xfrm>
            <a:off x="1150071" y="3843904"/>
            <a:ext cx="9432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члени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відмінні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нуля: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m≠0,k≠0,n≠0,t≠0.</a:t>
            </a:r>
            <a:endParaRPr kumimoji="0" lang="ru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0F50E5-C759-4CC9-B42B-9145AC2F3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40" y="1156812"/>
            <a:ext cx="1553742" cy="20193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EF8995-1B5A-49DD-AD07-A4F244C94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98593" y="3597328"/>
            <a:ext cx="1486672" cy="19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581" y="1521495"/>
            <a:ext cx="8673316" cy="1828518"/>
          </a:xfrm>
          <a:prstGeom prst="wedgeRoundRectCallout">
            <a:avLst>
              <a:gd name="adj1" fmla="val -64822"/>
              <a:gd name="adj2" fmla="val -500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U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459B002-CD34-450E-BF1A-FE63F9CD7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32" y="3490555"/>
            <a:ext cx="9433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4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Числа m і t  </a:t>
            </a:r>
            <a:r>
              <a:rPr kumimoji="0" lang="ru-RU" altLang="ru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називають</a:t>
            </a:r>
            <a:r>
              <a:rPr kumimoji="0" lang="ru-RU" altLang="ru-UA" sz="24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</a:t>
            </a:r>
            <a:r>
              <a:rPr kumimoji="0" lang="ru-RU" altLang="ru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крайніми</a:t>
            </a:r>
            <a:r>
              <a:rPr kumimoji="0" lang="ru-RU" altLang="ru-UA" sz="24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членами </a:t>
            </a:r>
            <a:r>
              <a:rPr kumimoji="0" lang="ru-RU" altLang="ru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пропорції</a:t>
            </a:r>
            <a:r>
              <a:rPr kumimoji="0" lang="ru-RU" altLang="ru-UA" sz="24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, а числа k і n — </a:t>
            </a:r>
            <a:r>
              <a:rPr kumimoji="0" lang="ru-RU" altLang="ru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середніми</a:t>
            </a:r>
            <a:r>
              <a:rPr kumimoji="0" lang="ru-RU" altLang="ru-UA" sz="24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</a:t>
            </a:r>
            <a:endParaRPr kumimoji="0" lang="ru-UA" altLang="ru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FEC08-25DF-4AE4-A10E-3E080205E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165" y="1834686"/>
            <a:ext cx="8319922" cy="1264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ED4B59-5370-483B-ABE2-8DE9C65FE93E}"/>
                  </a:ext>
                </a:extLst>
              </p:cNvPr>
              <p:cNvSpPr txBox="1"/>
              <p:nvPr/>
            </p:nvSpPr>
            <p:spPr>
              <a:xfrm>
                <a:off x="255167" y="4648297"/>
                <a:ext cx="11936833" cy="152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У пропорції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uk-U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uk-UA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uk-UA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uk-U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добуток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UA" altLang="ru-U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крайніх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членів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3⋅8=24 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і 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добуток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UA" altLang="ru-U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середніх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членів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2⋅12=24 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рівні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.</a:t>
                </a:r>
                <a:endParaRPr kumimoji="0" lang="ru-UA" altLang="ru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Правильне і обернене 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твердження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. 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Якщо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m, k, n </a:t>
                </a:r>
                <a:r>
                  <a:rPr kumimoji="0" lang="uk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і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t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не 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рівні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нулю числа і 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m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⋅</a:t>
                </a:r>
                <a:r>
                  <a:rPr kumimoji="0" lang="uk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t</a:t>
                </a:r>
                <a:r>
                  <a:rPr kumimoji="0" lang="uk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=</a:t>
                </a:r>
                <a:r>
                  <a:rPr kumimoji="0" lang="uk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k</a:t>
                </a:r>
                <a:r>
                  <a:rPr kumimoji="0" lang="uk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⋅</a:t>
                </a:r>
                <a:r>
                  <a:rPr kumimoji="0" lang="uk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n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,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тоді</a:t>
                </a:r>
                <a:r>
                  <a:rPr kumimoji="0" lang="ru-UA" altLang="ru-U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altLang="ru-UA" sz="2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Open Sans" panose="020B0606030504020204" pitchFamily="34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kumimoji="0" lang="uk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en-US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  <a:r>
                  <a:rPr kumimoji="0" lang="uk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t</m:t>
                        </m:r>
                      </m:den>
                    </m:f>
                  </m:oMath>
                </a14:m>
                <a:r>
                  <a:rPr kumimoji="0" lang="uk-UA" altLang="ru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.</a:t>
                </a:r>
                <a:endParaRPr kumimoji="0" lang="ru-UA" altLang="ru-U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ED4B59-5370-483B-ABE2-8DE9C65FE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67" y="4648297"/>
                <a:ext cx="11936833" cy="1526252"/>
              </a:xfrm>
              <a:prstGeom prst="rect">
                <a:avLst/>
              </a:prstGeom>
              <a:blipFill>
                <a:blip r:embed="rId4"/>
                <a:stretch>
                  <a:fillRect l="-817" b="-3200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71BDA3-930E-4D8C-B354-F20D90A72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67" y="1559439"/>
            <a:ext cx="1598807" cy="20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A1B2C6-545A-417F-91DE-DC9E40BD4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12" y="1767852"/>
            <a:ext cx="11659350" cy="41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A459B002-CD34-450E-BF1A-FE63F9CD7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332" y="1300897"/>
                <a:ext cx="9433025" cy="2790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Якщо 3⋅8=2⋅12,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тоді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.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У пропорції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поміняємо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місцями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середні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або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крайні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члени,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тоді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отримаємо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знову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правильні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RU" altLang="ru-UA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рівності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.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ru-RU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і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endParaRPr kumimoji="0" lang="ru-UA" altLang="ru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A459B002-CD34-450E-BF1A-FE63F9CD7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332" y="1300897"/>
                <a:ext cx="9433025" cy="2790764"/>
              </a:xfrm>
              <a:prstGeom prst="rect">
                <a:avLst/>
              </a:prstGeom>
              <a:blipFill>
                <a:blip r:embed="rId3"/>
                <a:stretch>
                  <a:fillRect b="-28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4BEAB30A-3FFC-4434-BA33-AD45B66E3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UA" altLang="ru-UA" sz="1200" b="0" i="0" u="none" strike="noStrike" kern="1200" cap="none" spc="0" normalizeH="0" baseline="0" noProof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У пропорції </a:t>
            </a:r>
            <a:r>
              <a:rPr kumimoji="0" lang="ru-UA" altLang="ru-UA" sz="1400" b="0" i="0" u="none" strike="noStrike" kern="1200" cap="none" spc="0" normalizeH="0" baseline="0" noProof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MathJax_Main"/>
                <a:ea typeface="+mn-ea"/>
                <a:cs typeface="Open Sans" panose="020B0606030504020204" pitchFamily="34" charset="0"/>
              </a:rPr>
              <a:t>32=128</a:t>
            </a:r>
            <a:r>
              <a:rPr kumimoji="0" lang="ru-UA" altLang="ru-UA" sz="1200" b="0" i="0" u="none" strike="noStrike" kern="1200" cap="none" spc="0" normalizeH="0" baseline="0" noProof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 поміняємо місцями середні або крайні члени, тоді отримаємо знову правильні рівності.</a:t>
            </a:r>
            <a:endParaRPr kumimoji="0" lang="ru-UA" altLang="ru-UA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UA" altLang="ru-UA" sz="1200" b="0" i="0" u="none" strike="noStrike" kern="1200" cap="none" spc="0" normalizeH="0" baseline="0" noProof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 </a:t>
            </a:r>
            <a:endParaRPr kumimoji="0" lang="ru-UA" altLang="ru-UA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UA" altLang="ru-UA" sz="1400" b="0" i="0" u="none" strike="noStrike" kern="1200" cap="none" spc="0" normalizeH="0" baseline="0" noProof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MathJax_Main"/>
                <a:ea typeface="+mn-ea"/>
                <a:cs typeface="Open Sans" panose="020B0606030504020204" pitchFamily="34" charset="0"/>
              </a:rPr>
              <a:t>312=28</a:t>
            </a:r>
            <a:r>
              <a:rPr kumimoji="0" lang="ru-UA" altLang="ru-UA" sz="1200" b="0" i="0" u="none" strike="noStrike" kern="1200" cap="none" spc="0" normalizeH="0" baseline="0" noProof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 і </a:t>
            </a:r>
            <a:r>
              <a:rPr kumimoji="0" lang="ru-UA" altLang="ru-UA" sz="1400" b="0" i="0" u="none" strike="noStrike" kern="1200" cap="none" spc="0" normalizeH="0" baseline="0" noProof="0">
                <a:ln>
                  <a:noFill/>
                </a:ln>
                <a:solidFill>
                  <a:srgbClr val="76A900"/>
                </a:solidFill>
                <a:effectLst/>
                <a:uLnTx/>
                <a:uFillTx/>
                <a:latin typeface="MathJax_Main"/>
                <a:ea typeface="+mn-ea"/>
                <a:cs typeface="Open Sans" panose="020B0606030504020204" pitchFamily="34" charset="0"/>
              </a:rPr>
              <a:t>82=123</a:t>
            </a:r>
            <a:endParaRPr kumimoji="0" lang="ru-UA" altLang="ru-UA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UA" altLang="ru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UA" altLang="ru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AD59D-BD38-4695-91F8-FC358E76B8AB}"/>
              </a:ext>
            </a:extLst>
          </p:cNvPr>
          <p:cNvSpPr txBox="1"/>
          <p:nvPr/>
        </p:nvSpPr>
        <p:spPr>
          <a:xfrm>
            <a:off x="493160" y="4132960"/>
            <a:ext cx="111166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випадку, коли необхідно визначити один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невідомий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член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кажуть, що треба розв'язати пропорцію.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7FE24-81D4-4D79-9FC7-ECF040CCFBAB}"/>
              </a:ext>
            </a:extLst>
          </p:cNvPr>
          <p:cNvSpPr txBox="1"/>
          <p:nvPr/>
        </p:nvSpPr>
        <p:spPr>
          <a:xfrm>
            <a:off x="1389579" y="5398887"/>
            <a:ext cx="970650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Будь-який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крайній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член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дорівнює добутку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середніх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членів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діленому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інший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крайній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член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6501EC-8C74-4D75-8562-C2285F4DA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43" y="1370248"/>
            <a:ext cx="187163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8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AC113-DD4F-432F-B65E-5698E7D098DE}"/>
              </a:ext>
            </a:extLst>
          </p:cNvPr>
          <p:cNvSpPr txBox="1"/>
          <p:nvPr/>
        </p:nvSpPr>
        <p:spPr>
          <a:xfrm>
            <a:off x="728363" y="1499671"/>
            <a:ext cx="11359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Розглянемо</a:t>
            </a:r>
            <a:r>
              <a:rPr kumimoji="0" lang="ru-RU" altLang="ru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пропорції, </a:t>
            </a:r>
            <a:r>
              <a:rPr kumimoji="0" lang="ru-RU" altLang="ru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які</a:t>
            </a:r>
            <a:r>
              <a:rPr kumimoji="0" lang="ru-RU" altLang="ru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</a:t>
            </a:r>
            <a:r>
              <a:rPr kumimoji="0" lang="ru-RU" altLang="ru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можуть</a:t>
            </a:r>
            <a:r>
              <a:rPr kumimoji="0" lang="ru-RU" altLang="ru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бути </a:t>
            </a:r>
            <a:r>
              <a:rPr kumimoji="0" lang="ru-RU" altLang="ru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отримані</a:t>
            </a:r>
            <a:r>
              <a:rPr kumimoji="0" lang="ru-RU" altLang="ru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з </a:t>
            </a:r>
            <a:r>
              <a:rPr kumimoji="0" lang="ru-RU" altLang="ru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вірної</a:t>
            </a:r>
            <a:r>
              <a:rPr kumimoji="0" lang="ru-RU" altLang="ru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пропорції:</a:t>
            </a:r>
            <a:endParaRPr kumimoji="0" lang="ru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8235-1A0A-4B66-B2C4-2BAEF315F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208" y="2262963"/>
            <a:ext cx="5990660" cy="42200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0FEFD2-1C3D-4526-AA6C-CC91C20F0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16550" y="2716175"/>
            <a:ext cx="187163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AC113-DD4F-432F-B65E-5698E7D098DE}"/>
              </a:ext>
            </a:extLst>
          </p:cNvPr>
          <p:cNvSpPr txBox="1"/>
          <p:nvPr/>
        </p:nvSpPr>
        <p:spPr>
          <a:xfrm>
            <a:off x="728363" y="1499671"/>
            <a:ext cx="11359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Приклад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 Розв’язати пропорцію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використовуючи основну властивість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</a:t>
            </a:r>
            <a:endParaRPr kumimoji="0" lang="ru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/>
              <p:nvPr/>
            </p:nvSpPr>
            <p:spPr>
              <a:xfrm>
                <a:off x="6883685" y="2702486"/>
                <a:ext cx="1530849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num>
                      <m:den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uk-UA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ru-UA" altLang="ru-U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altLang="ru-U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endParaRPr kumimoji="0" lang="uk-U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685" y="2702486"/>
                <a:ext cx="1530849" cy="892552"/>
              </a:xfrm>
              <a:prstGeom prst="rect">
                <a:avLst/>
              </a:prstGeom>
              <a:blipFill>
                <a:blip r:embed="rId3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4143EE-D83C-4CD6-B105-29B4E59FF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4664" y="2303353"/>
            <a:ext cx="5023667" cy="41697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9B95F6-32E9-4E3F-89A2-EDC38AE7A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34232" y="2702486"/>
            <a:ext cx="187163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Повторення. Формування вмінь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AC113-DD4F-432F-B65E-5698E7D098DE}"/>
              </a:ext>
            </a:extLst>
          </p:cNvPr>
          <p:cNvSpPr txBox="1"/>
          <p:nvPr/>
        </p:nvSpPr>
        <p:spPr>
          <a:xfrm>
            <a:off x="728363" y="1499671"/>
            <a:ext cx="11359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Приклад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 Розв’язати пропорцію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використовуючи основну властивість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</a:t>
            </a:r>
            <a:endParaRPr kumimoji="0" lang="ru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/>
              <p:nvPr/>
            </p:nvSpPr>
            <p:spPr>
              <a:xfrm>
                <a:off x="6883685" y="2702486"/>
                <a:ext cx="1530849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uk-UA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х</m:t>
                        </m:r>
                      </m:den>
                    </m:f>
                  </m:oMath>
                </a14:m>
                <a:r>
                  <a:rPr kumimoji="0" lang="ru-UA" altLang="ru-U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altLang="ru-U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endParaRPr kumimoji="0" lang="uk-U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685" y="2702486"/>
                <a:ext cx="1530849" cy="892552"/>
              </a:xfrm>
              <a:prstGeom prst="rect">
                <a:avLst/>
              </a:prstGeom>
              <a:blipFill>
                <a:blip r:embed="rId3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3F7346-920C-48DE-9846-3FDBA0E29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826" y="2262963"/>
            <a:ext cx="4041008" cy="43695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18C502-2FE3-45DE-BA09-ECE63D07E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3586" y="2527825"/>
            <a:ext cx="186553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9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AC113-DD4F-432F-B65E-5698E7D098DE}"/>
              </a:ext>
            </a:extLst>
          </p:cNvPr>
          <p:cNvSpPr txBox="1"/>
          <p:nvPr/>
        </p:nvSpPr>
        <p:spPr>
          <a:xfrm>
            <a:off x="391398" y="2259861"/>
            <a:ext cx="11359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Приклад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 Розв’язати пропорцію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використовуючи основну властивість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</a:t>
            </a:r>
            <a:endParaRPr kumimoji="0" lang="ru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/>
              <p:nvPr/>
            </p:nvSpPr>
            <p:spPr>
              <a:xfrm>
                <a:off x="3027335" y="3100081"/>
                <a:ext cx="1530849" cy="9620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у</m:t>
                        </m:r>
                      </m:den>
                    </m:f>
                    <m:r>
                      <a:rPr kumimoji="0" lang="uk-UA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uk-UA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ru-UA" altLang="ru-U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altLang="ru-U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endParaRPr kumimoji="0" lang="uk-U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335" y="3100081"/>
                <a:ext cx="1530849" cy="962058"/>
              </a:xfrm>
              <a:prstGeom prst="rect">
                <a:avLst/>
              </a:prstGeom>
              <a:blipFill>
                <a:blip r:embed="rId3"/>
                <a:stretch>
                  <a:fillRect b="-509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43DC8EE-7DD1-4046-85CD-8B1A24940C0E}"/>
              </a:ext>
            </a:extLst>
          </p:cNvPr>
          <p:cNvSpPr txBox="1"/>
          <p:nvPr/>
        </p:nvSpPr>
        <p:spPr>
          <a:xfrm>
            <a:off x="441302" y="1305754"/>
            <a:ext cx="1130939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Будь-який середній член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дорівнює добутку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крайніх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членів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діленому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інший середній член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39879C-F2F1-494F-A273-80AE14590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894" y="2783081"/>
            <a:ext cx="4603469" cy="37204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1AC9D2-B90A-4F67-8EAB-9AE8E1DB5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91" y="3907454"/>
            <a:ext cx="187163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1943" y="456502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Організація класу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52848" y="968758"/>
            <a:ext cx="814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 на нашому уроці діють п'ять правил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217704" y="1783507"/>
            <a:ext cx="2782961" cy="637103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Правило «підведеної руки».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270873" y="2658902"/>
            <a:ext cx="2963951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Співпраця в парі.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041073" y="3434048"/>
            <a:ext cx="2768572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Уміння слухати.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580364" y="4240002"/>
            <a:ext cx="2806671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Працювати творчо.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528511" y="5041438"/>
            <a:ext cx="2298671" cy="536854"/>
          </a:xfrm>
          <a:prstGeom prst="wedgeRoundRectCallout">
            <a:avLst>
              <a:gd name="adj1" fmla="val -47458"/>
              <a:gd name="adj2" fmla="val 8146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Бути активним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C9495E-15AB-440A-99EB-71ADF2944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78" y="1579688"/>
            <a:ext cx="4821810" cy="4821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E0ACF0-A9C7-456F-8B31-B08A99EF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37" y="3139738"/>
            <a:ext cx="2780017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AC113-DD4F-432F-B65E-5698E7D098DE}"/>
              </a:ext>
            </a:extLst>
          </p:cNvPr>
          <p:cNvSpPr txBox="1"/>
          <p:nvPr/>
        </p:nvSpPr>
        <p:spPr>
          <a:xfrm>
            <a:off x="416350" y="1288236"/>
            <a:ext cx="11359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Приклад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 Розв’язати пропорцію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 використовуючи основну властивість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E4E3F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 panose="020B0606030504020204" pitchFamily="34" charset="0"/>
              </a:rPr>
              <a:t>.</a:t>
            </a:r>
            <a:endParaRPr kumimoji="0" lang="ru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/>
              <p:nvPr/>
            </p:nvSpPr>
            <p:spPr>
              <a:xfrm>
                <a:off x="944906" y="1799344"/>
                <a:ext cx="2075696" cy="1048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f>
                          <m:fPr>
                            <m:ctrlPr>
                              <a:rPr kumimoji="0" lang="uk-UA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uk-UA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  <m:r>
                          <m:rPr>
                            <m:nor/>
                          </m:rPr>
                          <a:rPr kumimoji="0" lang="ru-UA" altLang="ru-UA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Open Sans" panose="020B0606030504020204" pitchFamily="34" charset="0"/>
                          </a:rPr>
                          <m:t> </m:t>
                        </m:r>
                      </m:num>
                      <m:den>
                        <m:r>
                          <a:rPr kumimoji="0" lang="uk-U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uk-U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uk-U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𝟕𝟓</m:t>
                        </m:r>
                      </m:den>
                    </m:f>
                    <m:r>
                      <a:rPr kumimoji="0" lang="uk-UA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  <m:r>
                          <a:rPr kumimoji="0" lang="uk-U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𝟕𝟓</m:t>
                        </m:r>
                      </m:den>
                    </m:f>
                  </m:oMath>
                </a14:m>
                <a:r>
                  <a:rPr kumimoji="0" lang="ru-UA" altLang="ru-U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r>
                  <a:rPr kumimoji="0" lang="uk-UA" altLang="ru-U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endParaRPr kumimoji="0" lang="uk-U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96FC31-0B35-4AFD-B920-908FC078E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906" y="1799344"/>
                <a:ext cx="2075696" cy="1048557"/>
              </a:xfrm>
              <a:prstGeom prst="rect">
                <a:avLst/>
              </a:prstGeom>
              <a:blipFill>
                <a:blip r:embed="rId2"/>
                <a:stretch>
                  <a:fillRect b="-52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254415-78B5-46A4-A960-821857B3D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99" y="3651183"/>
            <a:ext cx="3734430" cy="12850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71B10F-1B65-4D2E-B59A-B82A36FAE6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79"/>
          <a:stretch/>
        </p:blipFill>
        <p:spPr>
          <a:xfrm>
            <a:off x="5787902" y="2003461"/>
            <a:ext cx="5987747" cy="44742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EF955E-4B63-4A12-BFA2-15C833D8235A}"/>
              </a:ext>
            </a:extLst>
          </p:cNvPr>
          <p:cNvSpPr txBox="1"/>
          <p:nvPr/>
        </p:nvSpPr>
        <p:spPr>
          <a:xfrm>
            <a:off x="153501" y="2750332"/>
            <a:ext cx="51890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Представимо мішане число у вигляді десяткового дробу.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A2480-B2FC-4813-B4C5-B536F3614A36}"/>
              </a:ext>
            </a:extLst>
          </p:cNvPr>
          <p:cNvSpPr txBox="1"/>
          <p:nvPr/>
        </p:nvSpPr>
        <p:spPr>
          <a:xfrm>
            <a:off x="182367" y="4883010"/>
            <a:ext cx="37106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Перепишемо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рівність,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застосуємо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основну властивість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скоротимо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0,75.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54EFEC-16F9-44B6-923A-1E71F75AC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095" y="4643315"/>
            <a:ext cx="1482138" cy="19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Повторення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904" y="1398681"/>
            <a:ext cx="2945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Інтелектуальна розминка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3472991" y="1433194"/>
            <a:ext cx="49718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1.Пропо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цією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назив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ється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А.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івність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двох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ум;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Б.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івність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двох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шень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В.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ізниця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двох ви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азів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0B0BE6-E262-4356-AE60-39B7E5924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84" y="2763048"/>
            <a:ext cx="3238107" cy="3238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9F9E12-D940-4192-BC86-B02A399B89F8}"/>
              </a:ext>
            </a:extLst>
          </p:cNvPr>
          <p:cNvSpPr txBox="1"/>
          <p:nvPr/>
        </p:nvSpPr>
        <p:spPr>
          <a:xfrm>
            <a:off x="5812286" y="3701966"/>
            <a:ext cx="44926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шенням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двох чисел 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зивають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цих чисел: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А.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добут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Б. суму;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В. 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тку.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Повторення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9241" y="1738545"/>
            <a:ext cx="2945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Інтелектуальна розминка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483419" y="3559571"/>
            <a:ext cx="78283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4.Якщ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жне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шення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помножити або поділити на одне і те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аме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чи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відмінне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від 0, то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А. 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зміниться;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Б. збільшиться 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кількість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аз;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В.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ншиться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кількі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ть раз.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EA74-84DE-4CC5-8FEC-F49DFAE9A183}"/>
              </a:ext>
            </a:extLst>
          </p:cNvPr>
          <p:cNvSpPr txBox="1"/>
          <p:nvPr/>
        </p:nvSpPr>
        <p:spPr>
          <a:xfrm>
            <a:off x="3747180" y="1249176"/>
            <a:ext cx="70495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3.У п</a:t>
            </a:r>
            <a:r>
              <a:rPr lang="en-US" sz="2800" dirty="0"/>
              <a:t>p</a:t>
            </a:r>
            <a:r>
              <a:rPr lang="uk-UA" sz="2800" dirty="0" err="1"/>
              <a:t>авильній</a:t>
            </a:r>
            <a:r>
              <a:rPr lang="uk-UA" sz="2800" dirty="0"/>
              <a:t> п</a:t>
            </a:r>
            <a:r>
              <a:rPr lang="en-US" sz="2800" dirty="0"/>
              <a:t>p</a:t>
            </a:r>
            <a:r>
              <a:rPr lang="uk-UA" sz="2800" dirty="0" err="1"/>
              <a:t>опорції</a:t>
            </a:r>
            <a:r>
              <a:rPr lang="uk-UA" sz="2800" dirty="0"/>
              <a:t> </a:t>
            </a:r>
            <a:r>
              <a:rPr lang="uk-UA" sz="2800" dirty="0" err="1"/>
              <a:t>добут</a:t>
            </a:r>
            <a:r>
              <a:rPr lang="en-US" sz="2800" dirty="0"/>
              <a:t>o</a:t>
            </a:r>
            <a:r>
              <a:rPr lang="uk-UA" sz="2800" dirty="0"/>
              <a:t>к </a:t>
            </a:r>
            <a:r>
              <a:rPr lang="uk-UA" sz="2800" dirty="0" err="1"/>
              <a:t>к</a:t>
            </a:r>
            <a:r>
              <a:rPr lang="en-US" sz="2800" dirty="0"/>
              <a:t>p</a:t>
            </a:r>
            <a:r>
              <a:rPr lang="uk-UA" sz="2800" dirty="0" err="1"/>
              <a:t>айніх</a:t>
            </a:r>
            <a:r>
              <a:rPr lang="uk-UA" sz="2800" dirty="0"/>
              <a:t> </a:t>
            </a:r>
            <a:r>
              <a:rPr lang="uk-UA" sz="2800" dirty="0" err="1"/>
              <a:t>чл</a:t>
            </a:r>
            <a:r>
              <a:rPr lang="en-US" sz="2800" dirty="0"/>
              <a:t>e</a:t>
            </a:r>
            <a:r>
              <a:rPr lang="uk-UA" sz="2800" dirty="0" err="1"/>
              <a:t>нів</a:t>
            </a:r>
            <a:r>
              <a:rPr lang="uk-UA" sz="2800" dirty="0"/>
              <a:t> до</a:t>
            </a:r>
            <a:r>
              <a:rPr lang="en-US" sz="2800" dirty="0"/>
              <a:t>p</a:t>
            </a:r>
            <a:r>
              <a:rPr lang="uk-UA" sz="2800" dirty="0" err="1"/>
              <a:t>івнює</a:t>
            </a:r>
            <a:r>
              <a:rPr lang="uk-UA" sz="2800" dirty="0"/>
              <a:t>…</a:t>
            </a:r>
            <a:br>
              <a:rPr lang="uk-UA" sz="2800" dirty="0"/>
            </a:br>
            <a:r>
              <a:rPr lang="uk-UA" sz="2800" dirty="0"/>
              <a:t>       А. сумі с</a:t>
            </a:r>
            <a:r>
              <a:rPr lang="en-US" sz="2800" dirty="0"/>
              <a:t>e</a:t>
            </a:r>
            <a:r>
              <a:rPr lang="uk-UA" sz="2800" dirty="0" err="1"/>
              <a:t>редніх</a:t>
            </a:r>
            <a:r>
              <a:rPr lang="uk-UA" sz="2800" dirty="0"/>
              <a:t> </a:t>
            </a:r>
            <a:r>
              <a:rPr lang="uk-UA" sz="2800" dirty="0" err="1"/>
              <a:t>чл</a:t>
            </a:r>
            <a:r>
              <a:rPr lang="en-US" sz="2800" dirty="0"/>
              <a:t>e</a:t>
            </a:r>
            <a:r>
              <a:rPr lang="uk-UA" sz="2800" dirty="0" err="1"/>
              <a:t>нів</a:t>
            </a:r>
            <a:r>
              <a:rPr lang="uk-UA" sz="2800" dirty="0"/>
              <a:t>;</a:t>
            </a:r>
            <a:br>
              <a:rPr lang="uk-UA" sz="2800" dirty="0"/>
            </a:br>
            <a:r>
              <a:rPr lang="uk-UA" sz="2800" dirty="0"/>
              <a:t>       Б. ч</a:t>
            </a:r>
            <a:r>
              <a:rPr lang="en-US" sz="2800" dirty="0"/>
              <a:t>a</a:t>
            </a:r>
            <a:r>
              <a:rPr lang="uk-UA" sz="2800" dirty="0" err="1"/>
              <a:t>стці</a:t>
            </a:r>
            <a:r>
              <a:rPr lang="uk-UA" sz="2800" dirty="0"/>
              <a:t> </a:t>
            </a:r>
            <a:r>
              <a:rPr lang="uk-UA" sz="2800" dirty="0" err="1"/>
              <a:t>кр</a:t>
            </a:r>
            <a:r>
              <a:rPr lang="en-US" sz="2800" dirty="0"/>
              <a:t>a</a:t>
            </a:r>
            <a:r>
              <a:rPr lang="uk-UA" sz="2800" dirty="0" err="1"/>
              <a:t>йніх</a:t>
            </a:r>
            <a:r>
              <a:rPr lang="uk-UA" sz="2800" dirty="0"/>
              <a:t> </a:t>
            </a:r>
            <a:r>
              <a:rPr lang="uk-UA" sz="2800" dirty="0" err="1"/>
              <a:t>чл</a:t>
            </a:r>
            <a:r>
              <a:rPr lang="en-US" sz="2800" dirty="0"/>
              <a:t>e</a:t>
            </a:r>
            <a:r>
              <a:rPr lang="uk-UA" sz="2800" dirty="0" err="1"/>
              <a:t>нів</a:t>
            </a:r>
            <a:r>
              <a:rPr lang="uk-UA" sz="2800" dirty="0"/>
              <a:t>;</a:t>
            </a:r>
            <a:br>
              <a:rPr lang="uk-UA" sz="2800" dirty="0"/>
            </a:br>
            <a:r>
              <a:rPr lang="uk-UA" sz="2800" dirty="0"/>
              <a:t>       В. д</a:t>
            </a:r>
            <a:r>
              <a:rPr lang="en-US" sz="2800" dirty="0"/>
              <a:t>o</a:t>
            </a:r>
            <a:r>
              <a:rPr lang="uk-UA" sz="2800" dirty="0" err="1"/>
              <a:t>бутку</a:t>
            </a:r>
            <a:r>
              <a:rPr lang="uk-UA" sz="2800" dirty="0"/>
              <a:t> </a:t>
            </a:r>
            <a:r>
              <a:rPr lang="en-US" sz="2800" dirty="0"/>
              <a:t>c</a:t>
            </a:r>
            <a:r>
              <a:rPr lang="uk-UA" sz="2800" dirty="0"/>
              <a:t>е</a:t>
            </a:r>
            <a:r>
              <a:rPr lang="en-US" sz="2800" dirty="0"/>
              <a:t>p</a:t>
            </a:r>
            <a:r>
              <a:rPr lang="uk-UA" sz="2800" dirty="0" err="1"/>
              <a:t>едніх</a:t>
            </a:r>
            <a:r>
              <a:rPr lang="uk-UA" sz="2800" dirty="0"/>
              <a:t> </a:t>
            </a:r>
            <a:r>
              <a:rPr lang="uk-UA" sz="2800" dirty="0" err="1"/>
              <a:t>чл</a:t>
            </a:r>
            <a:r>
              <a:rPr lang="en-US" sz="2800" dirty="0"/>
              <a:t>e</a:t>
            </a:r>
            <a:r>
              <a:rPr lang="uk-UA" sz="2800" dirty="0" err="1"/>
              <a:t>нів</a:t>
            </a:r>
            <a:r>
              <a:rPr lang="uk-UA" sz="28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15EB9C-645F-46B1-8E4D-116E25C2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308" y="3298429"/>
            <a:ext cx="323725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Повторення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1879" y="1364581"/>
            <a:ext cx="2945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Інтелектуальна розминка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3807442" y="3725925"/>
            <a:ext cx="78283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бут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йніх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рівнює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бутку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редніх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членів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т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o…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 це не 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Б. 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авильна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В.п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опорція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авильна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EA74-84DE-4CC5-8FEC-F49DFAE9A183}"/>
              </a:ext>
            </a:extLst>
          </p:cNvPr>
          <p:cNvSpPr txBox="1"/>
          <p:nvPr/>
        </p:nvSpPr>
        <p:spPr>
          <a:xfrm>
            <a:off x="3480809" y="1454457"/>
            <a:ext cx="79614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5. Ча</a:t>
            </a:r>
            <a:r>
              <a:rPr lang="en-US" sz="2800" dirty="0"/>
              <a:t>c</a:t>
            </a:r>
            <a:r>
              <a:rPr lang="uk-UA" sz="2800" dirty="0" err="1"/>
              <a:t>ткою</a:t>
            </a:r>
            <a:r>
              <a:rPr lang="uk-UA" sz="2800" dirty="0"/>
              <a:t> </a:t>
            </a:r>
            <a:r>
              <a:rPr lang="uk-UA" sz="2800" dirty="0" err="1"/>
              <a:t>дв</a:t>
            </a:r>
            <a:r>
              <a:rPr lang="en-US" sz="2800" dirty="0"/>
              <a:t>o</a:t>
            </a:r>
            <a:r>
              <a:rPr lang="uk-UA" sz="2800" dirty="0"/>
              <a:t>х </a:t>
            </a:r>
            <a:r>
              <a:rPr lang="uk-UA" sz="2800" dirty="0" err="1"/>
              <a:t>чис</a:t>
            </a:r>
            <a:r>
              <a:rPr lang="en-US" sz="2800" dirty="0"/>
              <a:t>e</a:t>
            </a:r>
            <a:r>
              <a:rPr lang="uk-UA" sz="2800" dirty="0"/>
              <a:t>л н</a:t>
            </a:r>
            <a:r>
              <a:rPr lang="en-US" sz="2800" dirty="0"/>
              <a:t>a</a:t>
            </a:r>
            <a:r>
              <a:rPr lang="uk-UA" sz="2800" dirty="0" err="1"/>
              <a:t>зив</a:t>
            </a:r>
            <a:r>
              <a:rPr lang="en-US" sz="2800" dirty="0"/>
              <a:t>a</a:t>
            </a:r>
            <a:r>
              <a:rPr lang="uk-UA" sz="2800" dirty="0" err="1"/>
              <a:t>ється</a:t>
            </a:r>
            <a:r>
              <a:rPr lang="uk-UA" sz="2800" dirty="0"/>
              <a:t> </a:t>
            </a:r>
            <a:r>
              <a:rPr lang="en-US" sz="2800" dirty="0"/>
              <a:t>p</a:t>
            </a:r>
            <a:r>
              <a:rPr lang="uk-UA" sz="2800" dirty="0" err="1"/>
              <a:t>езультат</a:t>
            </a:r>
            <a:r>
              <a:rPr lang="uk-UA" sz="2800" dirty="0"/>
              <a:t> д</a:t>
            </a:r>
            <a:r>
              <a:rPr lang="en-US" sz="2800" dirty="0"/>
              <a:t>i</a:t>
            </a:r>
            <a:r>
              <a:rPr lang="uk-UA" sz="2800" dirty="0"/>
              <a:t>ї:</a:t>
            </a:r>
            <a:br>
              <a:rPr lang="uk-UA" sz="2800" dirty="0"/>
            </a:br>
            <a:r>
              <a:rPr lang="uk-UA" sz="2800" dirty="0"/>
              <a:t>           А. мн</a:t>
            </a:r>
            <a:r>
              <a:rPr lang="en-US" sz="2800" dirty="0"/>
              <a:t>o</a:t>
            </a:r>
            <a:r>
              <a:rPr lang="uk-UA" sz="2800" dirty="0" err="1"/>
              <a:t>ження</a:t>
            </a:r>
            <a:r>
              <a:rPr lang="uk-UA" sz="2800" dirty="0"/>
              <a:t>;</a:t>
            </a:r>
            <a:br>
              <a:rPr lang="uk-UA" sz="2800" dirty="0"/>
            </a:br>
            <a:r>
              <a:rPr lang="uk-UA" sz="2800" dirty="0"/>
              <a:t>           Б. діл</a:t>
            </a:r>
            <a:r>
              <a:rPr lang="en-US" sz="2800" dirty="0"/>
              <a:t>e</a:t>
            </a:r>
            <a:r>
              <a:rPr lang="uk-UA" sz="2800" dirty="0" err="1"/>
              <a:t>ння</a:t>
            </a:r>
            <a:r>
              <a:rPr lang="uk-UA" sz="2800" dirty="0"/>
              <a:t>;</a:t>
            </a:r>
            <a:br>
              <a:rPr lang="uk-UA" sz="2800" dirty="0"/>
            </a:br>
            <a:r>
              <a:rPr lang="uk-UA" sz="2800" dirty="0"/>
              <a:t>           В. д</a:t>
            </a:r>
            <a:r>
              <a:rPr lang="en-US" sz="2800" dirty="0"/>
              <a:t>o</a:t>
            </a:r>
            <a:r>
              <a:rPr lang="uk-UA" sz="2800" dirty="0"/>
              <a:t>д</a:t>
            </a:r>
            <a:r>
              <a:rPr lang="en-US" sz="2800" dirty="0"/>
              <a:t>a</a:t>
            </a:r>
            <a:r>
              <a:rPr lang="uk-UA" sz="2800" dirty="0"/>
              <a:t>в</a:t>
            </a:r>
            <a:r>
              <a:rPr lang="en-US" sz="2800" dirty="0"/>
              <a:t>a</a:t>
            </a:r>
            <a:r>
              <a:rPr lang="uk-UA" sz="2800" dirty="0" err="1"/>
              <a:t>ння</a:t>
            </a:r>
            <a:r>
              <a:rPr lang="uk-UA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2C0B0-B233-43D8-9328-30CD4A20BCE3}"/>
              </a:ext>
            </a:extLst>
          </p:cNvPr>
          <p:cNvSpPr txBox="1"/>
          <p:nvPr/>
        </p:nvSpPr>
        <p:spPr>
          <a:xfrm>
            <a:off x="793553" y="2725887"/>
            <a:ext cx="10352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1-Б</a:t>
            </a:r>
          </a:p>
          <a:p>
            <a:r>
              <a:rPr lang="uk-UA" sz="2800" dirty="0">
                <a:solidFill>
                  <a:prstClr val="black"/>
                </a:solidFill>
                <a:latin typeface="Calibri" panose="020F0502020204030204"/>
              </a:rPr>
              <a:t>2-В</a:t>
            </a:r>
          </a:p>
          <a:p>
            <a:r>
              <a:rPr lang="uk-UA" sz="2800" dirty="0">
                <a:solidFill>
                  <a:prstClr val="black"/>
                </a:solidFill>
                <a:latin typeface="Calibri" panose="020F0502020204030204"/>
              </a:rPr>
              <a:t>3-В</a:t>
            </a:r>
          </a:p>
          <a:p>
            <a:r>
              <a:rPr lang="uk-UA" sz="2800" dirty="0">
                <a:solidFill>
                  <a:prstClr val="black"/>
                </a:solidFill>
                <a:latin typeface="Calibri" panose="020F0502020204030204"/>
              </a:rPr>
              <a:t>4-А</a:t>
            </a:r>
          </a:p>
          <a:p>
            <a:r>
              <a:rPr lang="uk-UA" sz="2800" dirty="0">
                <a:solidFill>
                  <a:prstClr val="black"/>
                </a:solidFill>
                <a:latin typeface="Calibri" panose="020F0502020204030204"/>
              </a:rPr>
              <a:t>5-Б</a:t>
            </a:r>
          </a:p>
          <a:p>
            <a:r>
              <a:rPr lang="uk-UA" sz="2800" dirty="0">
                <a:solidFill>
                  <a:prstClr val="black"/>
                </a:solidFill>
                <a:latin typeface="Calibri" panose="020F0502020204030204"/>
              </a:rPr>
              <a:t>6-В</a:t>
            </a:r>
            <a:endParaRPr lang="uk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800D6B-7427-4F3F-9371-98CFB71FB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9" y="2408215"/>
            <a:ext cx="323725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Повторення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7678" y="1398681"/>
            <a:ext cx="2103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Завдання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від </a:t>
            </a:r>
            <a:r>
              <a:rPr kumimoji="0" lang="uk-UA" sz="3200" b="0" i="0" u="none" strike="noStrike" kern="1200" cap="none" spc="0" normalizeH="0" baseline="0" noProof="0" dirty="0" err="1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Ботана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3466565" y="1454457"/>
            <a:ext cx="814400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супермаркеті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проходить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акція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купуєш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три однакові шоколадки “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Спокуса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- таку саму четверту супермаркет надає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безкоштовно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Ціна кожної такої шоколадки — 35 грн. Покупець має 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своєму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розпорядженні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220 грн. Яку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максимальну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кількість шоколадок “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Спокуса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він зможе отримати, узявши участь в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5C504D-6A97-44DC-B268-CB5B0C876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91" y="2498822"/>
            <a:ext cx="2498614" cy="273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A22DD2-0E05-4B93-AFA5-EE7ADDAE4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43"/>
          <a:stretch/>
        </p:blipFill>
        <p:spPr>
          <a:xfrm>
            <a:off x="3039062" y="4833354"/>
            <a:ext cx="904651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Повторення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7678" y="1398681"/>
            <a:ext cx="2103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Завдання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від </a:t>
            </a:r>
            <a:r>
              <a:rPr kumimoji="0" lang="uk-UA" sz="3200" b="0" i="0" u="none" strike="noStrike" kern="1200" cap="none" spc="0" normalizeH="0" baseline="0" noProof="0" dirty="0" err="1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Ботана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CFE41-EA39-472D-BDE4-B438629DD4E2}"/>
              </a:ext>
            </a:extLst>
          </p:cNvPr>
          <p:cNvSpPr txBox="1"/>
          <p:nvPr/>
        </p:nvSpPr>
        <p:spPr>
          <a:xfrm>
            <a:off x="3229831" y="1074313"/>
            <a:ext cx="835350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1) 35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= 105 (грн) – заплатить покупець за 1 раз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беручи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участь в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цьому в нього вже буде 3+1=4 шоколадки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220 : 105 = 2 (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зуст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10) - двічі зможе взяти участь в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акції</a:t>
            </a:r>
            <a:r>
              <a:rPr lang="ru-RU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Отже, на 220 грн покупець зможе купити 6 шоколадок + 2 шоколадки в подарунок. Разом 8 шоколадок та 10 грн решта.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ІІ сп.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220 : 35 = 6 - шоколадок зможе купити покупець,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маючи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220 грн і ще решта 10грн.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6 : 3 = 2 (рази) –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потрапляє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під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акцію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значить + 2 шоколадки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3) 6 + 2 = 8 (шоколадок) – отримає покупець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5C504D-6A97-44DC-B268-CB5B0C876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85" y="2475899"/>
            <a:ext cx="2498614" cy="273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E93475-EB4C-48CF-869E-79CFB643B1F9}"/>
              </a:ext>
            </a:extLst>
          </p:cNvPr>
          <p:cNvSpPr/>
          <p:nvPr/>
        </p:nvSpPr>
        <p:spPr>
          <a:xfrm>
            <a:off x="375821" y="5214431"/>
            <a:ext cx="2714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</a:p>
          <a:p>
            <a:pPr lvl="0" algn="ctr">
              <a:defRPr/>
            </a:pPr>
            <a:r>
              <a:rPr lang="uk-UA" sz="2800" dirty="0">
                <a:solidFill>
                  <a:prstClr val="black"/>
                </a:solidFill>
              </a:rPr>
              <a:t>8 шоколадок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419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Віршована фізкультхвилинка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3776" y="1456402"/>
            <a:ext cx="7818120" cy="487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Щось не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хочеться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сидіти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Треба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трохи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відпочити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Руки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вгору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руки вниз.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сусіда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подивись.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Руки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вгору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руки в боки.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Вище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руки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підніміть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тепер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їх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відпустіть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Плигніть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ru-RU" sz="3500">
                <a:solidFill>
                  <a:prstClr val="white"/>
                </a:solidFill>
                <a:latin typeface="Calibri" panose="020F0502020204030204"/>
              </a:rPr>
              <a:t>учні</a:t>
            </a:r>
            <a:r>
              <a:rPr kumimoji="0" lang="ru-RU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кілька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 роботу, все </a:t>
            </a:r>
            <a:r>
              <a:rPr kumimoji="0" lang="ru-RU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гаразд</a:t>
            </a: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016CCA-EF58-4300-829D-F9843646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846" y="2448148"/>
            <a:ext cx="194479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Рухлива вправа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91" y="3429000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88" y="109817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2" y="982773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" r="4298" b="41536"/>
          <a:stretch/>
        </p:blipFill>
        <p:spPr>
          <a:xfrm>
            <a:off x="0" y="1153606"/>
            <a:ext cx="11898065" cy="2539905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77" y="1773525"/>
            <a:ext cx="6670641" cy="2054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/>
              <p:nvPr/>
            </p:nvSpPr>
            <p:spPr>
              <a:xfrm>
                <a:off x="2753259" y="3941604"/>
                <a:ext cx="6391545" cy="1745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Усно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Чому рівність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  <m:r>
                      <a:rPr kumimoji="0" lang="uk-UA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</m:den>
                    </m:f>
                  </m:oMath>
                </a14:m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є </a:t>
                </a:r>
                <a:r>
                  <a:rPr kumimoji="0" lang="ru-RU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пропорцією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 Назвіть її </a:t>
                </a:r>
                <a:r>
                  <a:rPr kumimoji="0" lang="ru-RU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крайні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й </a:t>
                </a:r>
                <a:r>
                  <a:rPr kumimoji="0" lang="ru-RU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середні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члени. </a:t>
                </a:r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259" y="3941604"/>
                <a:ext cx="6391545" cy="1745927"/>
              </a:xfrm>
              <a:prstGeom prst="rect">
                <a:avLst/>
              </a:prstGeom>
              <a:blipFill>
                <a:blip r:embed="rId5"/>
                <a:stretch>
                  <a:fillRect l="-2481" t="-4196" r="-1813" b="-1083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BE7C1-2158-49B2-B78F-03A290ECE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48" y="4208476"/>
            <a:ext cx="2133785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DEAD2C-128D-4D36-9CB8-CD528F939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998" y="4284682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355596" y="1863754"/>
            <a:ext cx="8321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(Усно.)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Скільком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кілометрам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місцевості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відповідає 1 см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карті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 масштабом: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1 : 100 000;   2) 1 : 700 000;   3) 1 : 5 000 000?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257068" y="1234340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46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CAD608-ABF3-46E6-9DF3-87FF76C33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48" y="1638053"/>
            <a:ext cx="2526328" cy="20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F34C85-54BD-433C-8B31-1DF9F643E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49" y="1530406"/>
            <a:ext cx="7844701" cy="470682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5"/>
            <a:ext cx="8732066" cy="68715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Перевірка домашнього завдання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4847" y="2488468"/>
            <a:ext cx="3046503" cy="175432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Перевіряємо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домашнє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AD50E8-8FE3-4E00-8A0E-BF5D19F84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350" y="3883816"/>
            <a:ext cx="2003983" cy="2890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343" t="4537" r="14561"/>
          <a:stretch/>
        </p:blipFill>
        <p:spPr>
          <a:xfrm flipH="1">
            <a:off x="217568" y="3365631"/>
            <a:ext cx="2783863" cy="34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235713" y="1667387"/>
            <a:ext cx="8321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Знайдіть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невідомий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член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257068" y="1234340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47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C797B-32D9-4167-BBDC-E940C0E9B37D}"/>
              </a:ext>
            </a:extLst>
          </p:cNvPr>
          <p:cNvSpPr txBox="1"/>
          <p:nvPr/>
        </p:nvSpPr>
        <p:spPr>
          <a:xfrm>
            <a:off x="1261709" y="2460988"/>
            <a:ext cx="2483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х : 6 = 5 : 3;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3х = 30;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 = 10.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4912BF-6FBE-47A4-AA31-119A88C54BAC}"/>
                  </a:ext>
                </a:extLst>
              </p:cNvPr>
              <p:cNvSpPr txBox="1"/>
              <p:nvPr/>
            </p:nvSpPr>
            <p:spPr>
              <a:xfrm>
                <a:off x="5177977" y="2368427"/>
                <a:ext cx="2483557" cy="2178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х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35 = 20х;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20х = 35;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4912BF-6FBE-47A4-AA31-119A88C54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977" y="2368427"/>
                <a:ext cx="2483557" cy="2178802"/>
              </a:xfrm>
              <a:prstGeom prst="rect">
                <a:avLst/>
              </a:prstGeom>
              <a:blipFill>
                <a:blip r:embed="rId4"/>
                <a:stretch>
                  <a:fillRect l="-4902" b="-33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46601F-B892-479E-B393-94EAEE66BED4}"/>
                  </a:ext>
                </a:extLst>
              </p:cNvPr>
              <p:cNvSpPr txBox="1"/>
              <p:nvPr/>
            </p:nvSpPr>
            <p:spPr>
              <a:xfrm>
                <a:off x="8488408" y="2352947"/>
                <a:ext cx="2541431" cy="2567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3) х : 12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46601F-B892-479E-B393-94EAEE66B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408" y="2352947"/>
                <a:ext cx="2541431" cy="2567562"/>
              </a:xfrm>
              <a:prstGeom prst="rect">
                <a:avLst/>
              </a:prstGeom>
              <a:blipFill>
                <a:blip r:embed="rId5"/>
                <a:stretch>
                  <a:fillRect l="-4796" b="-9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7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1980653" y="1668453"/>
            <a:ext cx="8321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Скільки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становить: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257068" y="1234340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49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8C797B-32D9-4167-BBDC-E940C0E9B37D}"/>
              </a:ext>
            </a:extLst>
          </p:cNvPr>
          <p:cNvSpPr txBox="1"/>
          <p:nvPr/>
        </p:nvSpPr>
        <p:spPr>
          <a:xfrm>
            <a:off x="764785" y="2345696"/>
            <a:ext cx="2252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2 від 5; 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4912BF-6FBE-47A4-AA31-119A88C54BAC}"/>
              </a:ext>
            </a:extLst>
          </p:cNvPr>
          <p:cNvSpPr txBox="1"/>
          <p:nvPr/>
        </p:nvSpPr>
        <p:spPr>
          <a:xfrm>
            <a:off x="2193058" y="3616488"/>
            <a:ext cx="2128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18 від 12;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6601F-B892-479E-B393-94EAEE66BED4}"/>
              </a:ext>
            </a:extLst>
          </p:cNvPr>
          <p:cNvSpPr txBox="1"/>
          <p:nvPr/>
        </p:nvSpPr>
        <p:spPr>
          <a:xfrm>
            <a:off x="9031393" y="2476487"/>
            <a:ext cx="2541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3) 3,5 від 17,5;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67021-5793-4C0B-8BE9-031FEE770AEE}"/>
                  </a:ext>
                </a:extLst>
              </p:cNvPr>
              <p:cNvSpPr txBox="1"/>
              <p:nvPr/>
            </p:nvSpPr>
            <p:spPr>
              <a:xfrm>
                <a:off x="7838021" y="3536833"/>
                <a:ext cx="1979777" cy="700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від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67021-5793-4C0B-8BE9-031FEE770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021" y="3536833"/>
                <a:ext cx="1979777" cy="700705"/>
              </a:xfrm>
              <a:prstGeom prst="rect">
                <a:avLst/>
              </a:prstGeom>
              <a:blipFill>
                <a:blip r:embed="rId4"/>
                <a:stretch>
                  <a:fillRect l="-6462" b="-1217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C4883-C9AE-4FC3-8315-A6AFD1FDC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74" y="2292922"/>
            <a:ext cx="2272156" cy="227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191165" y="1082438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49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8C797B-32D9-4167-BBDC-E940C0E9B37D}"/>
                  </a:ext>
                </a:extLst>
              </p:cNvPr>
              <p:cNvSpPr txBox="1"/>
              <p:nvPr/>
            </p:nvSpPr>
            <p:spPr>
              <a:xfrm>
                <a:off x="3683706" y="2533313"/>
                <a:ext cx="2378518" cy="2606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2) 12 – 100 %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18 – х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х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 ∙ 100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150 %.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8C797B-32D9-4167-BBDC-E940C0E9B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706" y="2533313"/>
                <a:ext cx="2378518" cy="2606483"/>
              </a:xfrm>
              <a:prstGeom prst="rect">
                <a:avLst/>
              </a:prstGeom>
              <a:blipFill>
                <a:blip r:embed="rId3"/>
                <a:stretch>
                  <a:fillRect l="-5128" t="-2342" b="-58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71CA60-13BE-47C3-880A-528F9941101F}"/>
                  </a:ext>
                </a:extLst>
              </p:cNvPr>
              <p:cNvSpPr txBox="1"/>
              <p:nvPr/>
            </p:nvSpPr>
            <p:spPr>
              <a:xfrm>
                <a:off x="1271412" y="2553867"/>
                <a:ext cx="2378518" cy="2612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1) 5 – 100 %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2 – х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х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 ∙ 100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40 %.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71CA60-13BE-47C3-880A-528F99411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12" y="2553867"/>
                <a:ext cx="2378518" cy="2612382"/>
              </a:xfrm>
              <a:prstGeom prst="rect">
                <a:avLst/>
              </a:prstGeom>
              <a:blipFill>
                <a:blip r:embed="rId4"/>
                <a:stretch>
                  <a:fillRect l="-5385" t="-2336" b="-58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7F7D69-6F49-4847-9F60-93F5E12FBCD9}"/>
                  </a:ext>
                </a:extLst>
              </p:cNvPr>
              <p:cNvSpPr txBox="1"/>
              <p:nvPr/>
            </p:nvSpPr>
            <p:spPr>
              <a:xfrm>
                <a:off x="6096000" y="2559766"/>
                <a:ext cx="2649936" cy="2686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3) 17,5 – 100 %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3,5 – х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17,5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3,5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х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3,5 ∙ 100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17,5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20 %.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7F7D69-6F49-4847-9F60-93F5E12FB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559766"/>
                <a:ext cx="2649936" cy="2686505"/>
              </a:xfrm>
              <a:prstGeom prst="rect">
                <a:avLst/>
              </a:prstGeom>
              <a:blipFill>
                <a:blip r:embed="rId5"/>
                <a:stretch>
                  <a:fillRect l="-4598" t="-2268" b="-54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4E8DDF-559C-4E4D-BC76-5E11789185F8}"/>
                  </a:ext>
                </a:extLst>
              </p:cNvPr>
              <p:cNvSpPr txBox="1"/>
              <p:nvPr/>
            </p:nvSpPr>
            <p:spPr>
              <a:xfrm>
                <a:off x="8779712" y="2559766"/>
                <a:ext cx="2649936" cy="299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– 100 %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– х 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х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∙ 100;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50 %.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4E8DDF-559C-4E4D-BC76-5E1178918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712" y="2559766"/>
                <a:ext cx="2649936" cy="2997295"/>
              </a:xfrm>
              <a:prstGeom prst="rect">
                <a:avLst/>
              </a:prstGeom>
              <a:blipFill>
                <a:blip r:embed="rId6"/>
                <a:stretch>
                  <a:fillRect l="-4598" b="-34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3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490955" y="1859340"/>
            <a:ext cx="75537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Поділіть число: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на дві частини у відношенні 5:2;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 на три частини у відношенні 1:3:5.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5094934" y="1156195"/>
            <a:ext cx="43458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51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D16301-D362-4463-905C-84F324FC3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537779"/>
            <a:ext cx="2810240" cy="281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00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/>
              <p:nvPr/>
            </p:nvSpPr>
            <p:spPr>
              <a:xfrm>
                <a:off x="1609500" y="1973785"/>
                <a:ext cx="7553766" cy="2130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5 + 2 = 7 – загальна кількість частин;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28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 –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значення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однієї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частини</a:t>
                </a: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 ∙ 4 = 20 – перша частина;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∙ 4 = 8 – друга частина.</a:t>
                </a:r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00" y="1973785"/>
                <a:ext cx="7553766" cy="2130968"/>
              </a:xfrm>
              <a:prstGeom prst="rect">
                <a:avLst/>
              </a:prstGeom>
              <a:blipFill>
                <a:blip r:embed="rId3"/>
                <a:stretch>
                  <a:fillRect l="-1856" t="-3438" b="-83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4055274" y="1030124"/>
            <a:ext cx="43458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F3C63CC9-5944-4F66-BDBD-B33E60854C00}"/>
                  </a:ext>
                </a:extLst>
              </p:cNvPr>
              <p:cNvSpPr/>
              <p:nvPr/>
            </p:nvSpPr>
            <p:spPr>
              <a:xfrm>
                <a:off x="1609500" y="4160582"/>
                <a:ext cx="7553766" cy="2594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 1 + 3 + 5 = 9 – загальна кількість частин;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 –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значення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однієї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частини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∙ 4 = 4 – перша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частина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∙ 4 = 12 – друга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частина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 ∙ 4 = 20 –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третя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частина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F3C63CC9-5944-4F66-BDBD-B33E60854C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00" y="4160582"/>
                <a:ext cx="7553766" cy="2594365"/>
              </a:xfrm>
              <a:prstGeom prst="rect">
                <a:avLst/>
              </a:prstGeom>
              <a:blipFill>
                <a:blip r:embed="rId4"/>
                <a:stretch>
                  <a:fillRect l="-1856" t="-2824" b="-65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0A627A-E5F3-497A-AA57-4E3A0BA1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112" y="2376855"/>
            <a:ext cx="3274788" cy="32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4011701" y="1682891"/>
            <a:ext cx="4533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Розв’яжіть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рівняння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4105378" y="1128893"/>
            <a:ext cx="43458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53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77F192-C9DC-4262-B037-273B94D860DE}"/>
                  </a:ext>
                </a:extLst>
              </p:cNvPr>
              <p:cNvSpPr txBox="1"/>
              <p:nvPr/>
            </p:nvSpPr>
            <p:spPr>
              <a:xfrm>
                <a:off x="2064406" y="2385478"/>
                <a:ext cx="2252609" cy="4238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2х−7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4х−14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4х – 14 = 5;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4х = 5 + 14;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4х = 19;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4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77F192-C9DC-4262-B037-273B94D86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406" y="2385478"/>
                <a:ext cx="2252609" cy="4238981"/>
              </a:xfrm>
              <a:prstGeom prst="rect">
                <a:avLst/>
              </a:prstGeom>
              <a:blipFill>
                <a:blip r:embed="rId3"/>
                <a:stretch>
                  <a:fillRect l="-65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C23353-4A65-443A-87EA-7244062B40F4}"/>
                  </a:ext>
                </a:extLst>
              </p:cNvPr>
              <p:cNvSpPr txBox="1"/>
              <p:nvPr/>
            </p:nvSpPr>
            <p:spPr>
              <a:xfrm>
                <a:off x="8112980" y="2551878"/>
                <a:ext cx="3010956" cy="3750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3х+1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3 −4х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6х + 2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3 − 4х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6х + 2 = 3 – 4х;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6х + 4х = 3 – 2;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10х = 1;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1 : 10;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0,1.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C23353-4A65-443A-87EA-7244062B4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980" y="2551878"/>
                <a:ext cx="3010956" cy="3750707"/>
              </a:xfrm>
              <a:prstGeom prst="rect">
                <a:avLst/>
              </a:prstGeom>
              <a:blipFill>
                <a:blip r:embed="rId4"/>
                <a:stretch>
                  <a:fillRect l="-4858" b="-30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E743E-8FA2-4300-80C7-BB76FCCC8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398" y="2551878"/>
            <a:ext cx="3429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6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459845" y="2218608"/>
            <a:ext cx="8627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Майстер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 перший тиждень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відремонтував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девайси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 за другий — 30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девайсів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На скільки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зросла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продуктивність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праці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майстра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968477" y="1104614"/>
            <a:ext cx="43458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55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623B4-67C2-4501-B10B-A985A2E6F38D}"/>
              </a:ext>
            </a:extLst>
          </p:cNvPr>
          <p:cNvSpPr txBox="1"/>
          <p:nvPr/>
        </p:nvSpPr>
        <p:spPr>
          <a:xfrm>
            <a:off x="3923096" y="4791665"/>
            <a:ext cx="434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5A70C7-842B-4AE8-85FA-781DBC549D4C}"/>
              </a:ext>
            </a:extLst>
          </p:cNvPr>
          <p:cNvSpPr/>
          <p:nvPr/>
        </p:nvSpPr>
        <p:spPr>
          <a:xfrm>
            <a:off x="1249200" y="5263451"/>
            <a:ext cx="10625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30 – 24 = 6 (д.) – на стільки більше відремонтував другого тижня;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6 ∙ 100 : 24 = 25 % - на стільки зросла продуктивність.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F8082E-8AC8-4D57-80D0-84B124894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11" y="1658612"/>
            <a:ext cx="3429428" cy="257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91863" y="2204366"/>
            <a:ext cx="8293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Майстер за перший тиждень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відремонтував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девайсів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 за другий — 24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девайси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На скільки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знизилася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продуктивність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праці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майстра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923096" y="1101073"/>
            <a:ext cx="43458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55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E8903-180F-446C-81C2-3CDEA7DA0665}"/>
              </a:ext>
            </a:extLst>
          </p:cNvPr>
          <p:cNvSpPr txBox="1"/>
          <p:nvPr/>
        </p:nvSpPr>
        <p:spPr>
          <a:xfrm>
            <a:off x="3923096" y="4791665"/>
            <a:ext cx="434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CAFA20-6079-4CE0-8F81-63543A6346CC}"/>
              </a:ext>
            </a:extLst>
          </p:cNvPr>
          <p:cNvSpPr/>
          <p:nvPr/>
        </p:nvSpPr>
        <p:spPr>
          <a:xfrm>
            <a:off x="1249200" y="5263451"/>
            <a:ext cx="10625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30 – 24 = 6 (д.) – на стільки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відремонтував другого тижня;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6 ∙ 100 : 30 = 20 % - на стільки знизилася продуктивність.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515BC6-FC9A-4F9C-8647-EF00DC323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37" y="1868788"/>
            <a:ext cx="3107437" cy="23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257068" y="2101154"/>
            <a:ext cx="7833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180 г 10-відсоткового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розчину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солі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долили 70 г води. Яким став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відсотковий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уміст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солі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новому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розчині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5D009-3F49-4852-9404-D2B5F18B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0" y="4827857"/>
            <a:ext cx="11892562" cy="1864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4184547" y="1138899"/>
            <a:ext cx="43458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№ 57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26A28-3FCA-4811-95EC-EBD5F004E3EC}"/>
              </a:ext>
            </a:extLst>
          </p:cNvPr>
          <p:cNvSpPr txBox="1"/>
          <p:nvPr/>
        </p:nvSpPr>
        <p:spPr>
          <a:xfrm>
            <a:off x="3923096" y="4791665"/>
            <a:ext cx="434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930340B-5129-49B8-8869-2B851CEA6A02}"/>
              </a:ext>
            </a:extLst>
          </p:cNvPr>
          <p:cNvSpPr/>
          <p:nvPr/>
        </p:nvSpPr>
        <p:spPr>
          <a:xfrm>
            <a:off x="1249200" y="5263451"/>
            <a:ext cx="10625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180 ∙ 0,10 = 18 (г) – маса солі;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180 + 70 = 250 (г) – нова маса розчину;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18 ∙ 100 : 250 = 7,2 % - відсотковий </a:t>
            </a:r>
            <a:r>
              <a:rPr kumimoji="0" lang="uk-U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вміст солі.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F40BCA-98A8-4D25-8018-766702D31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792" y="1635848"/>
            <a:ext cx="2536633" cy="2536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45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6">
            <a:hlinkClick r:id="" action="ppaction://media"/>
            <a:extLst>
              <a:ext uri="{FF2B5EF4-FFF2-40B4-BE49-F238E27FC236}">
                <a16:creationId xmlns:a16="http://schemas.microsoft.com/office/drawing/2014/main" id="{93950FE8-5928-4631-86B8-9FD247D1C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21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617"/>
          <a:stretch/>
        </p:blipFill>
        <p:spPr>
          <a:xfrm>
            <a:off x="1261228" y="1259599"/>
            <a:ext cx="9134762" cy="5439584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3578" y="2110808"/>
            <a:ext cx="4484084" cy="44840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983766-8B89-439A-9875-45D38A7D135A}"/>
              </a:ext>
            </a:extLst>
          </p:cNvPr>
          <p:cNvSpPr/>
          <p:nvPr/>
        </p:nvSpPr>
        <p:spPr>
          <a:xfrm>
            <a:off x="2400332" y="2815220"/>
            <a:ext cx="56953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uk-UA" sz="3200" i="0" u="none" strike="noStrike" kern="1200" normalizeH="0" noProof="0" dirty="0">
                <a:ln w="0"/>
                <a:uLnTx/>
                <a:uFillTx/>
                <a:latin typeface="Calibri"/>
              </a:rPr>
              <a:t>Мета уроку:</a:t>
            </a:r>
            <a:br>
              <a:rPr kumimoji="0" lang="uk-UA" sz="3200" i="0" u="none" strike="noStrike" kern="1200" normalizeH="0" noProof="0" dirty="0">
                <a:ln w="0"/>
                <a:uLnTx/>
                <a:uFillTx/>
                <a:latin typeface="Calibri"/>
              </a:rPr>
            </a:b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повторити  і закріпити знання та </a:t>
            </a:r>
            <a:r>
              <a:rPr kumimoji="0" lang="ru-RU" sz="3200" i="0" u="none" strike="noStrike" kern="1200" normalizeH="0" noProof="0" dirty="0" err="1">
                <a:ln w="0"/>
                <a:uLnTx/>
                <a:uFillTx/>
                <a:latin typeface="Calibri"/>
              </a:rPr>
              <a:t>практичні</a:t>
            </a: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 навички з теми «Відношення і </a:t>
            </a:r>
            <a:r>
              <a:rPr kumimoji="0" lang="ru-RU" sz="3200" i="0" u="none" strike="noStrike" kern="1200" normalizeH="0" noProof="0" dirty="0" err="1">
                <a:ln w="0"/>
                <a:uLnTx/>
                <a:uFillTx/>
                <a:latin typeface="Calibri"/>
              </a:rPr>
              <a:t>пропорції</a:t>
            </a: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»</a:t>
            </a:r>
          </a:p>
          <a:p>
            <a:pPr lvl="0" algn="ctr">
              <a:defRPr/>
            </a:pPr>
            <a:endParaRPr kumimoji="0" lang="uk-UA" sz="3200" i="0" u="none" strike="noStrike" kern="1200" normalizeH="0" baseline="0" noProof="0" dirty="0">
              <a:ln w="0"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85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E161D-0158-4AA6-B64C-21085172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9" y="1852094"/>
            <a:ext cx="1665402" cy="1110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806E6-719F-439F-96E6-5D1CB8A13CB1}"/>
              </a:ext>
            </a:extLst>
          </p:cNvPr>
          <p:cNvSpPr txBox="1"/>
          <p:nvPr/>
        </p:nvSpPr>
        <p:spPr>
          <a:xfrm>
            <a:off x="119514" y="1194792"/>
            <a:ext cx="237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Підготовка до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464FE-1C02-4FE8-8359-1DA490B41FE9}"/>
              </a:ext>
            </a:extLst>
          </p:cNvPr>
          <p:cNvSpPr txBox="1"/>
          <p:nvPr/>
        </p:nvSpPr>
        <p:spPr>
          <a:xfrm>
            <a:off x="2290713" y="1711450"/>
            <a:ext cx="95519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За 6 однакових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конвертів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заплатили 3 грн. Скільки всього таких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конвертів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можна купити за 12 грн?</a:t>
            </a: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E4C3276-B773-4AF7-BB6B-901B0F7B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479101"/>
              </p:ext>
            </p:extLst>
          </p:nvPr>
        </p:nvGraphicFramePr>
        <p:xfrm>
          <a:off x="2088858" y="3478414"/>
          <a:ext cx="81280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0611240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389503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6782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675701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236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6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425051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BF81A2-58AC-4416-8B92-210F0038A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" t="18638" b="8128"/>
          <a:stretch/>
        </p:blipFill>
        <p:spPr>
          <a:xfrm>
            <a:off x="2139401" y="4992434"/>
            <a:ext cx="9703310" cy="16127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E6D1AB-26B5-462B-86D8-0A0F03A5381C}"/>
              </a:ext>
            </a:extLst>
          </p:cNvPr>
          <p:cNvSpPr txBox="1"/>
          <p:nvPr/>
        </p:nvSpPr>
        <p:spPr>
          <a:xfrm>
            <a:off x="190893" y="4856847"/>
            <a:ext cx="1948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</a:t>
            </a:r>
          </a:p>
        </p:txBody>
      </p:sp>
      <p:sp>
        <p:nvSpPr>
          <p:cNvPr id="26" name="Звезда: 32 точки 25">
            <a:extLst>
              <a:ext uri="{FF2B5EF4-FFF2-40B4-BE49-F238E27FC236}">
                <a16:creationId xmlns:a16="http://schemas.microsoft.com/office/drawing/2014/main" id="{8200A81A-D865-4E71-A877-C6A60D47C937}"/>
              </a:ext>
            </a:extLst>
          </p:cNvPr>
          <p:cNvSpPr/>
          <p:nvPr/>
        </p:nvSpPr>
        <p:spPr>
          <a:xfrm>
            <a:off x="779633" y="5346706"/>
            <a:ext cx="798620" cy="806361"/>
          </a:xfrm>
          <a:prstGeom prst="star32">
            <a:avLst/>
          </a:prstGeom>
          <a:solidFill>
            <a:srgbClr val="76CA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7FF1675-0A99-46BE-9D14-97064638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02" y="3161822"/>
            <a:ext cx="1086837" cy="166950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7996963-3457-43D4-9B79-83FBEE2ED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3" t="6075" r="13264" b="6929"/>
          <a:stretch/>
        </p:blipFill>
        <p:spPr>
          <a:xfrm>
            <a:off x="10527282" y="3096445"/>
            <a:ext cx="1211733" cy="16142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71416F-AA64-44C9-921B-111DFA60E018}"/>
              </a:ext>
            </a:extLst>
          </p:cNvPr>
          <p:cNvSpPr txBox="1"/>
          <p:nvPr/>
        </p:nvSpPr>
        <p:spPr>
          <a:xfrm>
            <a:off x="3839966" y="5327591"/>
            <a:ext cx="6097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</a:rPr>
              <a:t>1) 12 : 3 = 4  </a:t>
            </a:r>
          </a:p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</a:rPr>
              <a:t>2) 6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4=24 -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конверти</a:t>
            </a:r>
            <a:endParaRPr lang="ru-RU" sz="28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93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E161D-0158-4AA6-B64C-21085172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9" y="1852094"/>
            <a:ext cx="1665402" cy="1110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806E6-719F-439F-96E6-5D1CB8A13CB1}"/>
              </a:ext>
            </a:extLst>
          </p:cNvPr>
          <p:cNvSpPr txBox="1"/>
          <p:nvPr/>
        </p:nvSpPr>
        <p:spPr>
          <a:xfrm>
            <a:off x="119514" y="1194792"/>
            <a:ext cx="237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Підготовка до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464FE-1C02-4FE8-8359-1DA490B41FE9}"/>
              </a:ext>
            </a:extLst>
          </p:cNvPr>
          <p:cNvSpPr txBox="1"/>
          <p:nvPr/>
        </p:nvSpPr>
        <p:spPr>
          <a:xfrm>
            <a:off x="2290713" y="1840207"/>
            <a:ext cx="95519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Копіювальна машина робить 3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копії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 4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секунди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Яку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максимальну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кількість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копій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можна одержати за 1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хвилину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E4C3276-B773-4AF7-BB6B-901B0F7B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69998"/>
              </p:ext>
            </p:extLst>
          </p:nvPr>
        </p:nvGraphicFramePr>
        <p:xfrm>
          <a:off x="2088858" y="3478414"/>
          <a:ext cx="81280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0611240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389503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6782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675701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236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6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425051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BF81A2-58AC-4416-8B92-210F0038A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" t="18638" b="8128"/>
          <a:stretch/>
        </p:blipFill>
        <p:spPr>
          <a:xfrm>
            <a:off x="254040" y="5102876"/>
            <a:ext cx="9703310" cy="16127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E6D1AB-26B5-462B-86D8-0A0F03A5381C}"/>
              </a:ext>
            </a:extLst>
          </p:cNvPr>
          <p:cNvSpPr txBox="1"/>
          <p:nvPr/>
        </p:nvSpPr>
        <p:spPr>
          <a:xfrm>
            <a:off x="10139154" y="5030786"/>
            <a:ext cx="1948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</a:t>
            </a:r>
          </a:p>
        </p:txBody>
      </p:sp>
      <p:sp>
        <p:nvSpPr>
          <p:cNvPr id="26" name="Звезда: 32 точки 25">
            <a:extLst>
              <a:ext uri="{FF2B5EF4-FFF2-40B4-BE49-F238E27FC236}">
                <a16:creationId xmlns:a16="http://schemas.microsoft.com/office/drawing/2014/main" id="{8200A81A-D865-4E71-A877-C6A60D47C937}"/>
              </a:ext>
            </a:extLst>
          </p:cNvPr>
          <p:cNvSpPr/>
          <p:nvPr/>
        </p:nvSpPr>
        <p:spPr>
          <a:xfrm>
            <a:off x="10747006" y="5506056"/>
            <a:ext cx="798620" cy="806361"/>
          </a:xfrm>
          <a:prstGeom prst="star32">
            <a:avLst/>
          </a:prstGeom>
          <a:solidFill>
            <a:srgbClr val="76CA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40C5A1-05C5-40AA-9C28-157055B33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922" y="3480760"/>
            <a:ext cx="1392789" cy="1044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18DD9-4533-400F-9EC8-3B743A765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00" y="3520420"/>
            <a:ext cx="1692131" cy="1228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60EB79-3E02-4E34-B5BF-E156BA4E3539}"/>
              </a:ext>
            </a:extLst>
          </p:cNvPr>
          <p:cNvSpPr txBox="1"/>
          <p:nvPr/>
        </p:nvSpPr>
        <p:spPr>
          <a:xfrm>
            <a:off x="2467455" y="5036898"/>
            <a:ext cx="3203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</a:rPr>
              <a:t>3 </a:t>
            </a:r>
            <a:r>
              <a:rPr lang="ru-RU" sz="2800" b="0" i="0" dirty="0" err="1">
                <a:solidFill>
                  <a:srgbClr val="000000"/>
                </a:solidFill>
                <a:effectLst/>
              </a:rPr>
              <a:t>копії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 - 4 сек.</a:t>
            </a:r>
          </a:p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</a:rPr>
              <a:t>         Х- 60 сек</a:t>
            </a:r>
          </a:p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</a:rPr>
              <a:t>Х= (60 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  </a:t>
            </a:r>
            <a:r>
              <a:rPr lang="ru-RU" sz="2800" b="0" i="0" dirty="0">
                <a:solidFill>
                  <a:srgbClr val="000000"/>
                </a:solidFill>
                <a:effectLst/>
              </a:rPr>
              <a:t>3) : 4</a:t>
            </a:r>
          </a:p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</a:rPr>
              <a:t>Х= 45       </a:t>
            </a:r>
          </a:p>
        </p:txBody>
      </p:sp>
    </p:spTree>
    <p:extLst>
      <p:ext uri="{BB962C8B-B14F-4D97-AF65-F5344CB8AC3E}">
        <p14:creationId xmlns:p14="http://schemas.microsoft.com/office/powerpoint/2010/main" val="25490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3530996" y="1430355"/>
            <a:ext cx="84089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Лосі становлять 30%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загальної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кількості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козуль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лосів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які є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заповід­нику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Скільки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козуль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заповіднику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якщо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лосів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144 менше, ніж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козуль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uk-UA" sz="30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A5169-4F85-48AC-B535-1772FF3CF481}"/>
              </a:ext>
            </a:extLst>
          </p:cNvPr>
          <p:cNvSpPr txBox="1"/>
          <p:nvPr/>
        </p:nvSpPr>
        <p:spPr>
          <a:xfrm>
            <a:off x="64584" y="1223913"/>
            <a:ext cx="34879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ЗАДАЧІ  ПІДВИЩЕНОЇ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СКЛАДНОСТІ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4E77D3-ED4F-497B-9C79-8356B459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41" y="2178020"/>
            <a:ext cx="2467201" cy="246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002B30-D652-4E9B-B819-25D49218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68" y="5030905"/>
            <a:ext cx="91239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924853-2F70-4ECF-88CC-F78392A9353F}"/>
              </a:ext>
            </a:extLst>
          </p:cNvPr>
          <p:cNvSpPr/>
          <p:nvPr/>
        </p:nvSpPr>
        <p:spPr>
          <a:xfrm>
            <a:off x="6172300" y="1080881"/>
            <a:ext cx="2467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Розв’язання: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5D178E-F1A7-432E-9575-3D6EAA679B6B}"/>
              </a:ext>
            </a:extLst>
          </p:cNvPr>
          <p:cNvSpPr/>
          <p:nvPr/>
        </p:nvSpPr>
        <p:spPr>
          <a:xfrm>
            <a:off x="230551" y="4634250"/>
            <a:ext cx="2714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252 козулі.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A5169-4F85-48AC-B535-1772FF3CF481}"/>
              </a:ext>
            </a:extLst>
          </p:cNvPr>
          <p:cNvSpPr txBox="1"/>
          <p:nvPr/>
        </p:nvSpPr>
        <p:spPr>
          <a:xfrm>
            <a:off x="64584" y="1223913"/>
            <a:ext cx="34879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ЗАДАЧІ  ПІДВИЩЕНОЇ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СКЛАДНОСТІ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002B30-D652-4E9B-B819-25D492188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044" y="1728451"/>
            <a:ext cx="9123981" cy="16094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531F2F-E288-400C-9F86-71012437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51" y="2144251"/>
            <a:ext cx="2569498" cy="2569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38A2A1-4D2C-47D9-BBBC-3EB02898ADFF}"/>
              </a:ext>
            </a:extLst>
          </p:cNvPr>
          <p:cNvSpPr txBox="1"/>
          <p:nvPr/>
        </p:nvSpPr>
        <p:spPr>
          <a:xfrm>
            <a:off x="2789912" y="3341588"/>
            <a:ext cx="92977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Нехай у </a:t>
            </a:r>
            <a:r>
              <a:rPr lang="ru-RU" sz="2800" dirty="0" err="1"/>
              <a:t>заповіднику</a:t>
            </a:r>
            <a:r>
              <a:rPr lang="ru-RU" sz="2800" dirty="0"/>
              <a:t> є х </a:t>
            </a:r>
            <a:r>
              <a:rPr lang="ru-RU" sz="2800" dirty="0" err="1"/>
              <a:t>козуль</a:t>
            </a:r>
            <a:r>
              <a:rPr lang="ru-RU" sz="2800" dirty="0"/>
              <a:t>, тоді </a:t>
            </a:r>
            <a:r>
              <a:rPr lang="ru-RU" sz="2800" dirty="0" err="1"/>
              <a:t>лосів</a:t>
            </a:r>
            <a:r>
              <a:rPr lang="ru-RU" sz="2800" dirty="0"/>
              <a:t> — х - 144. </a:t>
            </a:r>
          </a:p>
          <a:p>
            <a:r>
              <a:rPr lang="ru-RU" sz="2800" dirty="0"/>
              <a:t>Загальна кількість </a:t>
            </a:r>
            <a:r>
              <a:rPr lang="ru-RU" sz="2800" dirty="0" err="1"/>
              <a:t>козуль</a:t>
            </a:r>
            <a:r>
              <a:rPr lang="ru-RU" sz="2800" dirty="0"/>
              <a:t> і </a:t>
            </a:r>
            <a:r>
              <a:rPr lang="ru-RU" sz="2800" dirty="0" err="1"/>
              <a:t>лосів</a:t>
            </a:r>
            <a:r>
              <a:rPr lang="ru-RU" sz="2800" dirty="0"/>
              <a:t> — х + х - 144, 30% = 0,3.</a:t>
            </a:r>
          </a:p>
          <a:p>
            <a:r>
              <a:rPr lang="ru-RU" sz="2800" dirty="0"/>
              <a:t>х - 144 = 0,3 · (х + х - 144);</a:t>
            </a:r>
          </a:p>
          <a:p>
            <a:r>
              <a:rPr lang="ru-RU" sz="2800" dirty="0"/>
              <a:t>х - 144 = 0,3 · (2х - 144);</a:t>
            </a:r>
          </a:p>
          <a:p>
            <a:r>
              <a:rPr lang="ru-RU" sz="2800" dirty="0"/>
              <a:t>х - 144 = 0,6х - 43,2;</a:t>
            </a:r>
          </a:p>
          <a:p>
            <a:r>
              <a:rPr lang="ru-RU" sz="2800" dirty="0"/>
              <a:t>x - 0,6х =144 - 43,2;</a:t>
            </a:r>
          </a:p>
          <a:p>
            <a:r>
              <a:rPr lang="ru-RU" sz="2800" dirty="0"/>
              <a:t>0,4x = 100,8;</a:t>
            </a:r>
          </a:p>
          <a:p>
            <a:r>
              <a:rPr lang="ru-RU" sz="2800" dirty="0"/>
              <a:t>x = 252.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17466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381853" y="1118775"/>
            <a:ext cx="92347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Олена купила через веб-сайт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посадочний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документ (див. фрагмент документа) на потяг, що коштує 240 грн. У його вартість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вартості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квитка — 34,50 грн,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плацкарти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— 147 грн й інших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витрат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— 58,50 грн. За 10 годин до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відправлення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потяга Олена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вирішила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повернути цей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посадочний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документ. Відповідно до правил за таких умов їй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повертають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лише вартість квитка й половину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вартості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плацкарти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Крім того, за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повернення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посадочного документа з Олени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додатково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стягують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збір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грн.</a:t>
            </a:r>
            <a:endParaRPr kumimoji="0" lang="uk-UA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7E78A-5B89-4B0A-AEEC-67FC984E00BF}"/>
              </a:ext>
            </a:extLst>
          </p:cNvPr>
          <p:cNvSpPr txBox="1"/>
          <p:nvPr/>
        </p:nvSpPr>
        <p:spPr>
          <a:xfrm>
            <a:off x="9616611" y="995383"/>
            <a:ext cx="2471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ЖИТТЄВА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83D06D-D5B6-43EE-BEBD-8F647750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611" y="1926988"/>
            <a:ext cx="2417025" cy="241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B4903C-A0E1-48F0-A9DA-189F94B1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10" y="4344013"/>
            <a:ext cx="7774752" cy="22697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B109F4-11BF-4706-893E-DB461407622A}"/>
              </a:ext>
            </a:extLst>
          </p:cNvPr>
          <p:cNvSpPr txBox="1"/>
          <p:nvPr/>
        </p:nvSpPr>
        <p:spPr>
          <a:xfrm>
            <a:off x="365611" y="4165763"/>
            <a:ext cx="40874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1. Яку суму грошей</a:t>
            </a:r>
          </a:p>
          <a:p>
            <a:r>
              <a:rPr lang="ru-RU" sz="2400" b="1" dirty="0"/>
              <a:t> Р  (у грн) отримає Олена, повернувши цей документ?</a:t>
            </a:r>
          </a:p>
          <a:p>
            <a:r>
              <a:rPr lang="ru-RU" sz="2400" b="1" dirty="0"/>
              <a:t>2. Скільки </a:t>
            </a:r>
            <a:r>
              <a:rPr lang="ru-RU" sz="2400" b="1" dirty="0" err="1"/>
              <a:t>відсотків</a:t>
            </a:r>
            <a:r>
              <a:rPr lang="ru-RU" sz="2400" b="1" dirty="0"/>
              <a:t> від </a:t>
            </a:r>
            <a:r>
              <a:rPr lang="ru-RU" sz="2400" b="1" dirty="0" err="1"/>
              <a:t>вартості</a:t>
            </a:r>
            <a:r>
              <a:rPr lang="ru-RU" sz="2400" b="1" dirty="0"/>
              <a:t> документа становить сума грошей Р?</a:t>
            </a:r>
          </a:p>
        </p:txBody>
      </p:sp>
    </p:spTree>
    <p:extLst>
      <p:ext uri="{BB962C8B-B14F-4D97-AF65-F5344CB8AC3E}">
        <p14:creationId xmlns:p14="http://schemas.microsoft.com/office/powerpoint/2010/main" val="366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278959" y="4421345"/>
            <a:ext cx="92347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34,50+147 : 2 = 34,50+73,50= 108 грн. – повернуть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Олені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повернення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 Олени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стягнуть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грн, отже вона отримає 108-18= 90 грн.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Знайдемо 90 грн  від 240 грн </a:t>
            </a:r>
            <a:r>
              <a:rPr kumimoji="0" lang="ru-RU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aseline="0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90:240⋅100%= 37,5%.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7E78A-5B89-4B0A-AEEC-67FC984E00BF}"/>
              </a:ext>
            </a:extLst>
          </p:cNvPr>
          <p:cNvSpPr txBox="1"/>
          <p:nvPr/>
        </p:nvSpPr>
        <p:spPr>
          <a:xfrm>
            <a:off x="9616611" y="995383"/>
            <a:ext cx="2471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ЖИТТЄВА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83D06D-D5B6-43EE-BEBD-8F647750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611" y="1926988"/>
            <a:ext cx="2417025" cy="241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6B95A8-EA66-4EC2-B2DD-33AC418E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4" y="2437898"/>
            <a:ext cx="9126503" cy="160948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C7F1A8-068E-4B66-AB91-326917689C87}"/>
              </a:ext>
            </a:extLst>
          </p:cNvPr>
          <p:cNvSpPr/>
          <p:nvPr/>
        </p:nvSpPr>
        <p:spPr>
          <a:xfrm>
            <a:off x="3383280" y="1479159"/>
            <a:ext cx="2467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Розв’язання: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760A42-AE3F-4C97-9CAB-153C46DEF9DD}"/>
              </a:ext>
            </a:extLst>
          </p:cNvPr>
          <p:cNvSpPr/>
          <p:nvPr/>
        </p:nvSpPr>
        <p:spPr>
          <a:xfrm>
            <a:off x="9373169" y="4445351"/>
            <a:ext cx="27144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</a:p>
          <a:p>
            <a:pPr lvl="0" algn="ctr">
              <a:defRPr/>
            </a:pPr>
            <a:r>
              <a:rPr lang="uk-UA" sz="2800" dirty="0">
                <a:solidFill>
                  <a:prstClr val="black"/>
                </a:solidFill>
              </a:rPr>
              <a:t>90 грн; </a:t>
            </a:r>
          </a:p>
          <a:p>
            <a:pPr lvl="0" algn="ctr">
              <a:defRPr/>
            </a:pPr>
            <a:r>
              <a:rPr lang="uk-UA" sz="2800" dirty="0">
                <a:solidFill>
                  <a:prstClr val="black"/>
                </a:solidFill>
              </a:rPr>
              <a:t>37,5 грн.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839893ED-2F02-4C0C-8D17-AF3FF43956B0}"/>
              </a:ext>
            </a:extLst>
          </p:cNvPr>
          <p:cNvSpPr/>
          <p:nvPr/>
        </p:nvSpPr>
        <p:spPr>
          <a:xfrm>
            <a:off x="301658" y="1291471"/>
            <a:ext cx="2524378" cy="1833901"/>
          </a:xfrm>
          <a:prstGeom prst="cloudCallout">
            <a:avLst>
              <a:gd name="adj1" fmla="val 19124"/>
              <a:gd name="adj2" fmla="val 604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Підсумок уроку. Усне опитування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03076" y="1808717"/>
            <a:ext cx="72371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Що називають </a:t>
            </a:r>
            <a:r>
              <a:rPr lang="ru-RU" sz="3200" dirty="0" err="1">
                <a:solidFill>
                  <a:prstClr val="black"/>
                </a:solidFill>
              </a:rPr>
              <a:t>відношенням</a:t>
            </a:r>
            <a:r>
              <a:rPr lang="ru-RU" sz="3200" dirty="0">
                <a:solidFill>
                  <a:prstClr val="black"/>
                </a:solidFill>
              </a:rPr>
              <a:t> двох чисел? </a:t>
            </a:r>
          </a:p>
          <a:p>
            <a:pPr marL="360363" lvl="0" indent="-360363">
              <a:defRPr/>
            </a:pPr>
            <a:r>
              <a:rPr lang="ru-RU" sz="3200" dirty="0">
                <a:solidFill>
                  <a:prstClr val="black"/>
                </a:solidFill>
              </a:rPr>
              <a:t>2. Що показує відношення двох чисел?</a:t>
            </a:r>
          </a:p>
          <a:p>
            <a:pPr marL="360363" lvl="0" indent="-360363">
              <a:defRPr/>
            </a:pPr>
            <a:r>
              <a:rPr lang="ru-RU" sz="3200" dirty="0">
                <a:solidFill>
                  <a:prstClr val="black"/>
                </a:solidFill>
              </a:rPr>
              <a:t>3. Як знайти відношення величин, які </a:t>
            </a:r>
            <a:r>
              <a:rPr lang="ru-RU" sz="3200" dirty="0" err="1">
                <a:solidFill>
                  <a:prstClr val="black"/>
                </a:solidFill>
              </a:rPr>
              <a:t>вимірюються</a:t>
            </a:r>
            <a:r>
              <a:rPr lang="ru-RU" sz="3200" dirty="0">
                <a:solidFill>
                  <a:prstClr val="black"/>
                </a:solidFill>
              </a:rPr>
              <a:t> </a:t>
            </a:r>
            <a:r>
              <a:rPr lang="ru-RU" sz="3200" dirty="0" err="1">
                <a:solidFill>
                  <a:prstClr val="black"/>
                </a:solidFill>
              </a:rPr>
              <a:t>однією</a:t>
            </a:r>
            <a:r>
              <a:rPr lang="ru-RU" sz="3200" dirty="0">
                <a:solidFill>
                  <a:prstClr val="black"/>
                </a:solidFill>
              </a:rPr>
              <a:t> і тією самою одиницею? </a:t>
            </a:r>
          </a:p>
          <a:p>
            <a:pPr marL="360363" lvl="0" indent="-360363">
              <a:defRPr/>
            </a:pPr>
            <a:r>
              <a:rPr lang="ru-RU" sz="3200" dirty="0">
                <a:solidFill>
                  <a:prstClr val="black"/>
                </a:solidFill>
              </a:rPr>
              <a:t>4. Сформулюй основну властивість відношення.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406A8C-7F46-458F-87AA-9C1915A0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7" t="4551" r="10523" b="7027"/>
          <a:stretch/>
        </p:blipFill>
        <p:spPr>
          <a:xfrm>
            <a:off x="683173" y="1502307"/>
            <a:ext cx="1690812" cy="1279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535E76-7E71-422A-9907-15E477AD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8" y="3242597"/>
            <a:ext cx="2780017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Підсумок уроку. Усне опитування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36610" y="1880289"/>
            <a:ext cx="723710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Що таке </a:t>
            </a:r>
            <a:r>
              <a:rPr lang="ru-RU" sz="3200" dirty="0" err="1">
                <a:solidFill>
                  <a:prstClr val="black"/>
                </a:solidFill>
              </a:rPr>
              <a:t>пропорція</a:t>
            </a:r>
            <a:r>
              <a:rPr lang="ru-RU" sz="3200" dirty="0">
                <a:solidFill>
                  <a:prstClr val="black"/>
                </a:solidFill>
              </a:rPr>
              <a:t>? </a:t>
            </a:r>
          </a:p>
          <a:p>
            <a:pPr marL="360363" lvl="0" indent="-360363">
              <a:defRPr/>
            </a:pPr>
            <a:r>
              <a:rPr lang="ru-RU" sz="3200" dirty="0">
                <a:solidFill>
                  <a:prstClr val="black"/>
                </a:solidFill>
              </a:rPr>
              <a:t>6. У </a:t>
            </a:r>
            <a:r>
              <a:rPr lang="ru-RU" sz="3200" dirty="0" err="1">
                <a:solidFill>
                  <a:prstClr val="black"/>
                </a:solidFill>
              </a:rPr>
              <a:t>пропорції</a:t>
            </a:r>
            <a:r>
              <a:rPr lang="ru-RU" sz="3200" dirty="0">
                <a:solidFill>
                  <a:prstClr val="black"/>
                </a:solidFill>
              </a:rPr>
              <a:t> m : n = р : k назви </a:t>
            </a:r>
            <a:r>
              <a:rPr lang="ru-RU" sz="3200" dirty="0" err="1">
                <a:solidFill>
                  <a:prstClr val="black"/>
                </a:solidFill>
              </a:rPr>
              <a:t>крайні</a:t>
            </a:r>
            <a:r>
              <a:rPr lang="ru-RU" sz="3200" dirty="0">
                <a:solidFill>
                  <a:prstClr val="black"/>
                </a:solidFill>
              </a:rPr>
              <a:t> члени, </a:t>
            </a:r>
            <a:r>
              <a:rPr lang="ru-RU" sz="3200" dirty="0" err="1">
                <a:solidFill>
                  <a:prstClr val="black"/>
                </a:solidFill>
              </a:rPr>
              <a:t>середні</a:t>
            </a:r>
            <a:r>
              <a:rPr lang="ru-RU" sz="3200" dirty="0">
                <a:solidFill>
                  <a:prstClr val="black"/>
                </a:solidFill>
              </a:rPr>
              <a:t> члени. </a:t>
            </a:r>
          </a:p>
          <a:p>
            <a:pPr marL="360363" lvl="0" indent="-360363">
              <a:defRPr/>
            </a:pPr>
            <a:r>
              <a:rPr lang="ru-RU" sz="3200" dirty="0">
                <a:solidFill>
                  <a:prstClr val="black"/>
                </a:solidFill>
              </a:rPr>
              <a:t>7. Сформулюй основну властивість </a:t>
            </a:r>
            <a:r>
              <a:rPr lang="ru-RU" sz="3200" dirty="0" err="1">
                <a:solidFill>
                  <a:prstClr val="black"/>
                </a:solidFill>
              </a:rPr>
              <a:t>пропорції</a:t>
            </a:r>
            <a:r>
              <a:rPr lang="ru-RU" sz="3200" dirty="0">
                <a:solidFill>
                  <a:prstClr val="black"/>
                </a:solidFill>
              </a:rPr>
              <a:t>. </a:t>
            </a:r>
          </a:p>
          <a:p>
            <a:pPr marL="360363" lvl="0" indent="-360363">
              <a:defRPr/>
            </a:pPr>
            <a:r>
              <a:rPr lang="ru-RU" sz="3200" dirty="0">
                <a:solidFill>
                  <a:prstClr val="black"/>
                </a:solidFill>
              </a:rPr>
              <a:t>8. Які перестановки </a:t>
            </a:r>
            <a:r>
              <a:rPr lang="ru-RU" sz="3200" dirty="0" err="1">
                <a:solidFill>
                  <a:prstClr val="black"/>
                </a:solidFill>
              </a:rPr>
              <a:t>членів</a:t>
            </a:r>
            <a:r>
              <a:rPr lang="ru-RU" sz="3200" dirty="0">
                <a:solidFill>
                  <a:prstClr val="black"/>
                </a:solidFill>
              </a:rPr>
              <a:t> </a:t>
            </a:r>
            <a:r>
              <a:rPr lang="ru-RU" sz="3200" dirty="0" err="1">
                <a:solidFill>
                  <a:prstClr val="black"/>
                </a:solidFill>
              </a:rPr>
              <a:t>пропорції</a:t>
            </a:r>
            <a:r>
              <a:rPr lang="ru-RU" sz="3200" dirty="0">
                <a:solidFill>
                  <a:prstClr val="black"/>
                </a:solidFill>
              </a:rPr>
              <a:t> можна виконувати?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6698AFF-EB5C-4BD8-886B-D1E7C99BFE59}"/>
              </a:ext>
            </a:extLst>
          </p:cNvPr>
          <p:cNvGrpSpPr/>
          <p:nvPr/>
        </p:nvGrpSpPr>
        <p:grpSpPr>
          <a:xfrm>
            <a:off x="8373715" y="1188730"/>
            <a:ext cx="2524378" cy="1833901"/>
            <a:chOff x="301658" y="1291471"/>
            <a:chExt cx="2524378" cy="1833901"/>
          </a:xfrm>
        </p:grpSpPr>
        <p:sp>
          <p:nvSpPr>
            <p:cNvPr id="7" name="Пузырек для мыслей: облако 6">
              <a:extLst>
                <a:ext uri="{FF2B5EF4-FFF2-40B4-BE49-F238E27FC236}">
                  <a16:creationId xmlns:a16="http://schemas.microsoft.com/office/drawing/2014/main" id="{839893ED-2F02-4C0C-8D17-AF3FF43956B0}"/>
                </a:ext>
              </a:extLst>
            </p:cNvPr>
            <p:cNvSpPr/>
            <p:nvPr/>
          </p:nvSpPr>
          <p:spPr>
            <a:xfrm>
              <a:off x="301658" y="1291471"/>
              <a:ext cx="2524378" cy="1833901"/>
            </a:xfrm>
            <a:prstGeom prst="cloudCallout">
              <a:avLst>
                <a:gd name="adj1" fmla="val 19124"/>
                <a:gd name="adj2" fmla="val 604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3406A8C-7F46-458F-87AA-9C1915A0C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787" t="4551" r="10523" b="7027"/>
            <a:stretch/>
          </p:blipFill>
          <p:spPr>
            <a:xfrm>
              <a:off x="683173" y="1502307"/>
              <a:ext cx="1690812" cy="1279712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535E76-7E71-422A-9907-15E477AD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56033" y="3156195"/>
            <a:ext cx="2780017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0636" y="473994"/>
            <a:ext cx="8597540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 для домашньої роботи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68D00-58FA-4EE0-B4B8-0CE1898C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5" r="11292"/>
          <a:stretch/>
        </p:blipFill>
        <p:spPr>
          <a:xfrm>
            <a:off x="203741" y="2822842"/>
            <a:ext cx="4582654" cy="3671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056A7-3499-4D8B-A76F-CA0EEFB52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89" b="15130"/>
          <a:stretch/>
        </p:blipFill>
        <p:spPr>
          <a:xfrm>
            <a:off x="6625066" y="5028953"/>
            <a:ext cx="3471041" cy="161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628D94-602C-4DDB-AB9C-2F6EAF48E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76" t="5917" r="7734" b="64062"/>
          <a:stretch/>
        </p:blipFill>
        <p:spPr>
          <a:xfrm>
            <a:off x="5090473" y="1801500"/>
            <a:ext cx="6315960" cy="33266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32395" y="2078820"/>
            <a:ext cx="3063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Опрацюй сторінки  підручника </a:t>
            </a:r>
            <a:r>
              <a:rPr lang="uk-UA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10-11.</a:t>
            </a:r>
            <a:endParaRPr kumimoji="0" lang="uk-UA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Виконай завдання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№ </a:t>
            </a:r>
            <a:r>
              <a:rPr lang="uk-UA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52, 54, 58.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25E9B1-06CB-43F9-B9F9-D37AA0882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689" y="1397324"/>
            <a:ext cx="1924758" cy="145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5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Вправа «5 сходинок успіху»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24224" y="5337446"/>
            <a:ext cx="2194560" cy="2377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920720" y="5940950"/>
            <a:ext cx="1444752" cy="2377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725" y="4945645"/>
            <a:ext cx="2194560" cy="237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112221" y="5549149"/>
            <a:ext cx="1444752" cy="2377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07226" y="4412474"/>
            <a:ext cx="2194560" cy="2377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5303722" y="5015978"/>
            <a:ext cx="1444752" cy="2377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98727" y="3867933"/>
            <a:ext cx="2194560" cy="2377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7495223" y="4471437"/>
            <a:ext cx="1444752" cy="2377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290228" y="3189299"/>
            <a:ext cx="1824098" cy="2377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9686724" y="3792803"/>
            <a:ext cx="1444752" cy="2377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2248038" y="3642715"/>
            <a:ext cx="1828800" cy="75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4937273" y="3035242"/>
            <a:ext cx="1828800" cy="75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2" y="2667794"/>
            <a:ext cx="1428949" cy="4077269"/>
          </a:xfrm>
          <a:prstGeom prst="rect">
            <a:avLst/>
          </a:prstGeom>
        </p:spPr>
      </p:pic>
      <p:pic>
        <p:nvPicPr>
          <p:cNvPr id="27" name="Picture 2" descr="Кубок рисунок ПНГ на Прозрачном Фоне • Скачать PNG Кубок рисун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923" y="1072767"/>
            <a:ext cx="2283403" cy="202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трелка вправо 27"/>
          <p:cNvSpPr/>
          <p:nvPr/>
        </p:nvSpPr>
        <p:spPr>
          <a:xfrm>
            <a:off x="7913555" y="2182947"/>
            <a:ext cx="1828800" cy="75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9456" y="5701193"/>
            <a:ext cx="2292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Яку тему вивчали на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уроці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36471" y="4180299"/>
            <a:ext cx="20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хочеш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дізнатися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більше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цієї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теми?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89368" y="5301679"/>
            <a:ext cx="20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Яка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інформація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тебе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вразила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31330" y="4675557"/>
            <a:ext cx="20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Що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себе взяв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взяла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91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389940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Повторення матеріалу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81470" y="1105925"/>
            <a:ext cx="3063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Цікаві факти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44B88-EDC8-4AAC-8B7B-EC7A444DD2AC}"/>
              </a:ext>
            </a:extLst>
          </p:cNvPr>
          <p:cNvSpPr txBox="1"/>
          <p:nvPr/>
        </p:nvSpPr>
        <p:spPr>
          <a:xfrm>
            <a:off x="3015783" y="1676502"/>
            <a:ext cx="63799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Поняття 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ціональності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мало  і  має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оке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за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тосування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хітектурі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живопи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у, 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кульпту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 воно  означає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доде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жання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певних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піввідношень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між 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емими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тинами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уди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ка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тини,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скульпту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ного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у, яке 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авляє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найприємн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ше 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враж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ння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Суча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ний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пропорції у вигляд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ввів на 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чатку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ІІ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т. німецький математик і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філо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оф Г. Лейбніц.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81F7D9-ED90-45D0-AE64-A8C62A2E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5" y="4376504"/>
            <a:ext cx="2389575" cy="177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50100F-5F7E-49A8-BBE0-0DA994AD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022" y="4735618"/>
            <a:ext cx="2669680" cy="188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6C817B-14FD-44F3-9D9A-37652DA0B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23" y="1752256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DB8AC-A809-402A-8E84-4BB962C64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6299" y="1594561"/>
            <a:ext cx="2143125" cy="2143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0EF6D6-4184-4EC5-A6F7-CC23F2ED80E7}"/>
              </a:ext>
            </a:extLst>
          </p:cNvPr>
          <p:cNvSpPr txBox="1"/>
          <p:nvPr/>
        </p:nvSpPr>
        <p:spPr>
          <a:xfrm>
            <a:off x="9744997" y="3829837"/>
            <a:ext cx="1934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«Золота пропорція» </a:t>
            </a: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031265-2524-4169-90D1-748553519F0C}"/>
              </a:ext>
            </a:extLst>
          </p:cNvPr>
          <p:cNvSpPr txBox="1"/>
          <p:nvPr/>
        </p:nvSpPr>
        <p:spPr>
          <a:xfrm>
            <a:off x="467306" y="3737686"/>
            <a:ext cx="2008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prstClr val="black"/>
                </a:solidFill>
                <a:latin typeface="Calibri" panose="020F0502020204030204"/>
              </a:rPr>
              <a:t>Г. Лейбніц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5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389940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Повторення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7A6F6-549E-44B8-BB27-E9A3048F9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7" y="941177"/>
            <a:ext cx="11999686" cy="57577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70342" y="994737"/>
            <a:ext cx="3063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Цікаві факти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44B88-EDC8-4AAC-8B7B-EC7A444DD2AC}"/>
              </a:ext>
            </a:extLst>
          </p:cNvPr>
          <p:cNvSpPr txBox="1"/>
          <p:nvPr/>
        </p:nvSpPr>
        <p:spPr>
          <a:xfrm>
            <a:off x="986320" y="1743959"/>
            <a:ext cx="10140592" cy="39703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Учення  про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шення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і  пропорції стародавні  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еки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називали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музик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ю, яку  вважали  галуззю  м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тики. 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знали, що чим слабкіше  натягнуто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уну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тим нижчий або  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вщий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звук вона  дає, а  чим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туг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ше натягнута  струна , тим  вищий  вона дає  звук. Але  в  кожному музичному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інст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ументі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не  одна,  а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кільк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Щоб усі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уни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під  час  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звучали  узгоджено, 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иємно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для  вуха, 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вжина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звучних їх  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стин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повинна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ебувати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в  певному  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нні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Тому  вчення  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 відношення  та 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опорції</a:t>
            </a:r>
            <a:r>
              <a:rPr lang="uk-UA" sz="2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 називались  у  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еків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музикою</a:t>
            </a:r>
          </a:p>
        </p:txBody>
      </p:sp>
    </p:spTree>
    <p:extLst>
      <p:ext uri="{BB962C8B-B14F-4D97-AF65-F5344CB8AC3E}">
        <p14:creationId xmlns:p14="http://schemas.microsoft.com/office/powerpoint/2010/main" val="38382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425" y="2086564"/>
            <a:ext cx="8673316" cy="754007"/>
          </a:xfrm>
          <a:prstGeom prst="wedgeRoundRectCallout">
            <a:avLst>
              <a:gd name="adj1" fmla="val -62125"/>
              <a:gd name="adj2" fmla="val -27098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Відношенням називають частку двох чисел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F0110EA-D33E-4097-A8C2-70980BA59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668" y="2982108"/>
                <a:ext cx="9140900" cy="7417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Відношення числа </a:t>
                </a:r>
                <a:r>
                  <a:rPr kumimoji="0" lang="ru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a</a:t>
                </a:r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до числа </a:t>
                </a:r>
                <a:r>
                  <a:rPr kumimoji="0" lang="ru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b</a:t>
                </a:r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записують так: </a:t>
                </a:r>
                <a:r>
                  <a:rPr kumimoji="0" lang="ru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a </a:t>
                </a:r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: </a:t>
                </a:r>
                <a:r>
                  <a:rPr kumimoji="0" lang="ru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b</a:t>
                </a:r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або</a:t>
                </a: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ru-UA" altLang="ru-UA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Open Sans" panose="020B0606030504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ru-UA" altLang="ru-UA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Open Sans" panose="020B0606030504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kumimoji="0" lang="uk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.</a:t>
                </a:r>
                <a:r>
                  <a:rPr kumimoji="0" lang="ru-UA" alt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F0110EA-D33E-4097-A8C2-70980BA59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5668" y="2982108"/>
                <a:ext cx="9140900" cy="741742"/>
              </a:xfrm>
              <a:prstGeom prst="rect">
                <a:avLst/>
              </a:prstGeom>
              <a:blipFill>
                <a:blip r:embed="rId3"/>
                <a:stretch>
                  <a:fillRect l="-1401" b="-98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BC90CEC-C252-45DD-B247-010464FC519D}"/>
              </a:ext>
            </a:extLst>
          </p:cNvPr>
          <p:cNvSpPr txBox="1"/>
          <p:nvPr/>
        </p:nvSpPr>
        <p:spPr>
          <a:xfrm>
            <a:off x="337735" y="3723850"/>
            <a:ext cx="11516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Нехай маємо відношення 3 : 4. Його можна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тлумачити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так: перше число складається з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трьох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однакових частин, а друге — з чотирьох таких самих частин. 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0CDEB886-C528-4236-AE6A-3886139A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35" y="5124732"/>
            <a:ext cx="8954143" cy="1384995"/>
          </a:xfrm>
          <a:prstGeom prst="wedgeRoundRectCallout">
            <a:avLst>
              <a:gd name="adj1" fmla="val 57872"/>
              <a:gd name="adj2" fmla="val -2709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 двох чисел показує, у скільки разів одне число більше  від другого , або яку частину становить одне число від другого.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BD44C3-57F9-4AD6-826C-30EAD529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27" y="1641764"/>
            <a:ext cx="1375141" cy="17872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D1261F-3742-436B-89AF-B53D08533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95646" y="4732221"/>
            <a:ext cx="1506530" cy="19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166618" y="1584941"/>
            <a:ext cx="6217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Основна властивість відношення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5424" y="2561414"/>
            <a:ext cx="8673316" cy="1828518"/>
          </a:xfrm>
          <a:prstGeom prst="wedgeRoundRectCallout">
            <a:avLst>
              <a:gd name="adj1" fmla="val -64822"/>
              <a:gd name="adj2" fmla="val -500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 двох чисел не зміниться, якщо члени його помножити або поділити на одне і те ж саме число,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відмінне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від нуля.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A459B002-CD34-450E-BF1A-FE63F9CD7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659" y="4715274"/>
                <a:ext cx="9027081" cy="13311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UA" altLang="ru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Відношення 5 до 2 і 2 до 5, як і дроби </a:t>
                </a:r>
                <a:r>
                  <a:rPr kumimoji="0" lang="uk-UA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uk-UA" sz="3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uk-UA" altLang="ru-UA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Open Sans" panose="020B0606030504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uk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і </a:t>
                </a:r>
                <a:r>
                  <a:rPr kumimoji="0" lang="uk-UA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uk-UA" sz="3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uk-UA" sz="3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uk-UA" alt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 </a:t>
                </a:r>
                <a:r>
                  <a:rPr kumimoji="0" lang="ru-UA" altLang="ru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 </a:t>
                </a:r>
                <a:endParaRPr kumimoji="0" lang="uk-UA" altLang="ru-U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E4E3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UA" altLang="ru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називають </a:t>
                </a:r>
                <a:r>
                  <a:rPr kumimoji="0" lang="ru-UA" altLang="ru-U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взаємно </a:t>
                </a:r>
                <a:r>
                  <a:rPr kumimoji="0" lang="ru-UA" altLang="ru-UA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оберненими</a:t>
                </a:r>
                <a:r>
                  <a:rPr kumimoji="0" lang="ru-UA" altLang="ru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4E3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Open Sans" panose="020B0606030504020204" pitchFamily="34" charset="0"/>
                  </a:rPr>
                  <a:t>.</a:t>
                </a:r>
                <a:r>
                  <a:rPr kumimoji="0" lang="ru-UA" altLang="ru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A459B002-CD34-450E-BF1A-FE63F9CD7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1659" y="4715274"/>
                <a:ext cx="9027081" cy="1331198"/>
              </a:xfrm>
              <a:prstGeom prst="rect">
                <a:avLst/>
              </a:prstGeom>
              <a:blipFill>
                <a:blip r:embed="rId3"/>
                <a:stretch>
                  <a:fillRect l="-1688" b="-151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B53B8E-A6CE-4294-B93C-4006F18A9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73" y="2278289"/>
            <a:ext cx="1868072" cy="24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19.08.2024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Повторення. Формування вмінь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 величин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312" y="2057775"/>
            <a:ext cx="8991815" cy="2909896"/>
          </a:xfrm>
          <a:prstGeom prst="wedgeRoundRectCallout">
            <a:avLst>
              <a:gd name="adj1" fmla="val -62125"/>
              <a:gd name="adj2" fmla="val -2709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дві величини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вимірюються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однією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й тією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самою одиницею, то відношення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їхніх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числових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значень називають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відношенням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цих величин (відношення довжин, відношення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мас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відношення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площ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altLang="ru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тощо</a:t>
            </a:r>
            <a:r>
              <a:rPr kumimoji="0" lang="ru-RU" altLang="ru-U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90CEC-C252-45DD-B247-010464FC519D}"/>
              </a:ext>
            </a:extLst>
          </p:cNvPr>
          <p:cNvSpPr txBox="1"/>
          <p:nvPr/>
        </p:nvSpPr>
        <p:spPr>
          <a:xfrm>
            <a:off x="675471" y="5327455"/>
            <a:ext cx="115165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знайти відношення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однойменних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величин (довжин,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мас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т.д.), треба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виразити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їх в однакових одиницях вимірювання.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0E836D-C1E2-45FD-B955-3599FECA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73" y="2057775"/>
            <a:ext cx="1546492" cy="20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4282</TotalTime>
  <Words>3150</Words>
  <Application>Microsoft Office PowerPoint</Application>
  <PresentationFormat>Широкоэкранный</PresentationFormat>
  <Paragraphs>514</Paragraphs>
  <Slides>49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MathJax_Main</vt:lpstr>
      <vt:lpstr>Monotype Corsiva</vt:lpstr>
      <vt:lpstr>Open Sans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Tsupa; info@vsimpptx.com; VsimPPTX</dc:creator>
  <cp:lastModifiedBy>Виктория Гончарова</cp:lastModifiedBy>
  <cp:revision>380</cp:revision>
  <dcterms:created xsi:type="dcterms:W3CDTF">2018-01-05T16:38:53Z</dcterms:created>
  <dcterms:modified xsi:type="dcterms:W3CDTF">2024-08-19T12:11:53Z</dcterms:modified>
</cp:coreProperties>
</file>