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87" r:id="rId3"/>
    <p:sldId id="309" r:id="rId4"/>
    <p:sldId id="311" r:id="rId5"/>
    <p:sldId id="273" r:id="rId6"/>
    <p:sldId id="276" r:id="rId7"/>
    <p:sldId id="261" r:id="rId8"/>
    <p:sldId id="262" r:id="rId9"/>
    <p:sldId id="263" r:id="rId10"/>
    <p:sldId id="304" r:id="rId11"/>
    <p:sldId id="303" r:id="rId12"/>
    <p:sldId id="305" r:id="rId13"/>
    <p:sldId id="283" r:id="rId14"/>
    <p:sldId id="285" r:id="rId15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45454"/>
    <a:srgbClr val="2867A0"/>
    <a:srgbClr val="696969"/>
    <a:srgbClr val="10723C"/>
    <a:srgbClr val="3C5A59"/>
    <a:srgbClr val="906638"/>
    <a:srgbClr val="C95B11"/>
    <a:srgbClr val="D05E00"/>
    <a:srgbClr val="455B6F"/>
    <a:srgbClr val="B151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Без стилю та сі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4" autoAdjust="0"/>
    <p:restoredTop sz="95646"/>
  </p:normalViewPr>
  <p:slideViewPr>
    <p:cSldViewPr snapToGrid="0">
      <p:cViewPr varScale="1">
        <p:scale>
          <a:sx n="118" d="100"/>
          <a:sy n="118" d="100"/>
        </p:scale>
        <p:origin x="848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ulinich Bohdan" userId="48e65c9f34e137d0" providerId="LiveId" clId="{0A3A5CA6-80B7-8546-9824-0E241D9D7441}"/>
    <pc:docChg chg="modSld">
      <pc:chgData name="Kulinich Bohdan" userId="48e65c9f34e137d0" providerId="LiveId" clId="{0A3A5CA6-80B7-8546-9824-0E241D9D7441}" dt="2022-01-24T12:33:43.570" v="0" actId="20577"/>
      <pc:docMkLst>
        <pc:docMk/>
      </pc:docMkLst>
      <pc:sldChg chg="modSp">
        <pc:chgData name="Kulinich Bohdan" userId="48e65c9f34e137d0" providerId="LiveId" clId="{0A3A5CA6-80B7-8546-9824-0E241D9D7441}" dt="2022-01-24T12:33:43.570" v="0" actId="20577"/>
        <pc:sldMkLst>
          <pc:docMk/>
          <pc:sldMk cId="2523760687" sldId="305"/>
        </pc:sldMkLst>
        <pc:spChg chg="mod">
          <ac:chgData name="Kulinich Bohdan" userId="48e65c9f34e137d0" providerId="LiveId" clId="{0A3A5CA6-80B7-8546-9824-0E241D9D7441}" dt="2022-01-24T12:33:43.570" v="0" actId="20577"/>
          <ac:spMkLst>
            <pc:docMk/>
            <pc:sldMk cId="2523760687" sldId="305"/>
            <ac:spMk id="30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FCFA1C-9B84-411E-A926-CBB86AC8D4FF}" type="datetimeFigureOut">
              <a:rPr lang="uk-UA" smtClean="0"/>
              <a:t>17.06.24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5660E6-F98B-4016-AC44-73B69C64B7F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023996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047E25-A199-448D-A360-6B817E2CC1DA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70554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ABAD5-C086-4AE4-8935-D6D7D62AE065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00942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ABAD5-C086-4AE4-8935-D6D7D62AE065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62104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ABAD5-C086-4AE4-8935-D6D7D62AE065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194940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047E25-A199-448D-A360-6B817E2CC1DA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50468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047E25-A199-448D-A360-6B817E2CC1DA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82003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047E25-A199-448D-A360-6B817E2CC1DA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1953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047E25-A199-448D-A360-6B817E2CC1DA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95847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ABAD5-C086-4AE4-8935-D6D7D62AE065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15342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ABAD5-C086-4AE4-8935-D6D7D62AE065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62360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ABAD5-C086-4AE4-8935-D6D7D62AE065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08168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ABAD5-C086-4AE4-8935-D6D7D62AE065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2040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ABAD5-C086-4AE4-8935-D6D7D62AE065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34223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439BF-622C-4236-96BC-EBC7373EAE1B}" type="datetimeFigureOut">
              <a:rPr lang="uk-UA" smtClean="0"/>
              <a:t>17.06.24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15FDD-9A8D-40D9-84B5-C2C29454896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68659950"/>
      </p:ext>
    </p:extLst>
  </p:cSld>
  <p:clrMapOvr>
    <a:masterClrMapping/>
  </p:clrMapOvr>
  <p:transition spd="slow">
    <p:cove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439BF-622C-4236-96BC-EBC7373EAE1B}" type="datetimeFigureOut">
              <a:rPr lang="uk-UA" smtClean="0"/>
              <a:t>17.06.24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15FDD-9A8D-40D9-84B5-C2C29454896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99244688"/>
      </p:ext>
    </p:extLst>
  </p:cSld>
  <p:clrMapOvr>
    <a:masterClrMapping/>
  </p:clrMapOvr>
  <p:transition spd="slow">
    <p:cove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439BF-622C-4236-96BC-EBC7373EAE1B}" type="datetimeFigureOut">
              <a:rPr lang="uk-UA" smtClean="0"/>
              <a:t>17.06.24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15FDD-9A8D-40D9-84B5-C2C29454896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1167675"/>
      </p:ext>
    </p:extLst>
  </p:cSld>
  <p:clrMapOvr>
    <a:masterClrMapping/>
  </p:clrMapOvr>
  <p:transition spd="slow">
    <p:cov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’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439BF-622C-4236-96BC-EBC7373EAE1B}" type="datetimeFigureOut">
              <a:rPr lang="uk-UA" smtClean="0"/>
              <a:t>17.06.24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15FDD-9A8D-40D9-84B5-C2C29454896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08866362"/>
      </p:ext>
    </p:extLst>
  </p:cSld>
  <p:clrMapOvr>
    <a:masterClrMapping/>
  </p:clrMapOvr>
  <p:transition spd="slow">
    <p:cov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439BF-622C-4236-96BC-EBC7373EAE1B}" type="datetimeFigureOut">
              <a:rPr lang="uk-UA" smtClean="0"/>
              <a:t>17.06.24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15FDD-9A8D-40D9-84B5-C2C29454896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40208021"/>
      </p:ext>
    </p:extLst>
  </p:cSld>
  <p:clrMapOvr>
    <a:masterClrMapping/>
  </p:clrMapOvr>
  <p:transition spd="slow">
    <p:cov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439BF-622C-4236-96BC-EBC7373EAE1B}" type="datetimeFigureOut">
              <a:rPr lang="uk-UA" smtClean="0"/>
              <a:t>17.06.24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15FDD-9A8D-40D9-84B5-C2C29454896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41844589"/>
      </p:ext>
    </p:extLst>
  </p:cSld>
  <p:clrMapOvr>
    <a:masterClrMapping/>
  </p:clrMapOvr>
  <p:transition spd="slow">
    <p:cov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439BF-622C-4236-96BC-EBC7373EAE1B}" type="datetimeFigureOut">
              <a:rPr lang="uk-UA" smtClean="0"/>
              <a:t>17.06.24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15FDD-9A8D-40D9-84B5-C2C29454896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61928370"/>
      </p:ext>
    </p:extLst>
  </p:cSld>
  <p:clrMapOvr>
    <a:masterClrMapping/>
  </p:clrMapOvr>
  <p:transition spd="slow">
    <p:cov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439BF-622C-4236-96BC-EBC7373EAE1B}" type="datetimeFigureOut">
              <a:rPr lang="uk-UA" smtClean="0"/>
              <a:t>17.06.24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15FDD-9A8D-40D9-84B5-C2C29454896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90302337"/>
      </p:ext>
    </p:extLst>
  </p:cSld>
  <p:clrMapOvr>
    <a:masterClrMapping/>
  </p:clrMapOvr>
  <p:transition spd="slow">
    <p:cov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439BF-622C-4236-96BC-EBC7373EAE1B}" type="datetimeFigureOut">
              <a:rPr lang="uk-UA" smtClean="0"/>
              <a:t>17.06.24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15FDD-9A8D-40D9-84B5-C2C29454896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04023862"/>
      </p:ext>
    </p:extLst>
  </p:cSld>
  <p:clrMapOvr>
    <a:masterClrMapping/>
  </p:clrMapOvr>
  <p:transition spd="slow">
    <p:cov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439BF-622C-4236-96BC-EBC7373EAE1B}" type="datetimeFigureOut">
              <a:rPr lang="uk-UA" smtClean="0"/>
              <a:t>17.06.24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15FDD-9A8D-40D9-84B5-C2C29454896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82467725"/>
      </p:ext>
    </p:extLst>
  </p:cSld>
  <p:clrMapOvr>
    <a:masterClrMapping/>
  </p:clrMapOvr>
  <p:transition spd="slow">
    <p:cov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439BF-622C-4236-96BC-EBC7373EAE1B}" type="datetimeFigureOut">
              <a:rPr lang="uk-UA" smtClean="0"/>
              <a:t>17.06.24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15FDD-9A8D-40D9-84B5-C2C29454896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94630054"/>
      </p:ext>
    </p:extLst>
  </p:cSld>
  <p:clrMapOvr>
    <a:masterClrMapping/>
  </p:clrMapOvr>
  <p:transition spd="slow">
    <p:cove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4439BF-622C-4236-96BC-EBC7373EAE1B}" type="datetimeFigureOut">
              <a:rPr lang="uk-UA" smtClean="0"/>
              <a:t>17.06.24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C15FDD-9A8D-40D9-84B5-C2C29454896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96192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cover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5.png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7" Type="http://schemas.openxmlformats.org/officeDocument/2006/relationships/image" Target="../media/image7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5.png"/><Relationship Id="rId5" Type="http://schemas.openxmlformats.org/officeDocument/2006/relationships/image" Target="../media/image65.png"/><Relationship Id="rId4" Type="http://schemas.openxmlformats.org/officeDocument/2006/relationships/image" Target="../media/image7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7.png"/><Relationship Id="rId4" Type="http://schemas.openxmlformats.org/officeDocument/2006/relationships/image" Target="../media/image6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80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8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png"/><Relationship Id="rId18" Type="http://schemas.openxmlformats.org/officeDocument/2006/relationships/image" Target="../media/image35.png"/><Relationship Id="rId3" Type="http://schemas.openxmlformats.org/officeDocument/2006/relationships/image" Target="../media/image17.png"/><Relationship Id="rId21" Type="http://schemas.openxmlformats.org/officeDocument/2006/relationships/image" Target="../media/image38.png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17" Type="http://schemas.openxmlformats.org/officeDocument/2006/relationships/image" Target="../media/image34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33.png"/><Relationship Id="rId20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5" Type="http://schemas.openxmlformats.org/officeDocument/2006/relationships/image" Target="../media/image32.png"/><Relationship Id="rId23" Type="http://schemas.openxmlformats.org/officeDocument/2006/relationships/image" Target="../media/image40.png"/><Relationship Id="rId10" Type="http://schemas.openxmlformats.org/officeDocument/2006/relationships/image" Target="../media/image27.png"/><Relationship Id="rId19" Type="http://schemas.openxmlformats.org/officeDocument/2006/relationships/image" Target="../media/image36.png"/><Relationship Id="rId4" Type="http://schemas.openxmlformats.org/officeDocument/2006/relationships/image" Target="../media/image18.png"/><Relationship Id="rId9" Type="http://schemas.openxmlformats.org/officeDocument/2006/relationships/image" Target="../media/image26.png"/><Relationship Id="rId14" Type="http://schemas.openxmlformats.org/officeDocument/2006/relationships/image" Target="../media/image31.png"/><Relationship Id="rId22" Type="http://schemas.openxmlformats.org/officeDocument/2006/relationships/image" Target="../media/image3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1.png"/><Relationship Id="rId13" Type="http://schemas.openxmlformats.org/officeDocument/2006/relationships/image" Target="../media/image46.png"/><Relationship Id="rId18" Type="http://schemas.openxmlformats.org/officeDocument/2006/relationships/image" Target="../media/image50.png"/><Relationship Id="rId3" Type="http://schemas.openxmlformats.org/officeDocument/2006/relationships/image" Target="../media/image41.png"/><Relationship Id="rId21" Type="http://schemas.openxmlformats.org/officeDocument/2006/relationships/image" Target="../media/image53.png"/><Relationship Id="rId7" Type="http://schemas.openxmlformats.org/officeDocument/2006/relationships/image" Target="../media/image441.png"/><Relationship Id="rId12" Type="http://schemas.openxmlformats.org/officeDocument/2006/relationships/image" Target="../media/image45.png"/><Relationship Id="rId17" Type="http://schemas.openxmlformats.org/officeDocument/2006/relationships/image" Target="../media/image49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48.png"/><Relationship Id="rId20" Type="http://schemas.openxmlformats.org/officeDocument/2006/relationships/image" Target="../media/image5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11" Type="http://schemas.openxmlformats.org/officeDocument/2006/relationships/image" Target="../media/image440.png"/><Relationship Id="rId5" Type="http://schemas.openxmlformats.org/officeDocument/2006/relationships/image" Target="../media/image43.png"/><Relationship Id="rId15" Type="http://schemas.openxmlformats.org/officeDocument/2006/relationships/image" Target="../media/image47.png"/><Relationship Id="rId23" Type="http://schemas.openxmlformats.org/officeDocument/2006/relationships/image" Target="../media/image55.png"/><Relationship Id="rId10" Type="http://schemas.openxmlformats.org/officeDocument/2006/relationships/image" Target="../media/image390.png"/><Relationship Id="rId19" Type="http://schemas.openxmlformats.org/officeDocument/2006/relationships/image" Target="../media/image51.png"/><Relationship Id="rId4" Type="http://schemas.openxmlformats.org/officeDocument/2006/relationships/image" Target="../media/image42.png"/><Relationship Id="rId9" Type="http://schemas.openxmlformats.org/officeDocument/2006/relationships/image" Target="../media/image380.png"/><Relationship Id="rId14" Type="http://schemas.openxmlformats.org/officeDocument/2006/relationships/image" Target="../media/image31.png"/><Relationship Id="rId22" Type="http://schemas.openxmlformats.org/officeDocument/2006/relationships/image" Target="../media/image5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2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50.png"/><Relationship Id="rId4" Type="http://schemas.openxmlformats.org/officeDocument/2006/relationships/image" Target="../media/image54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7" Type="http://schemas.openxmlformats.org/officeDocument/2006/relationships/image" Target="../media/image6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7" Type="http://schemas.openxmlformats.org/officeDocument/2006/relationships/image" Target="../media/image6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8.png"/><Relationship Id="rId4" Type="http://schemas.openxmlformats.org/officeDocument/2006/relationships/image" Target="../media/image6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1.png"/><Relationship Id="rId5" Type="http://schemas.openxmlformats.org/officeDocument/2006/relationships/image" Target="../media/image70.png"/><Relationship Id="rId4" Type="http://schemas.openxmlformats.org/officeDocument/2006/relationships/image" Target="../media/image6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813538" y="2187271"/>
            <a:ext cx="9378462" cy="2461846"/>
          </a:xfrm>
          <a:prstGeom prst="rect">
            <a:avLst/>
          </a:prstGeom>
          <a:solidFill>
            <a:srgbClr val="3C5A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2808044" y="2956529"/>
            <a:ext cx="93821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Логарифмічні</a:t>
            </a:r>
            <a:r>
              <a:rPr lang="ru-RU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54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нерівності</a:t>
            </a:r>
            <a:endParaRPr lang="uk-UA" sz="5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9448800" y="5712959"/>
            <a:ext cx="2743200" cy="365125"/>
          </a:xfrm>
        </p:spPr>
        <p:txBody>
          <a:bodyPr/>
          <a:lstStyle/>
          <a:p>
            <a:fld id="{5B993008-B989-9943-A67E-AA8CE5BAB33B}" type="datetime1">
              <a:rPr lang="ru-RU" sz="2400" smtClean="0"/>
              <a:t>17.06.2024</a:t>
            </a:fld>
            <a:endParaRPr lang="ru-RU" sz="1600" dirty="0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48100">
            <a:off x="133493" y="380484"/>
            <a:ext cx="1717058" cy="71313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893"/>
          <a:stretch/>
        </p:blipFill>
        <p:spPr>
          <a:xfrm>
            <a:off x="2808045" y="161267"/>
            <a:ext cx="790288" cy="1342724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576204" y="514976"/>
            <a:ext cx="21337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kern="1200" dirty="0">
                <a:solidFill>
                  <a:srgbClr val="3C5A5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Урок </a:t>
            </a:r>
            <a:r>
              <a:rPr lang="en-US" sz="3600" b="1" kern="1200" dirty="0">
                <a:solidFill>
                  <a:srgbClr val="3C5A5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11</a:t>
            </a:r>
            <a:endParaRPr lang="uk-UA" sz="3600" b="1" kern="1200" dirty="0">
              <a:solidFill>
                <a:srgbClr val="3C5A5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49278">
            <a:off x="1460743" y="942148"/>
            <a:ext cx="965986" cy="1170037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96767">
            <a:off x="207735" y="1465014"/>
            <a:ext cx="1045174" cy="108827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267500">
            <a:off x="1222602" y="2342002"/>
            <a:ext cx="1124127" cy="1124127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37151">
            <a:off x="188769" y="2900948"/>
            <a:ext cx="1034492" cy="1034492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44845">
            <a:off x="1438028" y="3679521"/>
            <a:ext cx="1153750" cy="1153750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63065">
            <a:off x="133939" y="4186020"/>
            <a:ext cx="1316423" cy="1316423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03818">
            <a:off x="2331473" y="5600313"/>
            <a:ext cx="1142237" cy="1142237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60054">
            <a:off x="183139" y="5616371"/>
            <a:ext cx="1241629" cy="1241629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4768" y="5258603"/>
            <a:ext cx="1088708" cy="1088708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37898">
            <a:off x="3793345" y="6003595"/>
            <a:ext cx="772598" cy="77259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0286" y="42653"/>
            <a:ext cx="3527252" cy="2043965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3398" y="5386902"/>
            <a:ext cx="926752" cy="886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59198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3" grpId="0"/>
      <p:bldP spid="1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12192000" cy="624114"/>
          </a:xfrm>
          <a:prstGeom prst="rect">
            <a:avLst/>
          </a:prstGeom>
          <a:solidFill>
            <a:srgbClr val="3C5A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370112" y="39339"/>
            <a:ext cx="11321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Розв’язуємо гуртом</a:t>
            </a:r>
            <a:endParaRPr lang="ru-RU" sz="32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Прямоугольник 7"/>
          <p:cNvSpPr/>
          <p:nvPr/>
        </p:nvSpPr>
        <p:spPr>
          <a:xfrm>
            <a:off x="6419655" y="1585719"/>
            <a:ext cx="5772346" cy="954107"/>
          </a:xfrm>
          <a:prstGeom prst="rect">
            <a:avLst/>
          </a:prstGeom>
          <a:solidFill>
            <a:srgbClr val="546057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Знайдіть множину розв’язків нерівності: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00924" y="752775"/>
            <a:ext cx="9449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400" b="1" dirty="0">
                <a:solidFill>
                  <a:srgbClr val="54605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  <a:endParaRPr lang="uk-UA" sz="4000" b="1" kern="1200" dirty="0">
              <a:solidFill>
                <a:srgbClr val="546057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9270"/>
            <a:ext cx="976025" cy="89644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Прямоугольник 7"/>
              <p:cNvSpPr/>
              <p:nvPr/>
            </p:nvSpPr>
            <p:spPr>
              <a:xfrm>
                <a:off x="6419655" y="3388825"/>
                <a:ext cx="4447267" cy="578685"/>
              </a:xfrm>
              <a:prstGeom prst="rect">
                <a:avLst/>
              </a:prstGeom>
              <a:solidFill>
                <a:srgbClr val="546057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r>
                  <a:rPr lang="uk-UA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1)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sSubPr>
                          <m:e>
                            <m:r>
                              <a:rPr lang="en-US" sz="2800" b="1" i="0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𝐥𝐨𝐠</m:t>
                            </m:r>
                          </m:e>
                          <m:sub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𝟖</m:t>
                            </m:r>
                          </m:sub>
                        </m:sSub>
                      </m:fName>
                      <m:e>
                        <m:d>
                          <m:d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800" b="1" i="1" smtClean="0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−</m:t>
                            </m:r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𝟒</m:t>
                            </m:r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𝒙</m:t>
                            </m:r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+</m:t>
                            </m:r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𝟑</m:t>
                            </m:r>
                          </m:e>
                        </m:d>
                      </m:e>
                    </m:func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≤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𝟏</m:t>
                    </m:r>
                  </m:oMath>
                </a14:m>
                <a:endParaRPr lang="uk-UA" sz="2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8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9655" y="3388825"/>
                <a:ext cx="4447267" cy="578685"/>
              </a:xfrm>
              <a:prstGeom prst="rect">
                <a:avLst/>
              </a:prstGeom>
              <a:blipFill>
                <a:blip r:embed="rId4"/>
                <a:stretch>
                  <a:fillRect l="-2740" t="-9474" b="-21053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Прямоугольник 7"/>
              <p:cNvSpPr/>
              <p:nvPr/>
            </p:nvSpPr>
            <p:spPr>
              <a:xfrm>
                <a:off x="6419655" y="4451461"/>
                <a:ext cx="4447267" cy="578685"/>
              </a:xfrm>
              <a:prstGeom prst="rect">
                <a:avLst/>
              </a:prstGeom>
              <a:solidFill>
                <a:srgbClr val="546057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r>
                  <a:rPr lang="en-US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2</a:t>
                </a:r>
                <a:r>
                  <a:rPr lang="uk-UA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</a:t>
                </a:r>
                <a:r>
                  <a:rPr lang="en-US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sSubPr>
                          <m:e>
                            <m:r>
                              <a:rPr lang="en-US" sz="2800" b="1" i="0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𝐥𝐨𝐠</m:t>
                            </m:r>
                          </m:e>
                          <m:sub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𝟎</m:t>
                            </m:r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,</m:t>
                            </m:r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𝟓</m:t>
                            </m:r>
                          </m:sub>
                        </m:sSub>
                      </m:fName>
                      <m:e>
                        <m:d>
                          <m:d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800" b="1" i="1" smtClean="0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+</m:t>
                            </m:r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𝒙</m:t>
                            </m:r>
                          </m:e>
                        </m:d>
                      </m:e>
                    </m:func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&gt;−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𝟏</m:t>
                    </m:r>
                  </m:oMath>
                </a14:m>
                <a:endParaRPr lang="uk-UA" sz="2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9655" y="4451461"/>
                <a:ext cx="4447267" cy="578685"/>
              </a:xfrm>
              <a:prstGeom prst="rect">
                <a:avLst/>
              </a:prstGeom>
              <a:blipFill>
                <a:blip r:embed="rId5"/>
                <a:stretch>
                  <a:fillRect l="-2740" t="-8421" b="-21053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" name="Рисунок 2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7998" y="1828860"/>
            <a:ext cx="6198682" cy="427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27129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5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  <p:bldP spid="37" grpId="0"/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12192000" cy="624114"/>
          </a:xfrm>
          <a:prstGeom prst="rect">
            <a:avLst/>
          </a:prstGeom>
          <a:solidFill>
            <a:srgbClr val="3C5A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370112" y="39339"/>
            <a:ext cx="11321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Розв’язуємо гуртом</a:t>
            </a:r>
            <a:endParaRPr lang="ru-RU" sz="32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Прямоугольник 7"/>
          <p:cNvSpPr/>
          <p:nvPr/>
        </p:nvSpPr>
        <p:spPr>
          <a:xfrm>
            <a:off x="6177281" y="1316446"/>
            <a:ext cx="6014719" cy="523220"/>
          </a:xfrm>
          <a:prstGeom prst="rect">
            <a:avLst/>
          </a:prstGeom>
          <a:solidFill>
            <a:srgbClr val="2B5666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Розв’яжіть нерівність: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00924" y="752775"/>
            <a:ext cx="9449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400" b="1" dirty="0">
                <a:solidFill>
                  <a:srgbClr val="2B56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</a:t>
            </a:r>
            <a:endParaRPr lang="uk-UA" sz="4000" b="1" kern="1200" dirty="0">
              <a:solidFill>
                <a:srgbClr val="2B566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87" y="696934"/>
            <a:ext cx="959338" cy="88112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2" name="Прямоугольник 7"/>
              <p:cNvSpPr/>
              <p:nvPr/>
            </p:nvSpPr>
            <p:spPr>
              <a:xfrm>
                <a:off x="6177281" y="2907383"/>
                <a:ext cx="4920647" cy="532966"/>
              </a:xfrm>
              <a:prstGeom prst="rect">
                <a:avLst/>
              </a:prstGeom>
              <a:solidFill>
                <a:srgbClr val="2B5666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r>
                  <a:rPr lang="uk-UA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1)</a:t>
                </a:r>
                <a:r>
                  <a:rPr lang="en-US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𝐥𝐠</m:t>
                    </m:r>
                    <m:r>
                      <a:rPr lang="en-US" sz="2800" b="1" i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𝒙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+</m:t>
                    </m:r>
                    <m:r>
                      <a:rPr lang="en-US" sz="2800" b="1" i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𝐥𝐠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d>
                      <m:dPr>
                        <m:ctrlP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−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𝟑</m:t>
                        </m:r>
                      </m:e>
                    </m:d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&gt;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𝟏</m:t>
                    </m:r>
                  </m:oMath>
                </a14:m>
                <a:endParaRPr lang="uk-UA" sz="2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2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7281" y="2907383"/>
                <a:ext cx="4920647" cy="532966"/>
              </a:xfrm>
              <a:prstGeom prst="rect">
                <a:avLst/>
              </a:prstGeom>
              <a:blipFill>
                <a:blip r:embed="rId4"/>
                <a:stretch>
                  <a:fillRect l="-2475" t="-13793" b="-28736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9" name="Рисунок 2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39666"/>
            <a:ext cx="5760720" cy="397509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Прямоугольник 7"/>
              <p:cNvSpPr/>
              <p:nvPr/>
            </p:nvSpPr>
            <p:spPr>
              <a:xfrm>
                <a:off x="6177281" y="3866198"/>
                <a:ext cx="4920648" cy="523220"/>
              </a:xfrm>
              <a:prstGeom prst="rect">
                <a:avLst/>
              </a:prstGeom>
              <a:solidFill>
                <a:srgbClr val="2B5666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r>
                  <a:rPr lang="en-US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2</a:t>
                </a:r>
                <a:r>
                  <a:rPr lang="uk-UA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</a:t>
                </a:r>
                <a:r>
                  <a:rPr lang="en-US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sSubPr>
                          <m:e>
                            <m:r>
                              <a:rPr lang="en-US" sz="2800" b="1" i="0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𝐥𝐨𝐠</m:t>
                            </m:r>
                          </m:e>
                          <m:sub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𝟐</m:t>
                            </m:r>
                          </m:sub>
                        </m:sSub>
                      </m:fName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</m:e>
                    </m:func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+</m:t>
                    </m:r>
                    <m:func>
                      <m:funcPr>
                        <m:ctrlP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sSubPr>
                          <m:e>
                            <m:r>
                              <a:rPr lang="en-US" sz="2800" b="1" i="0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𝐥𝐨𝐠</m:t>
                            </m:r>
                          </m:e>
                          <m:sub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𝟐</m:t>
                            </m:r>
                          </m:sub>
                        </m:sSub>
                      </m:fName>
                      <m:e>
                        <m:d>
                          <m:d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dPr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𝒙</m:t>
                            </m:r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+</m:t>
                            </m:r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𝟒</m:t>
                            </m:r>
                          </m:e>
                        </m:d>
                      </m:e>
                    </m:func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&lt;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𝟓</m:t>
                    </m:r>
                  </m:oMath>
                </a14:m>
                <a:endParaRPr lang="uk-UA" sz="2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7281" y="3866198"/>
                <a:ext cx="4920648" cy="523220"/>
              </a:xfrm>
              <a:prstGeom prst="rect">
                <a:avLst/>
              </a:prstGeom>
              <a:blipFill>
                <a:blip r:embed="rId6"/>
                <a:stretch>
                  <a:fillRect l="-2475" t="-12791" b="-30233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Прямоугольник 7"/>
              <p:cNvSpPr/>
              <p:nvPr/>
            </p:nvSpPr>
            <p:spPr>
              <a:xfrm>
                <a:off x="5072514" y="5766073"/>
                <a:ext cx="7119485" cy="523220"/>
              </a:xfrm>
              <a:prstGeom prst="rect">
                <a:avLst/>
              </a:prstGeom>
              <a:solidFill>
                <a:srgbClr val="2B5666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r>
                  <a:rPr lang="en-US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3</a:t>
                </a:r>
                <a:r>
                  <a:rPr lang="uk-UA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</a:t>
                </a:r>
                <a:r>
                  <a:rPr lang="en-US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sSubPr>
                          <m:e>
                            <m:r>
                              <a:rPr lang="en-US" sz="2800" b="1" i="0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𝐥𝐨𝐠</m:t>
                            </m:r>
                          </m:e>
                          <m:sub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𝟔</m:t>
                            </m:r>
                          </m:sub>
                        </m:sSub>
                      </m:fName>
                      <m:e>
                        <m:d>
                          <m:d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dPr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𝟓</m:t>
                            </m:r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𝒙</m:t>
                            </m:r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+</m:t>
                            </m:r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𝟖</m:t>
                            </m:r>
                          </m:e>
                        </m:d>
                      </m:e>
                    </m:func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+</m:t>
                    </m:r>
                    <m:func>
                      <m:funcPr>
                        <m:ctrlP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sSubPr>
                          <m:e>
                            <m:r>
                              <a:rPr lang="en-US" sz="2800" b="1" i="0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𝐥𝐨𝐠</m:t>
                            </m:r>
                          </m:e>
                          <m:sub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𝟔</m:t>
                            </m:r>
                          </m:sub>
                        </m:sSub>
                      </m:fName>
                      <m:e>
                        <m:d>
                          <m:d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dPr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𝒙</m:t>
                            </m:r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+</m:t>
                            </m:r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𝟏</m:t>
                            </m:r>
                          </m:e>
                        </m:d>
                      </m:e>
                    </m:func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≤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𝟏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−</m:t>
                    </m:r>
                    <m:func>
                      <m:funcPr>
                        <m:ctrlPr>
                          <a:rPr lang="en-US" sz="2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 panose="020B0604030504040204" pitchFamily="34" charset="0"/>
                              </a:rPr>
                            </m:ctrlPr>
                          </m:sSubPr>
                          <m:e>
                            <m:r>
                              <a:rPr lang="en-US" sz="2800" b="1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 panose="020B0604030504040204" pitchFamily="34" charset="0"/>
                              </a:rPr>
                              <m:t>𝐥𝐨𝐠</m:t>
                            </m:r>
                          </m:e>
                          <m:sub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 panose="020B0604030504040204" pitchFamily="34" charset="0"/>
                              </a:rPr>
                              <m:t>𝟔</m:t>
                            </m:r>
                          </m:sub>
                        </m:sSub>
                      </m:fName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𝟑</m:t>
                        </m:r>
                      </m:e>
                    </m:func>
                  </m:oMath>
                </a14:m>
                <a:endParaRPr lang="uk-UA" sz="2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0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2514" y="5766073"/>
                <a:ext cx="7119485" cy="523220"/>
              </a:xfrm>
              <a:prstGeom prst="rect">
                <a:avLst/>
              </a:prstGeom>
              <a:blipFill>
                <a:blip r:embed="rId7"/>
                <a:stretch>
                  <a:fillRect l="-1712" t="-13953" b="-30233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4787279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5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  <p:bldP spid="37" grpId="0"/>
      <p:bldP spid="32" grpId="0" animBg="1"/>
      <p:bldP spid="9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12192000" cy="624114"/>
          </a:xfrm>
          <a:prstGeom prst="rect">
            <a:avLst/>
          </a:prstGeom>
          <a:solidFill>
            <a:srgbClr val="3C5A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370112" y="39339"/>
            <a:ext cx="11321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Розв’язуємо гуртом</a:t>
            </a:r>
            <a:endParaRPr lang="ru-RU" sz="32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Прямоугольник 7"/>
          <p:cNvSpPr/>
          <p:nvPr/>
        </p:nvSpPr>
        <p:spPr>
          <a:xfrm>
            <a:off x="5760720" y="1801638"/>
            <a:ext cx="5435599" cy="523220"/>
          </a:xfrm>
          <a:prstGeom prst="rect">
            <a:avLst/>
          </a:prstGeom>
          <a:solidFill>
            <a:srgbClr val="2B5666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Розв’яжіть нерівність: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00924" y="752775"/>
            <a:ext cx="9449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2B56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</a:t>
            </a:r>
            <a:endParaRPr lang="uk-UA" sz="4000" b="1" kern="1200" dirty="0">
              <a:solidFill>
                <a:srgbClr val="2B566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87" y="696934"/>
            <a:ext cx="959338" cy="881122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56672"/>
            <a:ext cx="5760720" cy="397509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0" name="Прямоугольник 7"/>
              <p:cNvSpPr/>
              <p:nvPr/>
            </p:nvSpPr>
            <p:spPr>
              <a:xfrm>
                <a:off x="5760720" y="3256375"/>
                <a:ext cx="5435599" cy="806118"/>
              </a:xfrm>
              <a:prstGeom prst="rect">
                <a:avLst/>
              </a:prstGeom>
              <a:solidFill>
                <a:srgbClr val="2B5666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r>
                  <a:rPr lang="uk-UA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1)</a:t>
                </a:r>
                <a:r>
                  <a:rPr lang="en-US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uk-UA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𝟐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sSubSup>
                      <m:sSubSupPr>
                        <m:ctrlP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bSupPr>
                      <m:e>
                        <m:r>
                          <a:rPr lang="en-US" sz="2800" b="1" i="0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𝐥𝐨𝐠</m:t>
                        </m:r>
                      </m:e>
                      <m:sub>
                        <m:f>
                          <m:f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fPr>
                          <m:num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𝟗</m:t>
                            </m:r>
                          </m:den>
                        </m:f>
                      </m:sub>
                      <m:sup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sup>
                    </m:sSubSup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𝒙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−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𝟓</m:t>
                    </m:r>
                    <m:func>
                      <m:funcPr>
                        <m:ctrlP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sSubPr>
                          <m:e>
                            <m:r>
                              <a:rPr lang="en-US" sz="2800" b="1" i="0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𝐥𝐨𝐠</m:t>
                            </m:r>
                          </m:e>
                          <m:sub>
                            <m:f>
                              <m:fPr>
                                <m:ctrlPr>
                                  <a:rPr lang="en-US" sz="2800" b="1" i="1" smtClean="0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𝟗</m:t>
                                </m:r>
                              </m:den>
                            </m:f>
                          </m:sub>
                        </m:sSub>
                      </m:fName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</m:e>
                    </m:func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+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𝟐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≥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𝟎</m:t>
                    </m:r>
                  </m:oMath>
                </a14:m>
                <a:endParaRPr lang="uk-UA" sz="2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0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0720" y="3256375"/>
                <a:ext cx="5435599" cy="806118"/>
              </a:xfrm>
              <a:prstGeom prst="rect">
                <a:avLst/>
              </a:prstGeom>
              <a:blipFill>
                <a:blip r:embed="rId5"/>
                <a:stretch>
                  <a:fillRect l="-2331" t="-4688" b="-3125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2376068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5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  <p:bldP spid="37" grpId="0"/>
      <p:bldP spid="3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12192000" cy="624114"/>
          </a:xfrm>
          <a:prstGeom prst="rect">
            <a:avLst/>
          </a:prstGeom>
          <a:solidFill>
            <a:srgbClr val="3C5A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370112" y="39339"/>
            <a:ext cx="11321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Відповідаємо</a:t>
            </a:r>
            <a:endParaRPr lang="ru-RU" sz="32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Прямоугольник 7"/>
          <p:cNvSpPr/>
          <p:nvPr/>
        </p:nvSpPr>
        <p:spPr>
          <a:xfrm>
            <a:off x="508000" y="875293"/>
            <a:ext cx="11338560" cy="523220"/>
          </a:xfrm>
          <a:prstGeom prst="rect">
            <a:avLst/>
          </a:prstGeom>
          <a:solidFill>
            <a:srgbClr val="2B5666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Які нерівності називають логарифмічними?</a:t>
            </a:r>
          </a:p>
        </p:txBody>
      </p:sp>
      <p:sp>
        <p:nvSpPr>
          <p:cNvPr id="35" name="Прямоугольник 7"/>
          <p:cNvSpPr/>
          <p:nvPr/>
        </p:nvSpPr>
        <p:spPr>
          <a:xfrm>
            <a:off x="508000" y="1683238"/>
            <a:ext cx="11338560" cy="954107"/>
          </a:xfrm>
          <a:prstGeom prst="rect">
            <a:avLst/>
          </a:prstGeom>
          <a:solidFill>
            <a:srgbClr val="B1510F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Які нерівності називаються найпростішими логарифмічними </a:t>
            </a:r>
            <a:r>
              <a:rPr lang="uk-UA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нерівностями</a:t>
            </a:r>
            <a:r>
              <a:rPr lang="uk-UA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Прямоугольник 7"/>
              <p:cNvSpPr/>
              <p:nvPr/>
            </p:nvSpPr>
            <p:spPr>
              <a:xfrm>
                <a:off x="508000" y="4165931"/>
                <a:ext cx="11338560" cy="954107"/>
              </a:xfrm>
              <a:prstGeom prst="rect">
                <a:avLst/>
              </a:prstGeom>
              <a:solidFill>
                <a:srgbClr val="604426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ctr"/>
                <a:r>
                  <a:rPr lang="uk-UA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Як розв’язати нерівність типу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uk-UA" sz="28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uk-UA" sz="28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sz="2800" b="1" i="0">
                                <a:latin typeface="Cambria Math" panose="02040503050406030204" pitchFamily="18" charset="0"/>
                              </a:rPr>
                              <m:t>𝐥𝐨𝐠</m:t>
                            </m:r>
                          </m:e>
                          <m:sub>
                            <m:r>
                              <a:rPr lang="en-US" sz="2800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</m:sub>
                        </m:sSub>
                      </m:fName>
                      <m:e>
                        <m:r>
                          <a:rPr lang="uk-UA" sz="2800" b="1" i="1">
                            <a:latin typeface="Cambria Math" panose="02040503050406030204" pitchFamily="18" charset="0"/>
                          </a:rPr>
                          <m:t>𝒇</m:t>
                        </m:r>
                        <m:d>
                          <m:dPr>
                            <m:ctrlPr>
                              <a:rPr lang="uk-UA" sz="28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uk-UA" sz="28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d>
                      </m:e>
                    </m:func>
                    <m:r>
                      <a:rPr lang="uk-UA" sz="2800" b="1" i="1">
                        <a:latin typeface="Cambria Math" panose="02040503050406030204" pitchFamily="18" charset="0"/>
                      </a:rPr>
                      <m:t>&gt;</m:t>
                    </m:r>
                    <m:func>
                      <m:funcPr>
                        <m:ctrlPr>
                          <a:rPr lang="uk-UA" sz="28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uk-UA" sz="28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sz="2800" b="1" i="0">
                                <a:latin typeface="Cambria Math" panose="02040503050406030204" pitchFamily="18" charset="0"/>
                              </a:rPr>
                              <m:t>𝐥𝐨𝐠</m:t>
                            </m:r>
                          </m:e>
                          <m:sub>
                            <m:r>
                              <a:rPr lang="uk-UA" sz="2800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</m:sub>
                        </m:sSub>
                      </m:fName>
                      <m:e>
                        <m:r>
                          <a:rPr lang="uk-UA" sz="2800" b="1" i="1">
                            <a:latin typeface="Cambria Math" panose="02040503050406030204" pitchFamily="18" charset="0"/>
                          </a:rPr>
                          <m:t>𝐠</m:t>
                        </m:r>
                        <m:d>
                          <m:dPr>
                            <m:ctrlPr>
                              <a:rPr lang="uk-UA" sz="28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uk-UA" sz="28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d>
                      </m:e>
                    </m:func>
                  </m:oMath>
                </a14:m>
                <a:r>
                  <a:rPr lang="uk-UA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endParaRPr lang="en-US" sz="2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ctr"/>
                <a:r>
                  <a:rPr lang="uk-UA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якщо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𝒂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&gt;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𝟏</m:t>
                    </m:r>
                  </m:oMath>
                </a14:m>
                <a:r>
                  <a:rPr lang="uk-UA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</a:p>
            </p:txBody>
          </p:sp>
        </mc:Choice>
        <mc:Fallback xmlns="">
          <p:sp>
            <p:nvSpPr>
              <p:cNvPr id="54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000" y="4165931"/>
                <a:ext cx="11338560" cy="954107"/>
              </a:xfrm>
              <a:prstGeom prst="rect">
                <a:avLst/>
              </a:prstGeom>
              <a:blipFill>
                <a:blip r:embed="rId3"/>
                <a:stretch>
                  <a:fillRect t="-7006" b="-15924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Прямоугольник 7"/>
              <p:cNvSpPr/>
              <p:nvPr/>
            </p:nvSpPr>
            <p:spPr>
              <a:xfrm>
                <a:off x="508000" y="5338114"/>
                <a:ext cx="11338560" cy="954107"/>
              </a:xfrm>
              <a:prstGeom prst="rect">
                <a:avLst/>
              </a:prstGeom>
              <a:solidFill>
                <a:srgbClr val="2867A0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ctr"/>
                <a:r>
                  <a:rPr lang="uk-UA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Як розв’язати нерівність типу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uk-UA" sz="28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uk-UA" sz="28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sz="2800" b="1">
                                <a:latin typeface="Cambria Math" panose="02040503050406030204" pitchFamily="18" charset="0"/>
                              </a:rPr>
                              <m:t>𝐥𝐨𝐠</m:t>
                            </m:r>
                          </m:e>
                          <m:sub>
                            <m:r>
                              <a:rPr lang="en-US" sz="2800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</m:sub>
                        </m:sSub>
                      </m:fName>
                      <m:e>
                        <m:r>
                          <a:rPr lang="uk-UA" sz="2800" b="1" i="1">
                            <a:latin typeface="Cambria Math" panose="02040503050406030204" pitchFamily="18" charset="0"/>
                          </a:rPr>
                          <m:t>𝒇</m:t>
                        </m:r>
                        <m:d>
                          <m:dPr>
                            <m:ctrlPr>
                              <a:rPr lang="uk-UA" sz="28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uk-UA" sz="28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d>
                      </m:e>
                    </m:func>
                    <m:r>
                      <a:rPr lang="uk-UA" sz="2800" b="1" i="1">
                        <a:latin typeface="Cambria Math" panose="02040503050406030204" pitchFamily="18" charset="0"/>
                      </a:rPr>
                      <m:t>&gt;</m:t>
                    </m:r>
                    <m:func>
                      <m:funcPr>
                        <m:ctrlPr>
                          <a:rPr lang="uk-UA" sz="28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uk-UA" sz="28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sz="2800" b="1">
                                <a:latin typeface="Cambria Math" panose="02040503050406030204" pitchFamily="18" charset="0"/>
                              </a:rPr>
                              <m:t>𝐥𝐨𝐠</m:t>
                            </m:r>
                          </m:e>
                          <m:sub>
                            <m:r>
                              <a:rPr lang="uk-UA" sz="2800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</m:sub>
                        </m:sSub>
                      </m:fName>
                      <m:e>
                        <m:r>
                          <a:rPr lang="uk-UA" sz="2800" b="1" i="1">
                            <a:latin typeface="Cambria Math" panose="02040503050406030204" pitchFamily="18" charset="0"/>
                          </a:rPr>
                          <m:t>𝐠</m:t>
                        </m:r>
                        <m:d>
                          <m:dPr>
                            <m:ctrlPr>
                              <a:rPr lang="uk-UA" sz="28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uk-UA" sz="28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d>
                      </m:e>
                    </m:func>
                  </m:oMath>
                </a14:m>
                <a:r>
                  <a:rPr lang="uk-UA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endParaRPr lang="en-US" sz="2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ctr"/>
                <a:r>
                  <a:rPr lang="uk-UA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якщо </a:t>
                </a:r>
                <a14:m>
                  <m:oMath xmlns:m="http://schemas.openxmlformats.org/officeDocument/2006/math">
                    <m:r>
                      <a:rPr lang="uk-UA" sz="2800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𝟎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&lt;</m:t>
                    </m:r>
                    <m:r>
                      <a:rPr lang="en-US" sz="28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𝒂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&lt;</m:t>
                    </m:r>
                    <m:r>
                      <a:rPr lang="en-US" sz="28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𝟏</m:t>
                    </m:r>
                  </m:oMath>
                </a14:m>
                <a:r>
                  <a:rPr lang="uk-UA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</a:p>
            </p:txBody>
          </p:sp>
        </mc:Choice>
        <mc:Fallback xmlns="">
          <p:sp>
            <p:nvSpPr>
              <p:cNvPr id="55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000" y="5338114"/>
                <a:ext cx="11338560" cy="954107"/>
              </a:xfrm>
              <a:prstGeom prst="rect">
                <a:avLst/>
              </a:prstGeom>
              <a:blipFill>
                <a:blip r:embed="rId4"/>
                <a:stretch>
                  <a:fillRect t="-7692" b="-16667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Прямоугольник 7"/>
          <p:cNvSpPr/>
          <p:nvPr/>
        </p:nvSpPr>
        <p:spPr>
          <a:xfrm>
            <a:off x="508000" y="2922070"/>
            <a:ext cx="11338560" cy="954107"/>
          </a:xfrm>
          <a:prstGeom prst="rect">
            <a:avLst/>
          </a:prstGeom>
          <a:solidFill>
            <a:srgbClr val="455B6F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Як розв’язати найпростішу логарифмічну нерівність?</a:t>
            </a:r>
          </a:p>
          <a:p>
            <a:pPr algn="ctr"/>
            <a:r>
              <a:rPr lang="uk-UA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Наведіть приклад.</a:t>
            </a:r>
          </a:p>
        </p:txBody>
      </p:sp>
    </p:spTree>
    <p:extLst>
      <p:ext uri="{BB962C8B-B14F-4D97-AF65-F5344CB8AC3E}">
        <p14:creationId xmlns:p14="http://schemas.microsoft.com/office/powerpoint/2010/main" val="65162514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  <p:bldP spid="35" grpId="0" animBg="1"/>
      <p:bldP spid="54" grpId="0" animBg="1"/>
      <p:bldP spid="55" grpId="0" animBg="1"/>
      <p:bldP spid="5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813538" y="1160230"/>
            <a:ext cx="9378462" cy="1106900"/>
          </a:xfrm>
          <a:prstGeom prst="rect">
            <a:avLst/>
          </a:prstGeom>
          <a:solidFill>
            <a:srgbClr val="3C5A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8900160" y="6423432"/>
            <a:ext cx="31673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err="1">
                <a:solidFill>
                  <a:srgbClr val="3C5A59"/>
                </a:solidFill>
                <a:latin typeface="Segoe Print" pitchFamily="2" charset="0"/>
                <a:cs typeface="Times New Roman" pitchFamily="18" charset="0"/>
              </a:rPr>
              <a:t>Бажаю</a:t>
            </a:r>
            <a:r>
              <a:rPr lang="ru-RU" b="1" dirty="0">
                <a:solidFill>
                  <a:srgbClr val="3C5A59"/>
                </a:solidFill>
                <a:latin typeface="Segoe Print" pitchFamily="2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3C5A59"/>
                </a:solidFill>
                <a:latin typeface="Segoe Print" pitchFamily="2" charset="0"/>
                <a:cs typeface="Times New Roman" pitchFamily="18" charset="0"/>
              </a:rPr>
              <a:t>творчих</a:t>
            </a:r>
            <a:r>
              <a:rPr lang="ru-RU" b="1" dirty="0">
                <a:solidFill>
                  <a:srgbClr val="3C5A59"/>
                </a:solidFill>
                <a:latin typeface="Segoe Print" pitchFamily="2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3C5A59"/>
                </a:solidFill>
                <a:latin typeface="Segoe Print" pitchFamily="2" charset="0"/>
                <a:cs typeface="Times New Roman" pitchFamily="18" charset="0"/>
              </a:rPr>
              <a:t>успіхів</a:t>
            </a:r>
            <a:r>
              <a:rPr lang="ru-RU" b="1" dirty="0">
                <a:solidFill>
                  <a:srgbClr val="3C5A59"/>
                </a:solidFill>
                <a:latin typeface="Segoe Print" pitchFamily="2" charset="0"/>
                <a:cs typeface="Times New Roman" pitchFamily="18" charset="0"/>
              </a:rPr>
              <a:t>!</a:t>
            </a:r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647751" y="6427888"/>
            <a:ext cx="1298339" cy="353971"/>
          </a:xfrm>
        </p:spPr>
        <p:txBody>
          <a:bodyPr/>
          <a:lstStyle/>
          <a:p>
            <a:fld id="{5B993008-B989-9943-A67E-AA8CE5BAB33B}" type="datetime1">
              <a:rPr lang="ru-RU" sz="1800" smtClean="0"/>
              <a:t>17.06.2024</a:t>
            </a:fld>
            <a:endParaRPr lang="ru-RU" dirty="0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48100">
            <a:off x="133493" y="380484"/>
            <a:ext cx="1717058" cy="713133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808044" y="354454"/>
            <a:ext cx="55536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>
                <a:solidFill>
                  <a:srgbClr val="3C5A5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Домашнє завдання</a:t>
            </a:r>
            <a:endParaRPr lang="uk-UA" sz="3600" b="1" kern="1200" dirty="0">
              <a:solidFill>
                <a:srgbClr val="3C5A5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49278">
            <a:off x="1460743" y="942148"/>
            <a:ext cx="965986" cy="1170037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96767">
            <a:off x="207735" y="1465014"/>
            <a:ext cx="1045174" cy="108827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267500">
            <a:off x="1222602" y="2342002"/>
            <a:ext cx="1124127" cy="1124127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37151">
            <a:off x="188769" y="2900948"/>
            <a:ext cx="1034492" cy="1034492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44845">
            <a:off x="1438028" y="3679521"/>
            <a:ext cx="1153750" cy="1153750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63065">
            <a:off x="133939" y="4186020"/>
            <a:ext cx="1316423" cy="1316423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43140">
            <a:off x="2341216" y="5941682"/>
            <a:ext cx="810071" cy="810071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60054">
            <a:off x="183139" y="5616371"/>
            <a:ext cx="1241629" cy="1241629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4768" y="5258603"/>
            <a:ext cx="1088708" cy="1088708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37898">
            <a:off x="3793345" y="6003595"/>
            <a:ext cx="772598" cy="77259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5747" y="134916"/>
            <a:ext cx="1041791" cy="1025313"/>
          </a:xfrm>
          <a:prstGeom prst="rect">
            <a:avLst/>
          </a:prstGeom>
        </p:spPr>
      </p:pic>
      <p:sp>
        <p:nvSpPr>
          <p:cNvPr id="37" name="Прямоугольник 6"/>
          <p:cNvSpPr/>
          <p:nvPr/>
        </p:nvSpPr>
        <p:spPr>
          <a:xfrm>
            <a:off x="2815369" y="2374860"/>
            <a:ext cx="9378462" cy="1106900"/>
          </a:xfrm>
          <a:prstGeom prst="rect">
            <a:avLst/>
          </a:prstGeom>
          <a:solidFill>
            <a:srgbClr val="B151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 6"/>
          <p:cNvSpPr/>
          <p:nvPr/>
        </p:nvSpPr>
        <p:spPr>
          <a:xfrm>
            <a:off x="2820863" y="3597161"/>
            <a:ext cx="9378462" cy="1106900"/>
          </a:xfrm>
          <a:prstGeom prst="rect">
            <a:avLst/>
          </a:prstGeom>
          <a:solidFill>
            <a:srgbClr val="2867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Прямоугольник 6"/>
          <p:cNvSpPr/>
          <p:nvPr/>
        </p:nvSpPr>
        <p:spPr>
          <a:xfrm>
            <a:off x="2813538" y="4811791"/>
            <a:ext cx="9378462" cy="1106900"/>
          </a:xfrm>
          <a:prstGeom prst="rect">
            <a:avLst/>
          </a:prstGeom>
          <a:solidFill>
            <a:srgbClr val="6969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4" name="Таблиця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8282274"/>
              </p:ext>
            </p:extLst>
          </p:nvPr>
        </p:nvGraphicFramePr>
        <p:xfrm>
          <a:off x="2896640" y="1202698"/>
          <a:ext cx="9212258" cy="101900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989761">
                  <a:extLst>
                    <a:ext uri="{9D8B030D-6E8A-4147-A177-3AD203B41FA5}">
                      <a16:colId xmlns:a16="http://schemas.microsoft.com/office/drawing/2014/main" val="2673498329"/>
                    </a:ext>
                  </a:extLst>
                </a:gridCol>
                <a:gridCol w="2222497">
                  <a:extLst>
                    <a:ext uri="{9D8B030D-6E8A-4147-A177-3AD203B41FA5}">
                      <a16:colId xmlns:a16="http://schemas.microsoft.com/office/drawing/2014/main" val="315169316"/>
                    </a:ext>
                  </a:extLst>
                </a:gridCol>
              </a:tblGrid>
              <a:tr h="101900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err="1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Опрацювати</a:t>
                      </a:r>
                      <a:r>
                        <a:rPr lang="cs-CZ" sz="2000" b="1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§</a:t>
                      </a:r>
                      <a:r>
                        <a:rPr lang="uk-UA" sz="2000" b="1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 (ст.36-37)</a:t>
                      </a:r>
                      <a:br>
                        <a:rPr lang="uk-UA" sz="2000" b="1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</a:br>
                      <a:r>
                        <a:rPr lang="uk-UA" sz="2000" b="1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Виконати № 7.2</a:t>
                      </a:r>
                      <a:r>
                        <a:rPr lang="uk-UA" sz="2000" b="1" baseline="0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(1</a:t>
                      </a:r>
                      <a:r>
                        <a:rPr lang="en-US" sz="2000" b="1" baseline="0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,4</a:t>
                      </a:r>
                      <a:r>
                        <a:rPr lang="uk-UA" sz="2000" b="1" baseline="0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)</a:t>
                      </a:r>
                      <a:r>
                        <a:rPr lang="en-US" sz="2000" b="1" baseline="0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; 7.4 (1,4); 7.6 (6); 7.8 (1); 7.10 (1,2); 7.12 (1,3); 7.14 (4) </a:t>
                      </a:r>
                      <a:endParaRPr lang="uk-UA" sz="2000" b="1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Мерзляк А.Г.</a:t>
                      </a:r>
                      <a:endParaRPr lang="uk-UA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49472414"/>
                  </a:ext>
                </a:extLst>
              </a:tr>
            </a:tbl>
          </a:graphicData>
        </a:graphic>
      </p:graphicFrame>
      <p:graphicFrame>
        <p:nvGraphicFramePr>
          <p:cNvPr id="28" name="Таблиця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0452992"/>
              </p:ext>
            </p:extLst>
          </p:nvPr>
        </p:nvGraphicFramePr>
        <p:xfrm>
          <a:off x="2896640" y="2422642"/>
          <a:ext cx="9212258" cy="10972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989761">
                  <a:extLst>
                    <a:ext uri="{9D8B030D-6E8A-4147-A177-3AD203B41FA5}">
                      <a16:colId xmlns:a16="http://schemas.microsoft.com/office/drawing/2014/main" val="2673498329"/>
                    </a:ext>
                  </a:extLst>
                </a:gridCol>
                <a:gridCol w="2222497">
                  <a:extLst>
                    <a:ext uri="{9D8B030D-6E8A-4147-A177-3AD203B41FA5}">
                      <a16:colId xmlns:a16="http://schemas.microsoft.com/office/drawing/2014/main" val="315169316"/>
                    </a:ext>
                  </a:extLst>
                </a:gridCol>
              </a:tblGrid>
              <a:tr h="101900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b="1" dirty="0" err="1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Опрацювати</a:t>
                      </a:r>
                      <a:r>
                        <a:rPr lang="cs-CZ" sz="2200" b="1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§</a:t>
                      </a:r>
                      <a:r>
                        <a:rPr lang="en-US" sz="2200" b="1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</a:t>
                      </a:r>
                      <a:br>
                        <a:rPr lang="uk-UA" sz="2200" b="1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</a:br>
                      <a:r>
                        <a:rPr lang="uk-UA" sz="2200" b="1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Виконати № </a:t>
                      </a:r>
                      <a:r>
                        <a:rPr lang="en-US" sz="2200" b="1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7.2 (1,2); 7.6 (1,2); 7.10 (1); 7.14 (1); 7.24; 7.28</a:t>
                      </a:r>
                      <a:endParaRPr lang="uk-UA" sz="2200" b="1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err="1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Істер</a:t>
                      </a:r>
                      <a:r>
                        <a:rPr lang="uk-UA" sz="2000" b="1" baseline="0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О.С.</a:t>
                      </a:r>
                      <a:endParaRPr lang="uk-UA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49472414"/>
                  </a:ext>
                </a:extLst>
              </a:tr>
            </a:tbl>
          </a:graphicData>
        </a:graphic>
      </p:graphicFrame>
      <p:graphicFrame>
        <p:nvGraphicFramePr>
          <p:cNvPr id="29" name="Таблиця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008392"/>
              </p:ext>
            </p:extLst>
          </p:nvPr>
        </p:nvGraphicFramePr>
        <p:xfrm>
          <a:off x="2896640" y="3649276"/>
          <a:ext cx="9212258" cy="10972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989761">
                  <a:extLst>
                    <a:ext uri="{9D8B030D-6E8A-4147-A177-3AD203B41FA5}">
                      <a16:colId xmlns:a16="http://schemas.microsoft.com/office/drawing/2014/main" val="2673498329"/>
                    </a:ext>
                  </a:extLst>
                </a:gridCol>
                <a:gridCol w="2222497">
                  <a:extLst>
                    <a:ext uri="{9D8B030D-6E8A-4147-A177-3AD203B41FA5}">
                      <a16:colId xmlns:a16="http://schemas.microsoft.com/office/drawing/2014/main" val="315169316"/>
                    </a:ext>
                  </a:extLst>
                </a:gridCol>
              </a:tblGrid>
              <a:tr h="101900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b="1" dirty="0" err="1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Опрацювати</a:t>
                      </a:r>
                      <a:r>
                        <a:rPr lang="cs-CZ" sz="2200" b="1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§</a:t>
                      </a:r>
                      <a:r>
                        <a:rPr lang="en-US" sz="2200" b="1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</a:t>
                      </a:r>
                      <a:r>
                        <a:rPr lang="en-US" sz="2200" b="1" baseline="0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(</a:t>
                      </a:r>
                      <a:r>
                        <a:rPr lang="uk-UA" sz="2200" b="1" baseline="0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п.</a:t>
                      </a:r>
                      <a:r>
                        <a:rPr lang="en-US" sz="2200" b="1" baseline="0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</a:t>
                      </a:r>
                      <a:r>
                        <a:rPr lang="uk-UA" sz="2200" b="1" baseline="0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</a:t>
                      </a:r>
                      <a:r>
                        <a:rPr lang="en-US" sz="2200" b="1" baseline="0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2)</a:t>
                      </a:r>
                      <a:endParaRPr lang="uk-UA" sz="2200" b="1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200" b="1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Виконати № </a:t>
                      </a:r>
                      <a:r>
                        <a:rPr lang="en-US" sz="2200" b="1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5.2.1</a:t>
                      </a:r>
                      <a:r>
                        <a:rPr lang="en-US" sz="2200" b="1" baseline="0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(1,3); 5.2.3 (1,4); 5.2.5 (1,3); </a:t>
                      </a:r>
                      <a:endParaRPr lang="uk-UA" sz="2200" b="1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err="1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Нелін</a:t>
                      </a:r>
                      <a:r>
                        <a:rPr lang="uk-UA" sz="2000" b="1" baseline="0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Є.П.</a:t>
                      </a:r>
                      <a:endParaRPr lang="uk-UA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49472414"/>
                  </a:ext>
                </a:extLst>
              </a:tr>
            </a:tbl>
          </a:graphicData>
        </a:graphic>
      </p:graphicFrame>
      <p:graphicFrame>
        <p:nvGraphicFramePr>
          <p:cNvPr id="30" name="Таблиця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8990424"/>
              </p:ext>
            </p:extLst>
          </p:nvPr>
        </p:nvGraphicFramePr>
        <p:xfrm>
          <a:off x="2896640" y="4851312"/>
          <a:ext cx="9212258" cy="101900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989761">
                  <a:extLst>
                    <a:ext uri="{9D8B030D-6E8A-4147-A177-3AD203B41FA5}">
                      <a16:colId xmlns:a16="http://schemas.microsoft.com/office/drawing/2014/main" val="2673498329"/>
                    </a:ext>
                  </a:extLst>
                </a:gridCol>
                <a:gridCol w="2222497">
                  <a:extLst>
                    <a:ext uri="{9D8B030D-6E8A-4147-A177-3AD203B41FA5}">
                      <a16:colId xmlns:a16="http://schemas.microsoft.com/office/drawing/2014/main" val="315169316"/>
                    </a:ext>
                  </a:extLst>
                </a:gridCol>
              </a:tblGrid>
              <a:tr h="101900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b="1" dirty="0" err="1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Опрацювати</a:t>
                      </a:r>
                      <a:r>
                        <a:rPr lang="cs-CZ" sz="2200" b="1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§</a:t>
                      </a:r>
                      <a:r>
                        <a:rPr lang="en-US" sz="2200" b="1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</a:t>
                      </a:r>
                      <a:endParaRPr lang="uk-UA" sz="2200" b="1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200" b="1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Виконати № </a:t>
                      </a:r>
                      <a:r>
                        <a:rPr lang="en-US" sz="2200" b="1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163 (</a:t>
                      </a:r>
                      <a:r>
                        <a:rPr lang="uk-UA" sz="2200" b="1" dirty="0" err="1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а,в</a:t>
                      </a:r>
                      <a:r>
                        <a:rPr lang="en-US" sz="2200" b="1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)</a:t>
                      </a:r>
                      <a:r>
                        <a:rPr lang="uk-UA" sz="2200" b="1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;</a:t>
                      </a:r>
                      <a:r>
                        <a:rPr lang="uk-UA" sz="2200" b="1" baseline="0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№178 (а); 183 (</a:t>
                      </a:r>
                      <a:r>
                        <a:rPr lang="uk-UA" sz="2200" b="1" baseline="0" dirty="0" err="1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а,г</a:t>
                      </a:r>
                      <a:r>
                        <a:rPr lang="uk-UA" sz="2200" b="1" baseline="0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)</a:t>
                      </a:r>
                      <a:endParaRPr lang="uk-UA" sz="2200" b="1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Бевз</a:t>
                      </a:r>
                      <a:r>
                        <a:rPr lang="uk-UA" sz="2000" b="1" baseline="0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Г.П.</a:t>
                      </a:r>
                      <a:endParaRPr lang="uk-UA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49472414"/>
                  </a:ext>
                </a:extLst>
              </a:tr>
            </a:tbl>
          </a:graphicData>
        </a:graphic>
      </p:graphicFrame>
      <p:sp>
        <p:nvSpPr>
          <p:cNvPr id="31" name="TextBox 30"/>
          <p:cNvSpPr txBox="1"/>
          <p:nvPr/>
        </p:nvSpPr>
        <p:spPr>
          <a:xfrm>
            <a:off x="6384774" y="6543021"/>
            <a:ext cx="19769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b="1" dirty="0">
                <a:solidFill>
                  <a:srgbClr val="3C5A59"/>
                </a:solidFill>
                <a:latin typeface="Segoe Print" pitchFamily="2" charset="0"/>
                <a:cs typeface="Times New Roman" pitchFamily="18" charset="0"/>
              </a:rPr>
              <a:t>www.matnova.com.ua</a:t>
            </a:r>
            <a:endParaRPr lang="ru-RU" sz="1200" b="1" dirty="0">
              <a:solidFill>
                <a:srgbClr val="3C5A59"/>
              </a:solidFill>
              <a:latin typeface="Segoe Print" pitchFamily="2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682254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2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2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2" fill="hold" grpId="0" nodeType="with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2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2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2" fill="hold" nodeType="with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450"/>
                            </p:stCondLst>
                            <p:childTnLst>
                              <p:par>
                                <p:cTn id="9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/>
      <p:bldP spid="17" grpId="0"/>
      <p:bldP spid="37" grpId="0" animBg="1"/>
      <p:bldP spid="39" grpId="0" animBg="1"/>
      <p:bldP spid="41" grpId="0" animBg="1"/>
      <p:bldP spid="3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12192000" cy="624114"/>
          </a:xfrm>
          <a:prstGeom prst="rect">
            <a:avLst/>
          </a:prstGeom>
          <a:solidFill>
            <a:srgbClr val="3C5A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370112" y="39339"/>
            <a:ext cx="81767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Логарифмічні нерівності</a:t>
            </a:r>
            <a:endParaRPr lang="ru-RU" sz="32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Прямоугольник 7"/>
              <p:cNvSpPr/>
              <p:nvPr/>
            </p:nvSpPr>
            <p:spPr>
              <a:xfrm>
                <a:off x="-1" y="830431"/>
                <a:ext cx="4534294" cy="523220"/>
              </a:xfrm>
              <a:prstGeom prst="rect">
                <a:avLst/>
              </a:prstGeom>
              <a:solidFill>
                <a:srgbClr val="455B6F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800" b="1" i="1" smtClean="0">
                              <a:effectLst/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2800" b="1" i="1" smtClean="0">
                                  <a:effectLst/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0" smtClean="0">
                                  <a:effectLst/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𝐥𝐨𝐠</m:t>
                              </m:r>
                            </m:e>
                            <m:sub>
                              <m:r>
                                <a:rPr lang="en-US" sz="2800" b="1" i="1" smtClean="0">
                                  <a:effectLst/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𝟒</m:t>
                              </m:r>
                            </m:sub>
                          </m:sSub>
                        </m:fName>
                        <m:e>
                          <m:r>
                            <a:rPr lang="en-US" sz="2800" b="1" i="1" smtClean="0">
                              <a:effectLst/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𝒙</m:t>
                          </m:r>
                        </m:e>
                      </m:func>
                      <m:r>
                        <a:rPr lang="en-US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&gt;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−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𝟑</m:t>
                      </m:r>
                    </m:oMath>
                  </m:oMathPara>
                </a14:m>
                <a:endParaRPr lang="en-US" sz="28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1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" y="830431"/>
                <a:ext cx="4534294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Прямоугольник 7"/>
              <p:cNvSpPr/>
              <p:nvPr/>
            </p:nvSpPr>
            <p:spPr>
              <a:xfrm>
                <a:off x="0" y="1549728"/>
                <a:ext cx="4534293" cy="523220"/>
              </a:xfrm>
              <a:prstGeom prst="rect">
                <a:avLst/>
              </a:prstGeom>
              <a:solidFill>
                <a:srgbClr val="455B6F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800" b="1" i="1" smtClean="0">
                              <a:effectLst/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2800" b="1" i="1" smtClean="0">
                                  <a:effectLst/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0" smtClean="0">
                                  <a:effectLst/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𝐥𝐨𝐠</m:t>
                              </m:r>
                            </m:e>
                            <m:sub>
                              <m:r>
                                <a:rPr lang="en-US" sz="2800" b="1" i="1" smtClean="0">
                                  <a:effectLst/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𝟓</m:t>
                              </m:r>
                            </m:sub>
                          </m:sSub>
                        </m:fName>
                        <m:e>
                          <m:d>
                            <m:dPr>
                              <m:ctrlPr>
                                <a:rPr lang="en-US" sz="2800" b="1" i="1" smtClean="0">
                                  <a:effectLst/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2800" b="1" i="1" smtClean="0">
                                  <a:effectLst/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𝟐</m:t>
                              </m:r>
                              <m:r>
                                <a:rPr lang="en-US" sz="2800" b="1" i="1" smtClean="0">
                                  <a:effectLst/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𝒙</m:t>
                              </m:r>
                              <m:r>
                                <a:rPr lang="en-US" sz="2800" b="1" i="1" smtClean="0">
                                  <a:effectLst/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−</m:t>
                              </m:r>
                              <m:r>
                                <a:rPr lang="en-US" sz="2800" b="1" i="1" smtClean="0">
                                  <a:effectLst/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𝟑</m:t>
                              </m:r>
                            </m:e>
                          </m:d>
                        </m:e>
                      </m:func>
                      <m:r>
                        <a:rPr lang="en-US" sz="2800" b="1" i="1" smtClean="0">
                          <a:effectLst/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func>
                        <m:funcPr>
                          <m:ctrlPr>
                            <a:rPr lang="en-US" sz="2800" b="1" i="1" smtClean="0">
                              <a:effectLst/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2800" b="1" i="1" smtClean="0">
                                  <a:effectLst/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0" smtClean="0">
                                  <a:effectLst/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𝐥𝐨𝐠</m:t>
                              </m:r>
                            </m:e>
                            <m:sub>
                              <m:r>
                                <a:rPr lang="en-US" sz="2800" b="1" i="1" smtClean="0">
                                  <a:effectLst/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𝟓</m:t>
                              </m:r>
                            </m:sub>
                          </m:sSub>
                        </m:fName>
                        <m:e>
                          <m:d>
                            <m:dPr>
                              <m:ctrlPr>
                                <a:rPr lang="en-US" sz="2800" b="1" i="1" smtClean="0">
                                  <a:effectLst/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2800" b="1" i="1" smtClean="0">
                                  <a:effectLst/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𝒙</m:t>
                              </m:r>
                              <m:r>
                                <a:rPr lang="en-US" sz="2800" b="1" i="1" smtClean="0">
                                  <a:effectLst/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+</m:t>
                              </m:r>
                              <m:r>
                                <a:rPr lang="en-US" sz="2800" b="1" i="1" smtClean="0">
                                  <a:effectLst/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𝟕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sz="28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2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549728"/>
                <a:ext cx="4534293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Прямоугольник 7"/>
              <p:cNvSpPr/>
              <p:nvPr/>
            </p:nvSpPr>
            <p:spPr>
              <a:xfrm>
                <a:off x="-1" y="2218305"/>
                <a:ext cx="4534293" cy="578685"/>
              </a:xfrm>
              <a:prstGeom prst="rect">
                <a:avLst/>
              </a:prstGeom>
              <a:solidFill>
                <a:srgbClr val="455B6F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800" b="1" i="1" smtClean="0">
                              <a:effectLst/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2800" b="1" i="1" smtClean="0">
                                  <a:effectLst/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0" smtClean="0">
                                  <a:effectLst/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𝐥𝐨𝐠</m:t>
                              </m:r>
                            </m:e>
                            <m:sub>
                              <m:r>
                                <a:rPr lang="en-US" sz="2800" b="1" i="1" smtClean="0">
                                  <a:effectLst/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𝟐</m:t>
                              </m:r>
                            </m:sub>
                          </m:sSub>
                        </m:fName>
                        <m:e>
                          <m:d>
                            <m:dPr>
                              <m:ctrlPr>
                                <a:rPr lang="en-US" sz="2800" b="1" i="1" smtClean="0">
                                  <a:effectLst/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800" b="1" i="1" smtClean="0">
                                      <a:effectLst/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1" i="1" smtClean="0">
                                      <a:effectLst/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sz="2800" b="1" i="1" smtClean="0">
                                      <a:effectLst/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2800" b="1" i="1" smtClean="0">
                                  <a:effectLst/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+</m:t>
                              </m:r>
                              <m:r>
                                <a:rPr lang="en-US" sz="2800" b="1" i="1" smtClean="0">
                                  <a:effectLst/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𝟒</m:t>
                              </m:r>
                              <m:r>
                                <a:rPr lang="en-US" sz="2800" b="1" i="1" smtClean="0">
                                  <a:effectLst/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𝒙</m:t>
                              </m:r>
                              <m:r>
                                <a:rPr lang="en-US" sz="2800" b="1" i="1" smtClean="0">
                                  <a:effectLst/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+</m:t>
                              </m:r>
                              <m:r>
                                <a:rPr lang="en-US" sz="2800" b="1" i="1" smtClean="0">
                                  <a:effectLst/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𝟑</m:t>
                              </m:r>
                            </m:e>
                          </m:d>
                          <m:r>
                            <a:rPr lang="en-US" sz="2800" b="1" i="1" smtClean="0">
                              <a:effectLst/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=</m:t>
                          </m:r>
                          <m:r>
                            <a:rPr lang="en-US" sz="2800" b="1" i="1" smtClean="0">
                              <a:effectLst/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𝟑</m:t>
                          </m:r>
                        </m:e>
                      </m:func>
                    </m:oMath>
                  </m:oMathPara>
                </a14:m>
                <a:endParaRPr lang="en-US" sz="28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3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" y="2218305"/>
                <a:ext cx="4534293" cy="57868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Пряма сполучна лінія 5"/>
          <p:cNvCxnSpPr/>
          <p:nvPr/>
        </p:nvCxnSpPr>
        <p:spPr>
          <a:xfrm>
            <a:off x="4681874" y="830431"/>
            <a:ext cx="0" cy="1920840"/>
          </a:xfrm>
          <a:prstGeom prst="line">
            <a:avLst/>
          </a:prstGeom>
          <a:ln w="38100">
            <a:solidFill>
              <a:srgbClr val="455B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Прямоугольник 7"/>
          <p:cNvSpPr/>
          <p:nvPr/>
        </p:nvSpPr>
        <p:spPr>
          <a:xfrm>
            <a:off x="4946034" y="1150539"/>
            <a:ext cx="5248192" cy="1384995"/>
          </a:xfrm>
          <a:prstGeom prst="rect">
            <a:avLst/>
          </a:prstGeom>
          <a:solidFill>
            <a:srgbClr val="696969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Логарифмічні</a:t>
            </a:r>
            <a:r>
              <a:rPr lang="uk-UA" sz="28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нерівності місять змінну тільки під знаком логарифма</a:t>
            </a:r>
            <a:endParaRPr lang="en-US" sz="28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Прямоугольник 7"/>
              <p:cNvSpPr/>
              <p:nvPr/>
            </p:nvSpPr>
            <p:spPr>
              <a:xfrm>
                <a:off x="6495057" y="4269084"/>
                <a:ext cx="5696943" cy="1384995"/>
              </a:xfrm>
              <a:prstGeom prst="rect">
                <a:avLst/>
              </a:prstGeom>
              <a:solidFill>
                <a:srgbClr val="455B6F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800" b="1" i="1" smtClean="0">
                              <a:effectLst/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2800" b="1" i="1" smtClean="0">
                                  <a:effectLst/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0" smtClean="0">
                                  <a:effectLst/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𝐥𝐨𝐠</m:t>
                              </m:r>
                            </m:e>
                            <m:sub>
                              <m:r>
                                <a:rPr lang="en-US" sz="2800" b="1" i="1" smtClean="0">
                                  <a:effectLst/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𝒂</m:t>
                              </m:r>
                            </m:sub>
                          </m:sSub>
                        </m:fName>
                        <m:e>
                          <m:r>
                            <a:rPr lang="en-US" sz="2800" b="1" i="1" smtClean="0">
                              <a:effectLst/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𝒙</m:t>
                          </m:r>
                        </m:e>
                      </m:func>
                      <m:r>
                        <a:rPr lang="en-US" sz="2800" b="1" i="1" smtClean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&gt;</m:t>
                      </m:r>
                      <m:r>
                        <a:rPr lang="en-US" sz="2800" b="1" i="1" smtClean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𝒃</m:t>
                      </m:r>
                      <m:r>
                        <a:rPr lang="en-US" sz="2800" b="1" i="1" smtClean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,</m:t>
                      </m:r>
                      <m:func>
                        <m:funcPr>
                          <m:ctrlPr>
                            <a:rPr lang="en-US" sz="2800" b="1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2800" b="1" i="1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800" b="1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𝐥𝐨𝐠</m:t>
                              </m:r>
                            </m:e>
                            <m:sub>
                              <m:r>
                                <a:rPr lang="en-US" sz="2800" b="1" i="1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𝒂</m:t>
                              </m:r>
                            </m:sub>
                          </m:sSub>
                        </m:fName>
                        <m:e>
                          <m:r>
                            <a:rPr lang="en-US" sz="2800" b="1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𝒙</m:t>
                          </m:r>
                        </m:e>
                      </m:func>
                      <m:r>
                        <a:rPr lang="en-US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&lt;</m:t>
                      </m:r>
                      <m:r>
                        <a:rPr lang="en-US" sz="2800" b="1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𝒃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,</m:t>
                      </m:r>
                    </m:oMath>
                  </m:oMathPara>
                </a14:m>
                <a:endParaRPr lang="en-US" sz="2800" b="1" dirty="0">
                  <a:latin typeface="Tahoma" panose="020B0604030504040204" pitchFamily="34" charset="0"/>
                  <a:ea typeface="Cambria Math" panose="02040503050406030204" pitchFamily="18" charset="0"/>
                  <a:cs typeface="Tahoma" panose="020B0604030504040204" pitchFamily="34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800" b="1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2800" b="1" i="1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800" b="1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𝐥𝐨𝐠</m:t>
                              </m:r>
                            </m:e>
                            <m:sub>
                              <m:r>
                                <a:rPr lang="en-US" sz="2800" b="1" i="1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𝒂</m:t>
                              </m:r>
                            </m:sub>
                          </m:sSub>
                        </m:fName>
                        <m:e>
                          <m:r>
                            <a:rPr lang="en-US" sz="2800" b="1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𝒙</m:t>
                          </m:r>
                        </m:e>
                      </m:func>
                      <m:r>
                        <a:rPr lang="en-US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≥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𝒃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,</m:t>
                      </m:r>
                      <m:func>
                        <m:funcPr>
                          <m:ctrlPr>
                            <a:rPr lang="en-US" sz="2800" b="1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2800" b="1" i="1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800" b="1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𝐥𝐨𝐠</m:t>
                              </m:r>
                            </m:e>
                            <m:sub>
                              <m:r>
                                <a:rPr lang="en-US" sz="2800" b="1" i="1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𝒂</m:t>
                              </m:r>
                            </m:sub>
                          </m:sSub>
                        </m:fName>
                        <m:e>
                          <m:r>
                            <a:rPr lang="en-US" sz="2800" b="1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𝒙</m:t>
                          </m:r>
                        </m:e>
                      </m:func>
                      <m:r>
                        <a:rPr lang="en-US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≤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𝒃</m:t>
                      </m:r>
                    </m:oMath>
                  </m:oMathPara>
                </a14:m>
                <a:endParaRPr lang="en-US" sz="28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800" b="1" i="1" smtClean="0">
                              <a:effectLst/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dPr>
                        <m:e>
                          <m:r>
                            <a:rPr lang="en-US" sz="2800" b="1" i="1" smtClean="0">
                              <a:effectLst/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𝒂</m:t>
                          </m:r>
                          <m:r>
                            <a:rPr lang="en-US" sz="2800" b="1" i="1" smtClean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&gt;</m:t>
                          </m:r>
                          <m:r>
                            <a:rPr lang="en-US" sz="2800" b="1" i="1" smtClean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𝟎</m:t>
                          </m:r>
                          <m:r>
                            <a:rPr lang="en-US" sz="2800" b="1" i="1" smtClean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, </m:t>
                          </m:r>
                          <m:r>
                            <a:rPr lang="en-US" sz="2800" b="1" i="1" smtClean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𝒂</m:t>
                          </m:r>
                          <m:r>
                            <a:rPr lang="en-US" sz="2800" b="1" i="1" smtClean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≠</m:t>
                          </m:r>
                          <m:r>
                            <a:rPr lang="en-US" sz="2800" b="1" i="1" smtClean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𝟏</m:t>
                          </m:r>
                          <m:r>
                            <a:rPr lang="en-US" sz="2800" b="1" i="1" smtClean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, </m:t>
                          </m:r>
                          <m:r>
                            <a:rPr lang="en-US" sz="2800" b="1" i="1" smtClean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𝒃</m:t>
                          </m:r>
                          <m:r>
                            <a:rPr lang="uk-UA" sz="2800" b="1" i="1" smtClean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−</m:t>
                          </m:r>
                          <m:r>
                            <m:rPr>
                              <m:nor/>
                            </m:rPr>
                            <a:rPr lang="uk-UA" sz="2800" b="1" smtClean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число</m:t>
                          </m:r>
                        </m:e>
                      </m:d>
                    </m:oMath>
                  </m:oMathPara>
                </a14:m>
                <a:endParaRPr lang="en-US" sz="28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2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5057" y="4269084"/>
                <a:ext cx="5696943" cy="138499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4" name="Пряма сполучна лінія 33"/>
          <p:cNvCxnSpPr/>
          <p:nvPr/>
        </p:nvCxnSpPr>
        <p:spPr>
          <a:xfrm>
            <a:off x="6330192" y="4269084"/>
            <a:ext cx="0" cy="1384995"/>
          </a:xfrm>
          <a:prstGeom prst="line">
            <a:avLst/>
          </a:prstGeom>
          <a:ln w="38100">
            <a:solidFill>
              <a:srgbClr val="455B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Прямоугольник 7"/>
          <p:cNvSpPr/>
          <p:nvPr/>
        </p:nvSpPr>
        <p:spPr>
          <a:xfrm>
            <a:off x="794587" y="4481366"/>
            <a:ext cx="5248192" cy="954107"/>
          </a:xfrm>
          <a:prstGeom prst="rect">
            <a:avLst/>
          </a:prstGeom>
          <a:solidFill>
            <a:srgbClr val="696969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Найпростіші </a:t>
            </a:r>
            <a:r>
              <a:rPr lang="uk-UA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логарфимічні</a:t>
            </a:r>
            <a:r>
              <a:rPr lang="uk-UA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нерівності</a:t>
            </a:r>
            <a:endParaRPr lang="en-US" sz="28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5057" y="3400188"/>
            <a:ext cx="789663" cy="789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55115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4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4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8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4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4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4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4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00"/>
                            </p:stCondLst>
                            <p:childTnLst>
                              <p:par>
                                <p:cTn id="21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3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4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4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"/>
                            </p:stCondLst>
                            <p:childTnLst>
                              <p:par>
                                <p:cTn id="34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6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5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1" grpId="0" animBg="1"/>
      <p:bldP spid="22" grpId="0" animBg="1"/>
      <p:bldP spid="23" grpId="0" animBg="1"/>
      <p:bldP spid="27" grpId="0" animBg="1"/>
      <p:bldP spid="32" grpId="0" animBg="1"/>
      <p:bldP spid="3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Рисунок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4114"/>
            <a:ext cx="7359960" cy="6233886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67"/>
          <a:stretch/>
        </p:blipFill>
        <p:spPr>
          <a:xfrm>
            <a:off x="0" y="624114"/>
            <a:ext cx="7359960" cy="5886845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368"/>
          <a:stretch/>
        </p:blipFill>
        <p:spPr>
          <a:xfrm>
            <a:off x="0" y="624114"/>
            <a:ext cx="7359960" cy="3530393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4114"/>
            <a:ext cx="7359960" cy="623388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12192000" cy="624114"/>
          </a:xfrm>
          <a:prstGeom prst="rect">
            <a:avLst/>
          </a:prstGeom>
          <a:solidFill>
            <a:srgbClr val="3C5A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370112" y="39339"/>
            <a:ext cx="81767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Найпростіші логарифмічні нерівності</a:t>
            </a:r>
            <a:endParaRPr lang="ru-RU" sz="32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Прямоугольник 7"/>
              <p:cNvSpPr/>
              <p:nvPr/>
            </p:nvSpPr>
            <p:spPr>
              <a:xfrm>
                <a:off x="0" y="724721"/>
                <a:ext cx="4628561" cy="954107"/>
              </a:xfrm>
              <a:prstGeom prst="rect">
                <a:avLst/>
              </a:prstGeom>
              <a:solidFill>
                <a:srgbClr val="455B6F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2800" b="1" i="1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800" b="1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𝐥𝐨𝐠</m:t>
                              </m:r>
                            </m:e>
                            <m:sub>
                              <m:r>
                                <a:rPr lang="en-US" sz="2800" b="1" i="1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𝒂</m:t>
                              </m:r>
                            </m:sub>
                          </m:sSub>
                        </m:fName>
                        <m:e>
                          <m:r>
                            <a:rPr lang="en-US" sz="2800" b="1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𝒙</m:t>
                          </m:r>
                        </m:e>
                      </m:func>
                      <m:r>
                        <a:rPr lang="en-US" sz="2800" b="1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&gt;</m:t>
                      </m:r>
                      <m:r>
                        <a:rPr lang="en-US" sz="2800" b="1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𝒃</m:t>
                      </m:r>
                    </m:oMath>
                  </m:oMathPara>
                </a14:m>
                <a:endParaRPr lang="en-US" sz="2800" b="1" i="1" dirty="0">
                  <a:effectLst/>
                  <a:latin typeface="Cambria Math" panose="02040503050406030204" pitchFamily="18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800" b="1" i="1" smtClean="0">
                              <a:effectLst/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dPr>
                        <m:e>
                          <m:r>
                            <a:rPr lang="en-US" sz="2800" b="1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𝒂</m:t>
                          </m:r>
                          <m:r>
                            <a:rPr lang="en-US" sz="2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&gt;</m:t>
                          </m:r>
                          <m:r>
                            <a:rPr lang="uk-UA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𝟏</m:t>
                          </m:r>
                          <m:r>
                            <a:rPr lang="en-US" sz="2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, </m:t>
                          </m:r>
                          <m:r>
                            <a:rPr lang="en-US" sz="2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𝒃</m:t>
                          </m:r>
                          <m:r>
                            <a:rPr lang="uk-UA" sz="2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−</m:t>
                          </m:r>
                          <m:r>
                            <m:rPr>
                              <m:nor/>
                            </m:rPr>
                            <a:rPr lang="uk-UA" sz="2800" b="1"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число</m:t>
                          </m:r>
                        </m:e>
                      </m:d>
                      <m:r>
                        <a:rPr lang="en-US" sz="2800" b="1" i="1" smtClean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 </m:t>
                      </m:r>
                    </m:oMath>
                  </m:oMathPara>
                </a14:m>
                <a:endParaRPr lang="en-US" sz="28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0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724721"/>
                <a:ext cx="4628561" cy="95410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Прямоугольник 7"/>
              <p:cNvSpPr/>
              <p:nvPr/>
            </p:nvSpPr>
            <p:spPr>
              <a:xfrm>
                <a:off x="4902120" y="940164"/>
                <a:ext cx="6542020" cy="539443"/>
              </a:xfrm>
              <a:prstGeom prst="rect">
                <a:avLst/>
              </a:prstGeom>
              <a:solidFill>
                <a:srgbClr val="696969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ctr"/>
                <a:r>
                  <a:rPr lang="uk-UA" sz="2800" b="1" dirty="0">
                    <a:effectLst/>
                    <a:ea typeface="Cambria Math" panose="02040503050406030204" pitchFamily="18" charset="0"/>
                    <a:cs typeface="Tahoma" panose="020B0604030504040204" pitchFamily="34" charset="0"/>
                  </a:rPr>
                  <a:t>Нехай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𝒃</m:t>
                    </m:r>
                    <m:r>
                      <a:rPr lang="en-US" sz="2800" b="1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=</m:t>
                    </m:r>
                    <m:func>
                      <m:funcPr>
                        <m:ctrlPr>
                          <a:rPr lang="en-US" sz="2800" b="1" i="1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800" b="1" i="1" smtClean="0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 panose="020B0604030504040204" pitchFamily="34" charset="0"/>
                              </a:rPr>
                            </m:ctrlPr>
                          </m:sSubPr>
                          <m:e>
                            <m:r>
                              <a:rPr lang="en-US" sz="2800" b="1" i="0" smtClean="0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 panose="020B0604030504040204" pitchFamily="34" charset="0"/>
                              </a:rPr>
                              <m:t>𝐥𝐨𝐠</m:t>
                            </m:r>
                          </m:e>
                          <m:sub>
                            <m:r>
                              <a:rPr lang="en-US" sz="2800" b="1" i="1" smtClean="0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 panose="020B0604030504040204" pitchFamily="34" charset="0"/>
                              </a:rPr>
                              <m:t>𝒂</m:t>
                            </m:r>
                          </m:sub>
                        </m:sSub>
                      </m:fName>
                      <m:e>
                        <m:sSup>
                          <m:sSupPr>
                            <m:ctrlPr>
                              <a:rPr lang="en-US" sz="2800" b="1" i="1" smtClean="0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r>
                              <a:rPr lang="en-US" sz="2800" b="1" i="1" smtClean="0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 panose="020B0604030504040204" pitchFamily="34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sz="2800" b="1" i="1" smtClean="0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 panose="020B0604030504040204" pitchFamily="34" charset="0"/>
                              </a:rPr>
                              <m:t>𝒃</m:t>
                            </m:r>
                          </m:sup>
                        </m:sSup>
                      </m:e>
                    </m:func>
                    <m:r>
                      <a:rPr lang="en-US" sz="2800" b="1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⇒</m:t>
                    </m:r>
                    <m:func>
                      <m:funcPr>
                        <m:ctrlPr>
                          <a:rPr lang="en-US" sz="28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8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sSubPr>
                          <m:e>
                            <m:r>
                              <a:rPr lang="en-US" sz="2800" b="1" i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𝐥𝐨𝐠</m:t>
                            </m:r>
                          </m:e>
                          <m:sub>
                            <m:r>
                              <a:rPr lang="en-US" sz="28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𝒂</m:t>
                            </m:r>
                          </m:sub>
                        </m:sSub>
                      </m:fName>
                      <m:e>
                        <m:r>
                          <a:rPr lang="en-US" sz="28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</m:e>
                    </m:func>
                    <m:r>
                      <a:rPr lang="en-US" sz="28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&gt;</m:t>
                    </m:r>
                    <m:func>
                      <m:funcPr>
                        <m:ctrlPr>
                          <a:rPr lang="en-US" sz="2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8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 panose="020B0604030504040204" pitchFamily="34" charset="0"/>
                              </a:rPr>
                            </m:ctrlPr>
                          </m:sSubPr>
                          <m:e>
                            <m:r>
                              <a:rPr lang="en-US" sz="2800" b="1" i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 panose="020B0604030504040204" pitchFamily="34" charset="0"/>
                              </a:rPr>
                              <m:t>𝐥𝐨𝐠</m:t>
                            </m:r>
                          </m:e>
                          <m:sub>
                            <m:r>
                              <a:rPr lang="en-US" sz="28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 panose="020B0604030504040204" pitchFamily="34" charset="0"/>
                              </a:rPr>
                              <m:t>𝒂</m:t>
                            </m:r>
                          </m:sub>
                        </m:sSub>
                      </m:fName>
                      <m:e>
                        <m:sSup>
                          <m:sSupPr>
                            <m:ctrlPr>
                              <a:rPr lang="en-US" sz="28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r>
                              <a:rPr lang="en-US" sz="28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 panose="020B0604030504040204" pitchFamily="34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sz="28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 panose="020B0604030504040204" pitchFamily="34" charset="0"/>
                              </a:rPr>
                              <m:t>𝒃</m:t>
                            </m:r>
                          </m:sup>
                        </m:sSup>
                      </m:e>
                    </m:func>
                  </m:oMath>
                </a14:m>
                <a:endParaRPr lang="en-US" sz="28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1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2120" y="940164"/>
                <a:ext cx="6542020" cy="539443"/>
              </a:xfrm>
              <a:prstGeom prst="rect">
                <a:avLst/>
              </a:prstGeom>
              <a:blipFill>
                <a:blip r:embed="rId8"/>
                <a:stretch>
                  <a:fillRect t="-6742" b="-31461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Виноска 1 (межа й риска) 29"/>
              <p:cNvSpPr/>
              <p:nvPr/>
            </p:nvSpPr>
            <p:spPr>
              <a:xfrm>
                <a:off x="2467802" y="5700559"/>
                <a:ext cx="2796348" cy="494120"/>
              </a:xfrm>
              <a:prstGeom prst="accentBorderCallout1">
                <a:avLst>
                  <a:gd name="adj1" fmla="val 47537"/>
                  <a:gd name="adj2" fmla="val -9400"/>
                  <a:gd name="adj3" fmla="val -18993"/>
                  <a:gd name="adj4" fmla="val -45794"/>
                </a:avLst>
              </a:prstGeom>
              <a:solidFill>
                <a:srgbClr val="3C5A59"/>
              </a:solidFill>
              <a:ln w="12700">
                <a:solidFill>
                  <a:srgbClr val="3C5A5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𝒚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func>
                        <m:funcPr>
                          <m:ctrlPr>
                            <a:rPr lang="en-US" sz="24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0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𝐥𝐨𝐠</m:t>
                              </m:r>
                            </m:e>
                            <m:sub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𝒂</m:t>
                              </m:r>
                            </m:sub>
                          </m:sSub>
                        </m:fName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𝒙</m:t>
                          </m:r>
                        </m:e>
                      </m:func>
                      <m:r>
                        <a:rPr lang="en-US" sz="24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, 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𝒂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&gt;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𝟏</m:t>
                      </m:r>
                    </m:oMath>
                  </m:oMathPara>
                </a14:m>
                <a:endParaRPr lang="en-US" sz="2000" b="1" i="1" dirty="0">
                  <a:latin typeface="Cambria Math" panose="02040503050406030204" pitchFamily="18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0" name="Виноска 1 (межа й риска)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7802" y="5700559"/>
                <a:ext cx="2796348" cy="494120"/>
              </a:xfrm>
              <a:prstGeom prst="accentBorderCallout1">
                <a:avLst>
                  <a:gd name="adj1" fmla="val 47537"/>
                  <a:gd name="adj2" fmla="val -9400"/>
                  <a:gd name="adj3" fmla="val -18993"/>
                  <a:gd name="adj4" fmla="val -45794"/>
                </a:avLst>
              </a:prstGeom>
              <a:blipFill>
                <a:blip r:embed="rId9"/>
                <a:stretch>
                  <a:fillRect b="-5660"/>
                </a:stretch>
              </a:blipFill>
              <a:ln w="12700">
                <a:solidFill>
                  <a:srgbClr val="3C5A59"/>
                </a:solidFill>
              </a:ln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Виноска 1 (межа й риска) 30"/>
              <p:cNvSpPr/>
              <p:nvPr/>
            </p:nvSpPr>
            <p:spPr>
              <a:xfrm flipH="1">
                <a:off x="264030" y="3373186"/>
                <a:ext cx="1337952" cy="385884"/>
              </a:xfrm>
              <a:prstGeom prst="accentBorderCallout1">
                <a:avLst>
                  <a:gd name="adj1" fmla="val 47537"/>
                  <a:gd name="adj2" fmla="val -9400"/>
                  <a:gd name="adj3" fmla="val 201574"/>
                  <a:gd name="adj4" fmla="val -63673"/>
                </a:avLst>
              </a:prstGeom>
              <a:solidFill>
                <a:srgbClr val="B1510F"/>
              </a:solidFill>
              <a:ln w="12700">
                <a:solidFill>
                  <a:srgbClr val="B1510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𝒚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𝒃</m:t>
                      </m:r>
                    </m:oMath>
                  </m:oMathPara>
                </a14:m>
                <a:endParaRPr lang="uk-UA" sz="20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1" name="Виноска 1 (межа й риска)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264030" y="3373186"/>
                <a:ext cx="1337952" cy="385884"/>
              </a:xfrm>
              <a:prstGeom prst="accentBorderCallout1">
                <a:avLst>
                  <a:gd name="adj1" fmla="val 47537"/>
                  <a:gd name="adj2" fmla="val -9400"/>
                  <a:gd name="adj3" fmla="val 201574"/>
                  <a:gd name="adj4" fmla="val -63673"/>
                </a:avLst>
              </a:prstGeom>
              <a:blipFill>
                <a:blip r:embed="rId10"/>
                <a:stretch>
                  <a:fillRect/>
                </a:stretch>
              </a:blipFill>
              <a:ln w="12700">
                <a:solidFill>
                  <a:srgbClr val="B1510F"/>
                </a:solidFill>
              </a:ln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" name="Пряма сполучна лінія 31"/>
          <p:cNvCxnSpPr/>
          <p:nvPr/>
        </p:nvCxnSpPr>
        <p:spPr>
          <a:xfrm>
            <a:off x="2788497" y="4161923"/>
            <a:ext cx="0" cy="876167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Овал 32"/>
          <p:cNvSpPr/>
          <p:nvPr/>
        </p:nvSpPr>
        <p:spPr>
          <a:xfrm>
            <a:off x="2753307" y="5017035"/>
            <a:ext cx="70379" cy="7037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4" name="Овал 33"/>
          <p:cNvSpPr/>
          <p:nvPr/>
        </p:nvSpPr>
        <p:spPr>
          <a:xfrm>
            <a:off x="2727114" y="4092128"/>
            <a:ext cx="122767" cy="12276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cxnSp>
        <p:nvCxnSpPr>
          <p:cNvPr id="35" name="Пряма зі стрілкою 34"/>
          <p:cNvCxnSpPr/>
          <p:nvPr/>
        </p:nvCxnSpPr>
        <p:spPr>
          <a:xfrm flipV="1">
            <a:off x="3228340" y="4039705"/>
            <a:ext cx="0" cy="998385"/>
          </a:xfrm>
          <a:prstGeom prst="straightConnector1">
            <a:avLst/>
          </a:prstGeom>
          <a:ln w="1270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 зі стрілкою 35"/>
          <p:cNvCxnSpPr/>
          <p:nvPr/>
        </p:nvCxnSpPr>
        <p:spPr>
          <a:xfrm flipV="1">
            <a:off x="3681553" y="3924300"/>
            <a:ext cx="0" cy="1122760"/>
          </a:xfrm>
          <a:prstGeom prst="straightConnector1">
            <a:avLst/>
          </a:prstGeom>
          <a:ln w="1270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 зі стрілкою 36"/>
          <p:cNvCxnSpPr/>
          <p:nvPr/>
        </p:nvCxnSpPr>
        <p:spPr>
          <a:xfrm flipV="1">
            <a:off x="4127500" y="3825154"/>
            <a:ext cx="0" cy="1221906"/>
          </a:xfrm>
          <a:prstGeom prst="straightConnector1">
            <a:avLst/>
          </a:prstGeom>
          <a:ln w="1270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 зі стрілкою 37"/>
          <p:cNvCxnSpPr/>
          <p:nvPr/>
        </p:nvCxnSpPr>
        <p:spPr>
          <a:xfrm flipV="1">
            <a:off x="4571198" y="3739723"/>
            <a:ext cx="0" cy="1311945"/>
          </a:xfrm>
          <a:prstGeom prst="straightConnector1">
            <a:avLst/>
          </a:prstGeom>
          <a:ln w="1270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 зі стрілкою 38"/>
          <p:cNvCxnSpPr/>
          <p:nvPr/>
        </p:nvCxnSpPr>
        <p:spPr>
          <a:xfrm flipV="1">
            <a:off x="6805529" y="3407833"/>
            <a:ext cx="0" cy="1639227"/>
          </a:xfrm>
          <a:prstGeom prst="straightConnector1">
            <a:avLst/>
          </a:prstGeom>
          <a:ln w="1270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 зі стрілкою 41"/>
          <p:cNvCxnSpPr/>
          <p:nvPr/>
        </p:nvCxnSpPr>
        <p:spPr>
          <a:xfrm flipV="1">
            <a:off x="5022850" y="3649133"/>
            <a:ext cx="0" cy="1397927"/>
          </a:xfrm>
          <a:prstGeom prst="straightConnector1">
            <a:avLst/>
          </a:prstGeom>
          <a:ln w="1270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 зі стрілкою 42"/>
          <p:cNvCxnSpPr/>
          <p:nvPr/>
        </p:nvCxnSpPr>
        <p:spPr>
          <a:xfrm flipV="1">
            <a:off x="7259788" y="3373186"/>
            <a:ext cx="0" cy="1673875"/>
          </a:xfrm>
          <a:prstGeom prst="straightConnector1">
            <a:avLst/>
          </a:prstGeom>
          <a:ln w="1270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 зі стрілкою 44"/>
          <p:cNvCxnSpPr/>
          <p:nvPr/>
        </p:nvCxnSpPr>
        <p:spPr>
          <a:xfrm flipV="1">
            <a:off x="5470759" y="3575098"/>
            <a:ext cx="0" cy="1471962"/>
          </a:xfrm>
          <a:prstGeom prst="straightConnector1">
            <a:avLst/>
          </a:prstGeom>
          <a:ln w="1270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 зі стрілкою 49"/>
          <p:cNvCxnSpPr/>
          <p:nvPr/>
        </p:nvCxnSpPr>
        <p:spPr>
          <a:xfrm flipV="1">
            <a:off x="5911850" y="3524250"/>
            <a:ext cx="0" cy="1519006"/>
          </a:xfrm>
          <a:prstGeom prst="straightConnector1">
            <a:avLst/>
          </a:prstGeom>
          <a:ln w="1270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 зі стрілкою 50"/>
          <p:cNvCxnSpPr/>
          <p:nvPr/>
        </p:nvCxnSpPr>
        <p:spPr>
          <a:xfrm flipV="1">
            <a:off x="6365708" y="3467100"/>
            <a:ext cx="0" cy="1598103"/>
          </a:xfrm>
          <a:prstGeom prst="straightConnector1">
            <a:avLst/>
          </a:prstGeom>
          <a:ln w="1270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Прямоугольник 7"/>
              <p:cNvSpPr/>
              <p:nvPr/>
            </p:nvSpPr>
            <p:spPr>
              <a:xfrm>
                <a:off x="7502357" y="2119209"/>
                <a:ext cx="4685970" cy="3647986"/>
              </a:xfrm>
              <a:prstGeom prst="rect">
                <a:avLst/>
              </a:prstGeom>
              <a:solidFill>
                <a:srgbClr val="B1510F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ctr"/>
                <a:r>
                  <a:rPr lang="uk-UA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Більшому значенню функції відповідає більше значення аргументу, отже:</a:t>
                </a:r>
              </a:p>
              <a:p>
                <a:pPr algn="ctr"/>
                <a:endParaRPr lang="uk-UA" sz="16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800" b="1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2800" b="1" i="1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𝐥𝐨𝐠</m:t>
                              </m:r>
                            </m:e>
                            <m:sub>
                              <m:r>
                                <a:rPr lang="en-US" sz="2800" b="1" i="1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𝒂</m:t>
                              </m:r>
                            </m:sub>
                          </m:sSub>
                        </m:fName>
                        <m:e>
                          <m:r>
                            <a:rPr lang="en-US" sz="2800" b="1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𝒙</m:t>
                          </m:r>
                        </m:e>
                      </m:func>
                      <m:r>
                        <a:rPr lang="en-US" sz="2800" b="1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&gt;</m:t>
                      </m:r>
                      <m:func>
                        <m:funcPr>
                          <m:ctrlPr>
                            <a:rPr lang="en-US" sz="2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28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  <m:t>𝐥𝐨𝐠</m:t>
                              </m:r>
                            </m:e>
                            <m:sub>
                              <m:r>
                                <a:rPr lang="en-US" sz="28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  <m:t>𝒂</m:t>
                              </m:r>
                            </m:sub>
                          </m:sSub>
                        </m:fName>
                        <m:e>
                          <m:sSup>
                            <m:sSupPr>
                              <m:ctrlPr>
                                <a:rPr lang="en-US" sz="28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28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en-US" sz="28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  <m:t>𝒃</m:t>
                              </m:r>
                            </m:sup>
                          </m:sSup>
                        </m:e>
                      </m:func>
                      <m:r>
                        <a:rPr lang="uk-UA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⇒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𝒙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&gt;</m:t>
                      </m:r>
                      <m:sSup>
                        <m:sSupPr>
                          <m:ctrlPr>
                            <a:rPr lang="en-US" sz="2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</m:ctrlPr>
                        </m:sSupPr>
                        <m:e>
                          <m:r>
                            <a:rPr lang="en-US" sz="2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𝒂</m:t>
                          </m:r>
                        </m:e>
                        <m:sup>
                          <m:r>
                            <a:rPr lang="en-US" sz="2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𝒃</m:t>
                          </m:r>
                        </m:sup>
                      </m:sSup>
                    </m:oMath>
                  </m:oMathPara>
                </a14:m>
                <a:endParaRPr lang="uk-UA" sz="1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ctr"/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ctr"/>
                <a:r>
                  <a:rPr lang="uk-UA" sz="2800" b="1" dirty="0">
                    <a:solidFill>
                      <a:srgbClr val="FFFF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Знак нерівності не змінюється</a:t>
                </a:r>
              </a:p>
            </p:txBody>
          </p:sp>
        </mc:Choice>
        <mc:Fallback xmlns="">
          <p:sp>
            <p:nvSpPr>
              <p:cNvPr id="52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2357" y="2119209"/>
                <a:ext cx="4685970" cy="3647986"/>
              </a:xfrm>
              <a:prstGeom prst="rect">
                <a:avLst/>
              </a:prstGeom>
              <a:blipFill>
                <a:blip r:embed="rId11"/>
                <a:stretch>
                  <a:fillRect t="-1839" b="-3846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42" r="38840" b="1"/>
          <a:stretch/>
        </p:blipFill>
        <p:spPr>
          <a:xfrm>
            <a:off x="0" y="1772238"/>
            <a:ext cx="7456602" cy="5085761"/>
          </a:xfrm>
          <a:prstGeom prst="rect">
            <a:avLst/>
          </a:prstGeom>
        </p:spPr>
      </p:pic>
      <p:sp>
        <p:nvSpPr>
          <p:cNvPr id="44" name="Прямоугольник 7"/>
          <p:cNvSpPr/>
          <p:nvPr/>
        </p:nvSpPr>
        <p:spPr>
          <a:xfrm>
            <a:off x="375833" y="2054546"/>
            <a:ext cx="6542020" cy="3539430"/>
          </a:xfrm>
          <a:prstGeom prst="rect">
            <a:avLst/>
          </a:prstGeom>
          <a:solidFill>
            <a:srgbClr val="545454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endParaRPr lang="uk-UA" sz="2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uk-UA" sz="28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uk-UA" sz="2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uk-UA" sz="28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uk-UA" sz="2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uk-UA" sz="28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uk-UA" sz="2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uk-UA" sz="28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7" name="Групувати 6"/>
          <p:cNvGrpSpPr/>
          <p:nvPr/>
        </p:nvGrpSpPr>
        <p:grpSpPr>
          <a:xfrm>
            <a:off x="10753893" y="4054321"/>
            <a:ext cx="1369793" cy="640227"/>
            <a:chOff x="10753893" y="4054321"/>
            <a:chExt cx="1369793" cy="640227"/>
          </a:xfrm>
        </p:grpSpPr>
        <p:sp>
          <p:nvSpPr>
            <p:cNvPr id="2" name="Округлений прямокутник 1"/>
            <p:cNvSpPr/>
            <p:nvPr/>
          </p:nvSpPr>
          <p:spPr>
            <a:xfrm>
              <a:off x="10823072" y="4054321"/>
              <a:ext cx="1300614" cy="640227"/>
            </a:xfrm>
            <a:prstGeom prst="roundRect">
              <a:avLst/>
            </a:prstGeom>
            <a:noFill/>
            <a:ln w="571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/>
                <p:cNvSpPr txBox="1"/>
                <p:nvPr/>
              </p:nvSpPr>
              <p:spPr>
                <a:xfrm>
                  <a:off x="10753893" y="4078374"/>
                  <a:ext cx="1283289" cy="53944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𝒙</m:t>
                        </m:r>
                        <m:r>
                          <a:rPr lang="en-US" sz="2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&gt;</m:t>
                        </m:r>
                        <m:sSup>
                          <m:sSupPr>
                            <m:ctrlPr>
                              <a:rPr lang="en-US" sz="2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r>
                              <a:rPr lang="en-US" sz="2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 panose="020B0604030504040204" pitchFamily="34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sz="2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 panose="020B0604030504040204" pitchFamily="34" charset="0"/>
                              </a:rPr>
                              <m:t>𝒃</m:t>
                            </m:r>
                          </m:sup>
                        </m:sSup>
                      </m:oMath>
                    </m:oMathPara>
                  </a14:m>
                  <a:endParaRPr lang="uk-UA" sz="28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6" name="Text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753893" y="4078374"/>
                  <a:ext cx="1283289" cy="539443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46" name="Рисунок 4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7886" y="5596735"/>
            <a:ext cx="1089316" cy="1089316"/>
          </a:xfrm>
          <a:prstGeom prst="rect">
            <a:avLst/>
          </a:prstGeom>
        </p:spPr>
      </p:pic>
      <p:sp>
        <p:nvSpPr>
          <p:cNvPr id="47" name="Прямоугольник 7"/>
          <p:cNvSpPr/>
          <p:nvPr/>
        </p:nvSpPr>
        <p:spPr>
          <a:xfrm>
            <a:off x="6674177" y="5724708"/>
            <a:ext cx="4503709" cy="830997"/>
          </a:xfrm>
          <a:prstGeom prst="rect">
            <a:avLst/>
          </a:prstGeom>
          <a:solidFill>
            <a:srgbClr val="726F54"/>
          </a:solidFill>
          <a:ln>
            <a:noFill/>
          </a:ln>
          <a:effectLst>
            <a:softEdge rad="0"/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Чи</a:t>
            </a:r>
            <a:r>
              <a:rPr lang="ru-RU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буде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uk-UA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виконуватися умова ОДЗ нерівності</a:t>
            </a:r>
            <a:r>
              <a:rPr lang="ru-RU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ru-RU" sz="24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2473353" y="3576052"/>
                <a:ext cx="1283289" cy="539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</m:ctrlPr>
                        </m:sSupPr>
                        <m:e>
                          <m:r>
                            <a:rPr lang="en-US" sz="2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𝒂</m:t>
                          </m:r>
                        </m:e>
                        <m:sup>
                          <m:r>
                            <a:rPr lang="en-US" sz="2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𝒃</m:t>
                          </m:r>
                        </m:sup>
                      </m:sSup>
                      <m:r>
                        <a:rPr lang="en-US" sz="2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&gt;</m:t>
                      </m:r>
                      <m:r>
                        <a:rPr lang="uk-UA" sz="2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𝟎</m:t>
                      </m:r>
                    </m:oMath>
                  </m:oMathPara>
                </a14:m>
                <a:endParaRPr lang="uk-UA" sz="2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3353" y="3576052"/>
                <a:ext cx="1283289" cy="539443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370112" y="4051604"/>
                <a:ext cx="347810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∀</m:t>
                      </m:r>
                      <m:r>
                        <a:rPr lang="en-US" sz="2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𝒂</m:t>
                      </m:r>
                      <m:r>
                        <a:rPr lang="en-US" sz="2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&gt;</m:t>
                      </m:r>
                      <m:r>
                        <a:rPr lang="en-US" sz="2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𝟎</m:t>
                      </m:r>
                      <m:r>
                        <a:rPr lang="en-US" sz="2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, </m:t>
                      </m:r>
                      <m:r>
                        <a:rPr lang="en-US" sz="2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𝒂</m:t>
                      </m:r>
                      <m:r>
                        <a:rPr lang="en-US" sz="2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≠</m:t>
                      </m:r>
                      <m:r>
                        <a:rPr lang="en-US" sz="2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𝟏</m:t>
                      </m:r>
                      <m:r>
                        <a:rPr lang="en-US" sz="2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, </m:t>
                      </m:r>
                      <m:r>
                        <a:rPr lang="en-US" sz="2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𝒃</m:t>
                      </m:r>
                      <m:r>
                        <a:rPr lang="en-US" sz="2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∈</m:t>
                      </m:r>
                      <m:r>
                        <a:rPr lang="en-US" sz="2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ℝ</m:t>
                      </m:r>
                    </m:oMath>
                  </m:oMathPara>
                </a14:m>
                <a:endParaRPr lang="uk-UA" sz="2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112" y="4051604"/>
                <a:ext cx="3478109" cy="523220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2468222" y="4550483"/>
                <a:ext cx="1283289" cy="539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𝒙</m:t>
                      </m:r>
                      <m:r>
                        <a:rPr lang="en-US" sz="2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&gt;</m:t>
                      </m:r>
                      <m:sSup>
                        <m:sSupPr>
                          <m:ctrlPr>
                            <a:rPr lang="en-US" sz="2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</m:ctrlPr>
                        </m:sSupPr>
                        <m:e>
                          <m:r>
                            <a:rPr lang="en-US" sz="2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𝒂</m:t>
                          </m:r>
                        </m:e>
                        <m:sup>
                          <m:r>
                            <a:rPr lang="en-US" sz="2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𝒃</m:t>
                          </m:r>
                        </m:sup>
                      </m:sSup>
                    </m:oMath>
                  </m:oMathPara>
                </a14:m>
                <a:endParaRPr lang="uk-UA" sz="2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8222" y="4550483"/>
                <a:ext cx="1283289" cy="539443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Пряма сполучна лінія 9"/>
          <p:cNvCxnSpPr/>
          <p:nvPr/>
        </p:nvCxnSpPr>
        <p:spPr>
          <a:xfrm>
            <a:off x="3865976" y="3700228"/>
            <a:ext cx="0" cy="128665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Стрілка вправо 10"/>
          <p:cNvSpPr/>
          <p:nvPr/>
        </p:nvSpPr>
        <p:spPr>
          <a:xfrm>
            <a:off x="3996626" y="4136659"/>
            <a:ext cx="829197" cy="413788"/>
          </a:xfrm>
          <a:prstGeom prst="rightArrow">
            <a:avLst>
              <a:gd name="adj1" fmla="val 50000"/>
              <a:gd name="adj2" fmla="val 93285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4947032" y="4097928"/>
                <a:ext cx="128328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𝒙</m:t>
                      </m:r>
                      <m:r>
                        <a:rPr lang="en-US" sz="2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&gt;</m:t>
                      </m:r>
                      <m:r>
                        <a:rPr lang="uk-UA" sz="2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𝟎</m:t>
                      </m:r>
                    </m:oMath>
                  </m:oMathPara>
                </a14:m>
                <a:endParaRPr lang="uk-UA" sz="2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7032" y="4097928"/>
                <a:ext cx="1283289" cy="523220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Прямоугольник 7"/>
              <p:cNvSpPr/>
              <p:nvPr/>
            </p:nvSpPr>
            <p:spPr>
              <a:xfrm>
                <a:off x="8546841" y="2119209"/>
                <a:ext cx="2455368" cy="523220"/>
              </a:xfrm>
              <a:prstGeom prst="rect">
                <a:avLst/>
              </a:prstGeom>
              <a:solidFill>
                <a:srgbClr val="2867A0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28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  <m:t>𝐥𝐨𝐠</m:t>
                              </m:r>
                            </m:e>
                            <m:sub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  <m:t>𝟒</m:t>
                              </m:r>
                            </m:sub>
                          </m:sSub>
                        </m:fName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𝒙</m:t>
                          </m:r>
                        </m:e>
                      </m:func>
                      <m:r>
                        <a:rPr lang="en-US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&gt;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𝟐</m:t>
                      </m:r>
                    </m:oMath>
                  </m:oMathPara>
                </a14:m>
                <a:endParaRPr lang="en-US" sz="28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5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46841" y="2119209"/>
                <a:ext cx="2455368" cy="523220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Прямоугольник 7"/>
              <p:cNvSpPr/>
              <p:nvPr/>
            </p:nvSpPr>
            <p:spPr>
              <a:xfrm>
                <a:off x="8346493" y="2849694"/>
                <a:ext cx="2876304" cy="532966"/>
              </a:xfrm>
              <a:prstGeom prst="rect">
                <a:avLst/>
              </a:prstGeom>
              <a:solidFill>
                <a:srgbClr val="2867A0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28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  <m:t>𝐥𝐨𝐠</m:t>
                              </m:r>
                            </m:e>
                            <m:sub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  <m:t>𝟒</m:t>
                              </m:r>
                            </m:sub>
                          </m:sSub>
                        </m:fName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𝒙</m:t>
                          </m:r>
                        </m:e>
                      </m:func>
                      <m:r>
                        <a:rPr lang="en-US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&gt;</m:t>
                      </m:r>
                      <m:func>
                        <m:funcPr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28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  <m:t>𝐥𝐨𝐠</m:t>
                              </m:r>
                            </m:e>
                            <m:sub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  <m:t>𝟒</m:t>
                              </m:r>
                            </m:sub>
                          </m:sSub>
                        </m:fName>
                        <m:e>
                          <m:sSup>
                            <m:sSupPr>
                              <m:ctrlPr>
                                <a:rPr lang="en-US" sz="28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  <m:t>𝟒</m:t>
                              </m:r>
                            </m:e>
                            <m:sup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  <m:t>𝟐</m:t>
                              </m:r>
                            </m:sup>
                          </m:sSup>
                        </m:e>
                      </m:func>
                    </m:oMath>
                  </m:oMathPara>
                </a14:m>
                <a:endParaRPr lang="en-US" sz="28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6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46493" y="2849694"/>
                <a:ext cx="2876304" cy="532966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Прямоугольник 7"/>
              <p:cNvSpPr/>
              <p:nvPr/>
            </p:nvSpPr>
            <p:spPr>
              <a:xfrm>
                <a:off x="8352433" y="3631616"/>
                <a:ext cx="2876304" cy="532966"/>
              </a:xfrm>
              <a:prstGeom prst="rect">
                <a:avLst/>
              </a:prstGeom>
              <a:solidFill>
                <a:srgbClr val="2867A0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𝒙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&gt;</m:t>
                      </m:r>
                      <m:sSup>
                        <m:sSupPr>
                          <m:ctrlPr>
                            <a:rPr lang="en-US" sz="2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</m:ctrlPr>
                        </m:sSupPr>
                        <m:e>
                          <m:r>
                            <a:rPr lang="en-US" sz="2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𝟒</m:t>
                          </m:r>
                        </m:e>
                        <m:sup>
                          <m:r>
                            <a:rPr lang="en-US" sz="2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US" sz="28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7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52433" y="3631616"/>
                <a:ext cx="2876304" cy="532966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Прямоугольник 7"/>
              <p:cNvSpPr/>
              <p:nvPr/>
            </p:nvSpPr>
            <p:spPr>
              <a:xfrm>
                <a:off x="8337828" y="5019124"/>
                <a:ext cx="2876304" cy="532966"/>
              </a:xfrm>
              <a:prstGeom prst="rect">
                <a:avLst/>
              </a:prstGeom>
              <a:solidFill>
                <a:srgbClr val="2867A0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𝒙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∈</m:t>
                      </m:r>
                      <m:d>
                        <m:dPr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</m:ctrlPr>
                        </m:d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𝟏𝟔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; +∞</m:t>
                          </m:r>
                        </m:e>
                      </m:d>
                    </m:oMath>
                  </m:oMathPara>
                </a14:m>
                <a:endParaRPr lang="en-US" sz="28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8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37828" y="5019124"/>
                <a:ext cx="2876304" cy="532966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9" name="Прямоугольник 7"/>
          <p:cNvSpPr/>
          <p:nvPr/>
        </p:nvSpPr>
        <p:spPr>
          <a:xfrm>
            <a:off x="6687824" y="5733445"/>
            <a:ext cx="4503709" cy="830997"/>
          </a:xfrm>
          <a:prstGeom prst="rect">
            <a:avLst/>
          </a:prstGeom>
          <a:solidFill>
            <a:srgbClr val="726F54"/>
          </a:solidFill>
          <a:ln>
            <a:noFill/>
          </a:ln>
          <a:effectLst>
            <a:softEdge rad="0"/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Розв’яжіть цю логарифмічну нерівність</a:t>
            </a:r>
            <a:endParaRPr lang="ru-RU" sz="24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4554889" y="2693906"/>
            <a:ext cx="22477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Умова ОДЗ виконується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Прямоугольник 7"/>
              <p:cNvSpPr/>
              <p:nvPr/>
            </p:nvSpPr>
            <p:spPr>
              <a:xfrm>
                <a:off x="8356161" y="4323463"/>
                <a:ext cx="2876304" cy="523220"/>
              </a:xfrm>
              <a:prstGeom prst="rect">
                <a:avLst/>
              </a:prstGeom>
              <a:solidFill>
                <a:srgbClr val="2867A0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𝒙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&gt;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𝟏𝟔</m:t>
                      </m:r>
                    </m:oMath>
                  </m:oMathPara>
                </a14:m>
                <a:endParaRPr lang="en-US" sz="28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1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56161" y="4323463"/>
                <a:ext cx="2876304" cy="523220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537273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25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4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9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400"/>
                            </p:stCondLst>
                            <p:childTnLst>
                              <p:par>
                                <p:cTn id="3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4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800"/>
                            </p:stCondLst>
                            <p:childTnLst>
                              <p:par>
                                <p:cTn id="4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5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300"/>
                            </p:stCondLst>
                            <p:childTnLst>
                              <p:par>
                                <p:cTn id="5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2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2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2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800"/>
                            </p:stCondLst>
                            <p:childTnLst>
                              <p:par>
                                <p:cTn id="8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000"/>
                            </p:stCondLst>
                            <p:childTnLst>
                              <p:par>
                                <p:cTn id="99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1.48148E-6 L -0.64232 -0.26458 " pathEditMode="relative" rAng="0" ptsTypes="AA">
                                      <p:cBhvr>
                                        <p:cTn id="10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122" y="-13241"/>
                                    </p:animMotion>
                                  </p:childTnLst>
                                </p:cTn>
                              </p:par>
                              <p:par>
                                <p:cTn id="10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000"/>
                            </p:stCondLst>
                            <p:childTnLst>
                              <p:par>
                                <p:cTn id="105" presetID="64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0 L -2.08333E-6 -0.06944 " pathEditMode="relative" rAng="0" ptsTypes="AA">
                                      <p:cBhvr>
                                        <p:cTn id="10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4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500"/>
                            </p:stCondLst>
                            <p:childTnLst>
                              <p:par>
                                <p:cTn id="10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5" dur="2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1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9" dur="2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23" dur="2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6" dur="25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25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8" dur="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0.06944 L -2.08333E-6 -3.7037E-6 " pathEditMode="relative" rAng="0" ptsTypes="AA">
                                      <p:cBhvr>
                                        <p:cTn id="131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708"/>
                                    </p:animMotion>
                                  </p:childTnLst>
                                </p:cTn>
                              </p:par>
                              <p:par>
                                <p:cTn id="1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4" dur="2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1000"/>
                            </p:stCondLst>
                            <p:childTnLst>
                              <p:par>
                                <p:cTn id="1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8" dur="2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1250"/>
                            </p:stCondLst>
                            <p:childTnLst>
                              <p:par>
                                <p:cTn id="140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500" tmFilter="0, 0; .2, .5; .8, .5; 1, 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2" dur="250" autoRev="1" fill="hold"/>
                                        <p:tgtEl>
                                          <p:spTgt spid="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1750"/>
                            </p:stCondLst>
                            <p:childTnLst>
                              <p:par>
                                <p:cTn id="1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6" dur="2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2000"/>
                            </p:stCondLst>
                            <p:childTnLst>
                              <p:par>
                                <p:cTn id="148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3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7" dur="2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2750"/>
                            </p:stCondLst>
                            <p:childTnLst>
                              <p:par>
                                <p:cTn id="1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1" dur="2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3000"/>
                            </p:stCondLst>
                            <p:childTnLst>
                              <p:par>
                                <p:cTn id="163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4" dur="500" tmFilter="0, 0; .2, .5; .8, .5; 1, 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5" dur="250" autoRev="1" fill="hold"/>
                                        <p:tgtEl>
                                          <p:spTgt spid="6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2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69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72" dur="2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22" presetClass="exit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75" dur="2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78" dur="2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81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84" dur="2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6" presetClass="exit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87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90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22" presetClass="exit" presetSubtype="8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9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22" presetClass="exit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99" dur="2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500"/>
                            </p:stCondLst>
                            <p:childTnLst>
                              <p:par>
                                <p:cTn id="20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4" dur="2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5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6" dur="500" tmFilter="0, 0; .2, .5; .8, .5; 1, 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7" dur="250" autoRev="1" fill="hold"/>
                                        <p:tgtEl>
                                          <p:spTgt spid="5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1000"/>
                            </p:stCondLst>
                            <p:childTnLst>
                              <p:par>
                                <p:cTn id="20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6" dur="2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1500"/>
                            </p:stCondLst>
                            <p:childTnLst>
                              <p:par>
                                <p:cTn id="21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9" dur="5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0" dur="2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24" dur="2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7" dur="25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25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9" dur="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3" dur="2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>
                            <p:stCondLst>
                              <p:cond delay="250"/>
                            </p:stCondLst>
                            <p:childTnLst>
                              <p:par>
                                <p:cTn id="2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7" dur="2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500"/>
                            </p:stCondLst>
                            <p:childTnLst>
                              <p:par>
                                <p:cTn id="2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1" dur="2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750"/>
                            </p:stCondLst>
                            <p:childTnLst>
                              <p:par>
                                <p:cTn id="2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5" dur="2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6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7" dur="500" tmFilter="0, 0; .2, .5; .8, .5; 1, 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8" dur="250" autoRev="1" fill="hold"/>
                                        <p:tgtEl>
                                          <p:spTgt spid="5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9" fill="hold">
                            <p:stCondLst>
                              <p:cond delay="1250"/>
                            </p:stCondLst>
                            <p:childTnLst>
                              <p:par>
                                <p:cTn id="25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1" dur="2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10723C"/>
                                      </p:to>
                                    </p:animClr>
                                    <p:set>
                                      <p:cBhvr>
                                        <p:cTn id="252" dur="2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3" dur="2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0" grpId="0" animBg="1"/>
      <p:bldP spid="41" grpId="0" animBg="1"/>
      <p:bldP spid="41" grpId="1" animBg="1"/>
      <p:bldP spid="30" grpId="0" animBg="1"/>
      <p:bldP spid="31" grpId="0" animBg="1"/>
      <p:bldP spid="33" grpId="0" animBg="1"/>
      <p:bldP spid="34" grpId="0" animBg="1"/>
      <p:bldP spid="52" grpId="0" animBg="1"/>
      <p:bldP spid="52" grpId="1" animBg="1"/>
      <p:bldP spid="52" grpId="2" animBg="1"/>
      <p:bldP spid="52" grpId="3" animBg="1"/>
      <p:bldP spid="44" grpId="0" animBg="1"/>
      <p:bldP spid="44" grpId="1" animBg="1"/>
      <p:bldP spid="47" grpId="0" animBg="1"/>
      <p:bldP spid="47" grpId="1" animBg="1"/>
      <p:bldP spid="48" grpId="0"/>
      <p:bldP spid="48" grpId="1"/>
      <p:bldP spid="49" grpId="0"/>
      <p:bldP spid="49" grpId="1"/>
      <p:bldP spid="49" grpId="2"/>
      <p:bldP spid="53" grpId="0"/>
      <p:bldP spid="53" grpId="1"/>
      <p:bldP spid="11" grpId="0" animBg="1"/>
      <p:bldP spid="11" grpId="1" animBg="1"/>
      <p:bldP spid="54" grpId="0"/>
      <p:bldP spid="54" grpId="1"/>
      <p:bldP spid="55" grpId="0" animBg="1"/>
      <p:bldP spid="55" grpId="1" animBg="1"/>
      <p:bldP spid="56" grpId="0" animBg="1"/>
      <p:bldP spid="57" grpId="0" animBg="1"/>
      <p:bldP spid="58" grpId="0" animBg="1"/>
      <p:bldP spid="58" grpId="1" animBg="1"/>
      <p:bldP spid="59" grpId="0" animBg="1"/>
      <p:bldP spid="59" grpId="1" animBg="1"/>
      <p:bldP spid="60" grpId="0"/>
      <p:bldP spid="60" grpId="1"/>
      <p:bldP spid="60" grpId="2"/>
      <p:bldP spid="6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Рисунок 5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4114"/>
            <a:ext cx="7359960" cy="6233886"/>
          </a:xfrm>
          <a:prstGeom prst="rect">
            <a:avLst/>
          </a:prstGeom>
        </p:spPr>
      </p:pic>
      <p:pic>
        <p:nvPicPr>
          <p:cNvPr id="61" name="Рисунок 6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925" b="-1"/>
          <a:stretch/>
        </p:blipFill>
        <p:spPr>
          <a:xfrm>
            <a:off x="0" y="3237632"/>
            <a:ext cx="7359960" cy="3620367"/>
          </a:xfrm>
          <a:prstGeom prst="rect">
            <a:avLst/>
          </a:prstGeom>
        </p:spPr>
      </p:pic>
      <p:pic>
        <p:nvPicPr>
          <p:cNvPr id="60" name="Рисунок 5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4114"/>
            <a:ext cx="7359960" cy="6233886"/>
          </a:xfrm>
          <a:prstGeom prst="rect">
            <a:avLst/>
          </a:prstGeom>
        </p:spPr>
      </p:pic>
      <p:pic>
        <p:nvPicPr>
          <p:cNvPr id="62" name="Рисунок 6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062" b="38969"/>
          <a:stretch/>
        </p:blipFill>
        <p:spPr>
          <a:xfrm>
            <a:off x="0" y="3246202"/>
            <a:ext cx="7359960" cy="118251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12192000" cy="624114"/>
          </a:xfrm>
          <a:prstGeom prst="rect">
            <a:avLst/>
          </a:prstGeom>
          <a:solidFill>
            <a:srgbClr val="3C5A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370112" y="39339"/>
            <a:ext cx="81767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Найпростіші логарифмічні нерівності</a:t>
            </a:r>
            <a:endParaRPr lang="ru-RU" sz="32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Прямоугольник 7"/>
              <p:cNvSpPr/>
              <p:nvPr/>
            </p:nvSpPr>
            <p:spPr>
              <a:xfrm>
                <a:off x="0" y="724721"/>
                <a:ext cx="5022850" cy="954107"/>
              </a:xfrm>
              <a:prstGeom prst="rect">
                <a:avLst/>
              </a:prstGeom>
              <a:solidFill>
                <a:srgbClr val="455B6F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2800" b="1" i="1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800" b="1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𝐥𝐨𝐠</m:t>
                              </m:r>
                            </m:e>
                            <m:sub>
                              <m:r>
                                <a:rPr lang="en-US" sz="2800" b="1" i="1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𝒂</m:t>
                              </m:r>
                            </m:sub>
                          </m:sSub>
                        </m:fName>
                        <m:e>
                          <m:r>
                            <a:rPr lang="en-US" sz="2800" b="1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𝒙</m:t>
                          </m:r>
                        </m:e>
                      </m:func>
                      <m:r>
                        <a:rPr lang="en-US" sz="2800" b="1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&gt;</m:t>
                      </m:r>
                      <m:r>
                        <a:rPr lang="en-US" sz="2800" b="1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𝒃</m:t>
                      </m:r>
                    </m:oMath>
                  </m:oMathPara>
                </a14:m>
                <a:endParaRPr lang="en-US" sz="2800" b="1" i="1" dirty="0">
                  <a:effectLst/>
                  <a:latin typeface="Cambria Math" panose="02040503050406030204" pitchFamily="18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800" b="1" i="1" smtClean="0">
                              <a:effectLst/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dPr>
                        <m:e>
                          <m:r>
                            <a:rPr lang="uk-UA" sz="2800" b="1" i="1" smtClean="0">
                              <a:effectLst/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𝟎</m:t>
                          </m:r>
                          <m:r>
                            <a:rPr lang="en-US" sz="2800" b="1" i="1" smtClean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&lt;</m:t>
                          </m:r>
                          <m:r>
                            <a:rPr lang="en-US" sz="2800" b="1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𝒂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&lt;</m:t>
                          </m:r>
                          <m:r>
                            <a:rPr lang="uk-UA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𝟏</m:t>
                          </m:r>
                          <m:r>
                            <a:rPr lang="uk-UA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, </m:t>
                          </m:r>
                          <m:r>
                            <a:rPr lang="en-US" sz="2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𝒃</m:t>
                          </m:r>
                          <m:r>
                            <a:rPr lang="uk-UA" sz="2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−</m:t>
                          </m:r>
                          <m:r>
                            <m:rPr>
                              <m:nor/>
                            </m:rPr>
                            <a:rPr lang="uk-UA" sz="2800" b="1"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число</m:t>
                          </m:r>
                        </m:e>
                      </m:d>
                      <m:r>
                        <a:rPr lang="en-US" sz="2800" b="1" i="1" smtClean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 </m:t>
                      </m:r>
                    </m:oMath>
                  </m:oMathPara>
                </a14:m>
                <a:endParaRPr lang="en-US" sz="28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0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724721"/>
                <a:ext cx="5022850" cy="95410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Прямоугольник 7"/>
              <p:cNvSpPr/>
              <p:nvPr/>
            </p:nvSpPr>
            <p:spPr>
              <a:xfrm>
                <a:off x="5257505" y="940164"/>
                <a:ext cx="6542020" cy="539443"/>
              </a:xfrm>
              <a:prstGeom prst="rect">
                <a:avLst/>
              </a:prstGeom>
              <a:solidFill>
                <a:srgbClr val="696969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ctr"/>
                <a:r>
                  <a:rPr lang="uk-UA" sz="2800" b="1" dirty="0">
                    <a:effectLst/>
                    <a:ea typeface="Cambria Math" panose="02040503050406030204" pitchFamily="18" charset="0"/>
                    <a:cs typeface="Tahoma" panose="020B0604030504040204" pitchFamily="34" charset="0"/>
                  </a:rPr>
                  <a:t>Нехай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𝒃</m:t>
                    </m:r>
                    <m:r>
                      <a:rPr lang="en-US" sz="2800" b="1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=</m:t>
                    </m:r>
                    <m:func>
                      <m:funcPr>
                        <m:ctrlPr>
                          <a:rPr lang="en-US" sz="2800" b="1" i="1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800" b="1" i="1" smtClean="0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 panose="020B0604030504040204" pitchFamily="34" charset="0"/>
                              </a:rPr>
                            </m:ctrlPr>
                          </m:sSubPr>
                          <m:e>
                            <m:r>
                              <a:rPr lang="en-US" sz="2800" b="1" i="0" smtClean="0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 panose="020B0604030504040204" pitchFamily="34" charset="0"/>
                              </a:rPr>
                              <m:t>𝐥𝐨𝐠</m:t>
                            </m:r>
                          </m:e>
                          <m:sub>
                            <m:r>
                              <a:rPr lang="en-US" sz="2800" b="1" i="1" smtClean="0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 panose="020B0604030504040204" pitchFamily="34" charset="0"/>
                              </a:rPr>
                              <m:t>𝒂</m:t>
                            </m:r>
                          </m:sub>
                        </m:sSub>
                      </m:fName>
                      <m:e>
                        <m:sSup>
                          <m:sSupPr>
                            <m:ctrlPr>
                              <a:rPr lang="en-US" sz="2800" b="1" i="1" smtClean="0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r>
                              <a:rPr lang="en-US" sz="2800" b="1" i="1" smtClean="0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 panose="020B0604030504040204" pitchFamily="34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sz="2800" b="1" i="1" smtClean="0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 panose="020B0604030504040204" pitchFamily="34" charset="0"/>
                              </a:rPr>
                              <m:t>𝒃</m:t>
                            </m:r>
                          </m:sup>
                        </m:sSup>
                      </m:e>
                    </m:func>
                    <m:r>
                      <a:rPr lang="en-US" sz="2800" b="1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⇒</m:t>
                    </m:r>
                    <m:func>
                      <m:funcPr>
                        <m:ctrlPr>
                          <a:rPr lang="en-US" sz="28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8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sSubPr>
                          <m:e>
                            <m:r>
                              <a:rPr lang="en-US" sz="2800" b="1" i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𝐥𝐨𝐠</m:t>
                            </m:r>
                          </m:e>
                          <m:sub>
                            <m:r>
                              <a:rPr lang="en-US" sz="28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𝒂</m:t>
                            </m:r>
                          </m:sub>
                        </m:sSub>
                      </m:fName>
                      <m:e>
                        <m:r>
                          <a:rPr lang="en-US" sz="28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</m:e>
                    </m:func>
                    <m:r>
                      <a:rPr lang="en-US" sz="28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&gt;</m:t>
                    </m:r>
                    <m:func>
                      <m:funcPr>
                        <m:ctrlPr>
                          <a:rPr lang="en-US" sz="2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8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 panose="020B0604030504040204" pitchFamily="34" charset="0"/>
                              </a:rPr>
                            </m:ctrlPr>
                          </m:sSubPr>
                          <m:e>
                            <m:r>
                              <a:rPr lang="en-US" sz="2800" b="1" i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 panose="020B0604030504040204" pitchFamily="34" charset="0"/>
                              </a:rPr>
                              <m:t>𝐥𝐨𝐠</m:t>
                            </m:r>
                          </m:e>
                          <m:sub>
                            <m:r>
                              <a:rPr lang="en-US" sz="28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 panose="020B0604030504040204" pitchFamily="34" charset="0"/>
                              </a:rPr>
                              <m:t>𝒂</m:t>
                            </m:r>
                          </m:sub>
                        </m:sSub>
                      </m:fName>
                      <m:e>
                        <m:sSup>
                          <m:sSupPr>
                            <m:ctrlPr>
                              <a:rPr lang="en-US" sz="28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r>
                              <a:rPr lang="en-US" sz="28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 panose="020B0604030504040204" pitchFamily="34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sz="28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 panose="020B0604030504040204" pitchFamily="34" charset="0"/>
                              </a:rPr>
                              <m:t>𝒃</m:t>
                            </m:r>
                          </m:sup>
                        </m:sSup>
                      </m:e>
                    </m:func>
                  </m:oMath>
                </a14:m>
                <a:endParaRPr lang="en-US" sz="28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1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7505" y="940164"/>
                <a:ext cx="6542020" cy="539443"/>
              </a:xfrm>
              <a:prstGeom prst="rect">
                <a:avLst/>
              </a:prstGeom>
              <a:blipFill>
                <a:blip r:embed="rId8"/>
                <a:stretch>
                  <a:fillRect t="-6742" b="-31461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3" name="Овал 62"/>
          <p:cNvSpPr/>
          <p:nvPr/>
        </p:nvSpPr>
        <p:spPr>
          <a:xfrm>
            <a:off x="1074791" y="4621219"/>
            <a:ext cx="70379" cy="7037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cxnSp>
        <p:nvCxnSpPr>
          <p:cNvPr id="67" name="Пряма сполучна лінія 66"/>
          <p:cNvCxnSpPr/>
          <p:nvPr/>
        </p:nvCxnSpPr>
        <p:spPr>
          <a:xfrm>
            <a:off x="1405467" y="4428712"/>
            <a:ext cx="0" cy="23241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Овал 65"/>
          <p:cNvSpPr/>
          <p:nvPr/>
        </p:nvSpPr>
        <p:spPr>
          <a:xfrm>
            <a:off x="1344137" y="4367328"/>
            <a:ext cx="122767" cy="12276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5" name="Овал 64"/>
          <p:cNvSpPr/>
          <p:nvPr/>
        </p:nvSpPr>
        <p:spPr>
          <a:xfrm>
            <a:off x="1370330" y="4621219"/>
            <a:ext cx="70379" cy="7037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cxnSp>
        <p:nvCxnSpPr>
          <p:cNvPr id="68" name="Пряма зі стрілкою 67"/>
          <p:cNvCxnSpPr/>
          <p:nvPr/>
        </p:nvCxnSpPr>
        <p:spPr>
          <a:xfrm flipV="1">
            <a:off x="1301115" y="4203700"/>
            <a:ext cx="0" cy="444511"/>
          </a:xfrm>
          <a:prstGeom prst="straightConnector1">
            <a:avLst/>
          </a:prstGeom>
          <a:ln w="1270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Пряма зі стрілкою 68"/>
          <p:cNvCxnSpPr/>
          <p:nvPr/>
        </p:nvCxnSpPr>
        <p:spPr>
          <a:xfrm flipV="1">
            <a:off x="1228090" y="3892550"/>
            <a:ext cx="0" cy="755662"/>
          </a:xfrm>
          <a:prstGeom prst="straightConnector1">
            <a:avLst/>
          </a:prstGeom>
          <a:ln w="1270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Пряма зі стрілкою 69"/>
          <p:cNvCxnSpPr/>
          <p:nvPr/>
        </p:nvCxnSpPr>
        <p:spPr>
          <a:xfrm flipV="1">
            <a:off x="1157235" y="3403600"/>
            <a:ext cx="0" cy="1244612"/>
          </a:xfrm>
          <a:prstGeom prst="straightConnector1">
            <a:avLst/>
          </a:prstGeom>
          <a:ln w="1270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Виноска 1 (межа й риска) 70"/>
              <p:cNvSpPr/>
              <p:nvPr/>
            </p:nvSpPr>
            <p:spPr>
              <a:xfrm>
                <a:off x="4261954" y="5013487"/>
                <a:ext cx="2796348" cy="747071"/>
              </a:xfrm>
              <a:prstGeom prst="accentBorderCallout1">
                <a:avLst>
                  <a:gd name="adj1" fmla="val 47537"/>
                  <a:gd name="adj2" fmla="val -3669"/>
                  <a:gd name="adj3" fmla="val 81914"/>
                  <a:gd name="adj4" fmla="val -40523"/>
                </a:avLst>
              </a:prstGeom>
              <a:solidFill>
                <a:srgbClr val="3C5A59"/>
              </a:solidFill>
              <a:ln w="12700">
                <a:solidFill>
                  <a:srgbClr val="3C5A5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𝒚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func>
                        <m:funcPr>
                          <m:ctrlPr>
                            <a:rPr lang="en-US" sz="24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0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𝐥𝐨𝐠</m:t>
                              </m:r>
                            </m:e>
                            <m:sub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𝒂</m:t>
                              </m:r>
                            </m:sub>
                          </m:sSub>
                        </m:fName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𝒙</m:t>
                          </m:r>
                        </m:e>
                      </m:func>
                    </m:oMath>
                  </m:oMathPara>
                </a14:m>
                <a:endParaRPr lang="uk-UA" sz="2400" b="1" i="1" dirty="0">
                  <a:latin typeface="Cambria Math" panose="02040503050406030204" pitchFamily="18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k-UA" sz="2400" b="1" i="1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𝟎</m:t>
                      </m:r>
                      <m:r>
                        <a:rPr lang="en-US" sz="2400" b="1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&lt;</m:t>
                      </m:r>
                      <m:r>
                        <a:rPr lang="en-US" sz="2400" b="1" i="1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𝒂</m:t>
                      </m:r>
                      <m:r>
                        <a:rPr lang="en-US" sz="2400" b="1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&lt;</m:t>
                      </m:r>
                      <m:r>
                        <a:rPr lang="uk-UA" sz="2400" b="1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𝟏</m:t>
                      </m:r>
                    </m:oMath>
                  </m:oMathPara>
                </a14:m>
                <a:endParaRPr lang="en-US" sz="2000" b="1" i="1" dirty="0">
                  <a:latin typeface="Cambria Math" panose="02040503050406030204" pitchFamily="18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1" name="Виноска 1 (межа й риска) 7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1954" y="5013487"/>
                <a:ext cx="2796348" cy="747071"/>
              </a:xfrm>
              <a:prstGeom prst="accentBorderCallout1">
                <a:avLst>
                  <a:gd name="adj1" fmla="val 47537"/>
                  <a:gd name="adj2" fmla="val -3669"/>
                  <a:gd name="adj3" fmla="val 81914"/>
                  <a:gd name="adj4" fmla="val -40523"/>
                </a:avLst>
              </a:prstGeom>
              <a:blipFill>
                <a:blip r:embed="rId9"/>
                <a:stretch>
                  <a:fillRect/>
                </a:stretch>
              </a:blipFill>
              <a:ln w="12700">
                <a:solidFill>
                  <a:srgbClr val="3C5A59"/>
                </a:solidFill>
              </a:ln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Виноска 1 (межа й риска) 71"/>
              <p:cNvSpPr/>
              <p:nvPr/>
            </p:nvSpPr>
            <p:spPr>
              <a:xfrm flipH="1">
                <a:off x="2657231" y="3699608"/>
                <a:ext cx="1337952" cy="385884"/>
              </a:xfrm>
              <a:prstGeom prst="accentBorderCallout1">
                <a:avLst>
                  <a:gd name="adj1" fmla="val 47537"/>
                  <a:gd name="adj2" fmla="val -9400"/>
                  <a:gd name="adj3" fmla="val 190878"/>
                  <a:gd name="adj4" fmla="val -62961"/>
                </a:avLst>
              </a:prstGeom>
              <a:solidFill>
                <a:srgbClr val="B1510F"/>
              </a:solidFill>
              <a:ln w="12700">
                <a:solidFill>
                  <a:srgbClr val="B1510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𝒚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𝒃</m:t>
                      </m:r>
                    </m:oMath>
                  </m:oMathPara>
                </a14:m>
                <a:endParaRPr lang="uk-UA" sz="20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2" name="Виноска 1 (межа й риска) 7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2657231" y="3699608"/>
                <a:ext cx="1337952" cy="385884"/>
              </a:xfrm>
              <a:prstGeom prst="accentBorderCallout1">
                <a:avLst>
                  <a:gd name="adj1" fmla="val 47537"/>
                  <a:gd name="adj2" fmla="val -9400"/>
                  <a:gd name="adj3" fmla="val 190878"/>
                  <a:gd name="adj4" fmla="val -62961"/>
                </a:avLst>
              </a:prstGeom>
              <a:blipFill>
                <a:blip r:embed="rId10"/>
                <a:stretch>
                  <a:fillRect/>
                </a:stretch>
              </a:blipFill>
              <a:ln w="12700">
                <a:solidFill>
                  <a:srgbClr val="B1510F"/>
                </a:solidFill>
              </a:ln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Прямоугольник 7"/>
              <p:cNvSpPr/>
              <p:nvPr/>
            </p:nvSpPr>
            <p:spPr>
              <a:xfrm>
                <a:off x="7502199" y="2119209"/>
                <a:ext cx="4685970" cy="3909596"/>
              </a:xfrm>
              <a:prstGeom prst="rect">
                <a:avLst/>
              </a:prstGeom>
              <a:solidFill>
                <a:srgbClr val="B1510F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ctr"/>
                <a:r>
                  <a:rPr lang="uk-UA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Більшому значенню функції відповідає менше значення аргументу, отже:</a:t>
                </a:r>
              </a:p>
              <a:p>
                <a:pPr algn="ctr"/>
                <a:endParaRPr lang="uk-UA" sz="7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800" b="1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2800" b="1" i="1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𝐥𝐨𝐠</m:t>
                              </m:r>
                            </m:e>
                            <m:sub>
                              <m:r>
                                <a:rPr lang="en-US" sz="2800" b="1" i="1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𝒂</m:t>
                              </m:r>
                            </m:sub>
                          </m:sSub>
                        </m:fName>
                        <m:e>
                          <m:r>
                            <a:rPr lang="en-US" sz="2800" b="1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𝒙</m:t>
                          </m:r>
                        </m:e>
                      </m:func>
                      <m:r>
                        <a:rPr lang="en-US" sz="2800" b="1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&gt;</m:t>
                      </m:r>
                      <m:func>
                        <m:funcPr>
                          <m:ctrlPr>
                            <a:rPr lang="en-US" sz="2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28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  <m:t>𝐥𝐨𝐠</m:t>
                              </m:r>
                            </m:e>
                            <m:sub>
                              <m:r>
                                <a:rPr lang="en-US" sz="28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  <m:t>𝒂</m:t>
                              </m:r>
                            </m:sub>
                          </m:sSub>
                        </m:fName>
                        <m:e>
                          <m:sSup>
                            <m:sSupPr>
                              <m:ctrlPr>
                                <a:rPr lang="en-US" sz="28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28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en-US" sz="28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  <m:t>𝒃</m:t>
                              </m:r>
                            </m:sup>
                          </m:sSup>
                        </m:e>
                      </m:func>
                      <m:r>
                        <a:rPr lang="uk-UA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⇒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𝒙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&lt;</m:t>
                      </m:r>
                      <m:sSup>
                        <m:sSupPr>
                          <m:ctrlPr>
                            <a:rPr lang="en-US" sz="2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</m:ctrlPr>
                        </m:sSupPr>
                        <m:e>
                          <m:r>
                            <a:rPr lang="en-US" sz="2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𝒂</m:t>
                          </m:r>
                        </m:e>
                        <m:sup>
                          <m:r>
                            <a:rPr lang="en-US" sz="2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𝒃</m:t>
                          </m:r>
                        </m:sup>
                      </m:sSup>
                    </m:oMath>
                  </m:oMathPara>
                </a14:m>
                <a:endParaRPr lang="uk-UA" sz="1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ctr"/>
                <a:endParaRPr lang="en-US" sz="7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ctr"/>
                <a:r>
                  <a:rPr lang="uk-UA" sz="2800" b="1" dirty="0">
                    <a:solidFill>
                      <a:srgbClr val="FFFF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Знак нерівності змінюється на протилежний</a:t>
                </a:r>
              </a:p>
            </p:txBody>
          </p:sp>
        </mc:Choice>
        <mc:Fallback xmlns="">
          <p:sp>
            <p:nvSpPr>
              <p:cNvPr id="73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2199" y="2119209"/>
                <a:ext cx="4685970" cy="3909596"/>
              </a:xfrm>
              <a:prstGeom prst="rect">
                <a:avLst/>
              </a:prstGeom>
              <a:blipFill>
                <a:blip r:embed="rId11"/>
                <a:stretch>
                  <a:fillRect t="-1716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712" r="38976"/>
          <a:stretch/>
        </p:blipFill>
        <p:spPr>
          <a:xfrm>
            <a:off x="-1" y="1762812"/>
            <a:ext cx="7437749" cy="5093032"/>
          </a:xfrm>
          <a:prstGeom prst="rect">
            <a:avLst/>
          </a:prstGeom>
        </p:spPr>
      </p:pic>
      <p:sp>
        <p:nvSpPr>
          <p:cNvPr id="21" name="Прямоугольник 7"/>
          <p:cNvSpPr/>
          <p:nvPr/>
        </p:nvSpPr>
        <p:spPr>
          <a:xfrm>
            <a:off x="375833" y="2054546"/>
            <a:ext cx="6542020" cy="3539430"/>
          </a:xfrm>
          <a:prstGeom prst="rect">
            <a:avLst/>
          </a:prstGeom>
          <a:solidFill>
            <a:srgbClr val="545454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endParaRPr lang="uk-UA" sz="2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uk-UA" sz="28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uk-UA" sz="2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uk-UA" sz="28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uk-UA" sz="2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uk-UA" sz="28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uk-UA" sz="2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uk-UA" sz="28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22" name="Групувати 21"/>
          <p:cNvGrpSpPr/>
          <p:nvPr/>
        </p:nvGrpSpPr>
        <p:grpSpPr>
          <a:xfrm>
            <a:off x="10751776" y="3925204"/>
            <a:ext cx="1369793" cy="640227"/>
            <a:chOff x="10753893" y="4054321"/>
            <a:chExt cx="1369793" cy="640227"/>
          </a:xfrm>
        </p:grpSpPr>
        <p:sp>
          <p:nvSpPr>
            <p:cNvPr id="23" name="Округлений прямокутник 22"/>
            <p:cNvSpPr/>
            <p:nvPr/>
          </p:nvSpPr>
          <p:spPr>
            <a:xfrm>
              <a:off x="10823072" y="4054321"/>
              <a:ext cx="1300614" cy="640227"/>
            </a:xfrm>
            <a:prstGeom prst="roundRect">
              <a:avLst/>
            </a:prstGeom>
            <a:noFill/>
            <a:ln w="571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/>
                <p:cNvSpPr txBox="1"/>
                <p:nvPr/>
              </p:nvSpPr>
              <p:spPr>
                <a:xfrm>
                  <a:off x="10753893" y="4078374"/>
                  <a:ext cx="1283289" cy="53944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𝒙</m:t>
                        </m:r>
                        <m:r>
                          <a:rPr lang="en-US" sz="2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&lt;</m:t>
                        </m:r>
                        <m:sSup>
                          <m:sSupPr>
                            <m:ctrlPr>
                              <a:rPr lang="en-US" sz="2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r>
                              <a:rPr lang="en-US" sz="2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 panose="020B0604030504040204" pitchFamily="34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sz="2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 panose="020B0604030504040204" pitchFamily="34" charset="0"/>
                              </a:rPr>
                              <m:t>𝒃</m:t>
                            </m:r>
                          </m:sup>
                        </m:sSup>
                      </m:oMath>
                    </m:oMathPara>
                  </a14:m>
                  <a:endParaRPr lang="uk-UA" sz="28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24" name="TextBox 2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753893" y="4078374"/>
                  <a:ext cx="1283289" cy="539443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25" name="Рисунок 24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7886" y="5596735"/>
            <a:ext cx="1089316" cy="1089316"/>
          </a:xfrm>
          <a:prstGeom prst="rect">
            <a:avLst/>
          </a:prstGeom>
        </p:spPr>
      </p:pic>
      <p:sp>
        <p:nvSpPr>
          <p:cNvPr id="26" name="Прямоугольник 7"/>
          <p:cNvSpPr/>
          <p:nvPr/>
        </p:nvSpPr>
        <p:spPr>
          <a:xfrm>
            <a:off x="6687824" y="5733445"/>
            <a:ext cx="4503709" cy="830997"/>
          </a:xfrm>
          <a:prstGeom prst="rect">
            <a:avLst/>
          </a:prstGeom>
          <a:solidFill>
            <a:srgbClr val="726F54"/>
          </a:solidFill>
          <a:ln>
            <a:noFill/>
          </a:ln>
          <a:effectLst>
            <a:softEdge rad="0"/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Чи буде виконуватися умова ОДЗ нерівності?</a:t>
            </a:r>
            <a:endParaRPr lang="ru-RU" sz="24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389182" y="3127155"/>
                <a:ext cx="571239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uk-UA" sz="2800" b="1" dirty="0">
                    <a:solidFill>
                      <a:schemeClr val="bg1"/>
                    </a:solidFill>
                    <a:ea typeface="Cambria Math" panose="02040503050406030204" pitchFamily="18" charset="0"/>
                    <a:cs typeface="Tahoma" panose="020B0604030504040204" pitchFamily="34" charset="0"/>
                  </a:rPr>
                  <a:t>Розв’язок для випадку </a:t>
                </a:r>
                <a14:m>
                  <m:oMath xmlns:m="http://schemas.openxmlformats.org/officeDocument/2006/math">
                    <m:r>
                      <a:rPr lang="uk-UA" sz="2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𝟎</m:t>
                    </m:r>
                    <m:r>
                      <a:rPr lang="en-US" sz="2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&lt;</m:t>
                    </m:r>
                    <m:r>
                      <a:rPr lang="en-US" sz="2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𝒂</m:t>
                    </m:r>
                    <m:r>
                      <a:rPr lang="en-US" sz="2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&lt;</m:t>
                    </m:r>
                    <m:r>
                      <a:rPr lang="uk-UA" sz="2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𝟏</m:t>
                    </m:r>
                    <m:r>
                      <a:rPr lang="uk-UA" sz="2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 </m:t>
                    </m:r>
                  </m:oMath>
                </a14:m>
                <a:r>
                  <a:rPr lang="uk-UA" sz="2800" b="1" dirty="0">
                    <a:solidFill>
                      <a:schemeClr val="bg1"/>
                    </a:solidFill>
                    <a:ea typeface="Cambria Math" panose="02040503050406030204" pitchFamily="18" charset="0"/>
                    <a:cs typeface="Tahoma" panose="020B0604030504040204" pitchFamily="34" charset="0"/>
                  </a:rPr>
                  <a:t>:</a:t>
                </a:r>
                <a:endParaRPr lang="uk-UA" sz="2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182" y="3127155"/>
                <a:ext cx="5712393" cy="523220"/>
              </a:xfrm>
              <a:prstGeom prst="rect">
                <a:avLst/>
              </a:prstGeom>
              <a:blipFill>
                <a:blip r:embed="rId15"/>
                <a:stretch>
                  <a:fillRect l="-2241" t="-11628" b="-32558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Округлений прямокутник 28"/>
          <p:cNvSpPr/>
          <p:nvPr/>
        </p:nvSpPr>
        <p:spPr>
          <a:xfrm>
            <a:off x="3861473" y="4235150"/>
            <a:ext cx="2280736" cy="640227"/>
          </a:xfrm>
          <a:prstGeom prst="roundRect">
            <a:avLst/>
          </a:prstGeom>
          <a:noFill/>
          <a:ln w="571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3871347" y="4284302"/>
                <a:ext cx="2382987" cy="539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k-UA" sz="2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𝟎</m:t>
                      </m:r>
                      <m:r>
                        <a:rPr lang="en-US" sz="2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&lt;</m:t>
                      </m:r>
                      <m:r>
                        <a:rPr lang="en-US" sz="2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𝒙</m:t>
                      </m:r>
                      <m:r>
                        <a:rPr lang="en-US" sz="2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&lt;</m:t>
                      </m:r>
                      <m:sSup>
                        <m:sSupPr>
                          <m:ctrlPr>
                            <a:rPr lang="en-US" sz="2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</m:ctrlPr>
                        </m:sSupPr>
                        <m:e>
                          <m:r>
                            <a:rPr lang="en-US" sz="2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𝒂</m:t>
                          </m:r>
                        </m:e>
                        <m:sup>
                          <m:r>
                            <a:rPr lang="en-US" sz="2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𝒃</m:t>
                          </m:r>
                        </m:sup>
                      </m:sSup>
                    </m:oMath>
                  </m:oMathPara>
                </a14:m>
                <a:endParaRPr lang="uk-UA" sz="2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1347" y="4284302"/>
                <a:ext cx="2382987" cy="539443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Округлений прямокутник 31"/>
          <p:cNvSpPr/>
          <p:nvPr/>
        </p:nvSpPr>
        <p:spPr>
          <a:xfrm>
            <a:off x="3004299" y="2184458"/>
            <a:ext cx="1300614" cy="640227"/>
          </a:xfrm>
          <a:prstGeom prst="roundRect">
            <a:avLst/>
          </a:prstGeom>
          <a:noFill/>
          <a:ln w="571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2935120" y="2208511"/>
                <a:ext cx="1283289" cy="539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𝒙</m:t>
                      </m:r>
                      <m:r>
                        <a:rPr lang="en-US" sz="2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&lt;</m:t>
                      </m:r>
                      <m:sSup>
                        <m:sSupPr>
                          <m:ctrlPr>
                            <a:rPr lang="en-US" sz="2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</m:ctrlPr>
                        </m:sSupPr>
                        <m:e>
                          <m:r>
                            <a:rPr lang="en-US" sz="2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𝒂</m:t>
                          </m:r>
                        </m:e>
                        <m:sup>
                          <m:r>
                            <a:rPr lang="en-US" sz="2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𝒃</m:t>
                          </m:r>
                        </m:sup>
                      </m:sSup>
                    </m:oMath>
                  </m:oMathPara>
                </a14:m>
                <a:endParaRPr lang="uk-UA" sz="2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5120" y="2208511"/>
                <a:ext cx="1283289" cy="539443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1309495" y="3973885"/>
                <a:ext cx="1591336" cy="539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𝒙</m:t>
                      </m:r>
                      <m:r>
                        <a:rPr lang="en-US" sz="2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&lt;</m:t>
                      </m:r>
                      <m:sSup>
                        <m:sSupPr>
                          <m:ctrlPr>
                            <a:rPr lang="en-US" sz="2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𝒂</m:t>
                          </m:r>
                        </m:e>
                        <m:sup>
                          <m:r>
                            <a:rPr lang="en-US" sz="2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𝒃</m:t>
                          </m:r>
                        </m:sup>
                      </m:sSup>
                    </m:oMath>
                  </m:oMathPara>
                </a14:m>
                <a:endParaRPr lang="uk-UA" sz="2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9495" y="3973885"/>
                <a:ext cx="1591336" cy="539443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5" name="Пряма сполучна лінія 34"/>
          <p:cNvCxnSpPr/>
          <p:nvPr/>
        </p:nvCxnSpPr>
        <p:spPr>
          <a:xfrm>
            <a:off x="2791159" y="3912656"/>
            <a:ext cx="0" cy="128665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Стрілка вправо 35"/>
          <p:cNvSpPr/>
          <p:nvPr/>
        </p:nvSpPr>
        <p:spPr>
          <a:xfrm>
            <a:off x="2896423" y="4327923"/>
            <a:ext cx="829197" cy="413788"/>
          </a:xfrm>
          <a:prstGeom prst="rightArrow">
            <a:avLst>
              <a:gd name="adj1" fmla="val 50000"/>
              <a:gd name="adj2" fmla="val 9328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1408736" y="4605655"/>
                <a:ext cx="1283289" cy="539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𝒙</m:t>
                      </m:r>
                      <m:r>
                        <a:rPr lang="en-US" sz="2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&gt;</m:t>
                      </m:r>
                      <m:r>
                        <a:rPr lang="uk-UA" sz="2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𝟎</m:t>
                      </m:r>
                    </m:oMath>
                  </m:oMathPara>
                </a14:m>
                <a:endParaRPr lang="uk-UA" sz="2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8736" y="4605655"/>
                <a:ext cx="1283289" cy="539443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TextBox 37"/>
          <p:cNvSpPr txBox="1"/>
          <p:nvPr/>
        </p:nvSpPr>
        <p:spPr>
          <a:xfrm>
            <a:off x="389182" y="4648089"/>
            <a:ext cx="12926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ОДЗ: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Прямоугольник 7"/>
              <p:cNvSpPr/>
              <p:nvPr/>
            </p:nvSpPr>
            <p:spPr>
              <a:xfrm>
                <a:off x="8546841" y="2119209"/>
                <a:ext cx="2455368" cy="542136"/>
              </a:xfrm>
              <a:prstGeom prst="rect">
                <a:avLst/>
              </a:prstGeom>
              <a:solidFill>
                <a:srgbClr val="2867A0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28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  <m:t>𝐥𝐨𝐠</m:t>
                              </m:r>
                            </m:e>
                            <m:sub>
                              <m:r>
                                <a:rPr lang="uk-UA" sz="28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  <m:t>𝟎</m:t>
                              </m:r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  <m:t>,</m:t>
                              </m:r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  <m:t>𝟒</m:t>
                              </m:r>
                            </m:sub>
                          </m:sSub>
                        </m:fName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𝒙</m:t>
                          </m:r>
                        </m:e>
                      </m:func>
                      <m:r>
                        <a:rPr lang="en-US" sz="2800" b="1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≥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𝟐</m:t>
                      </m:r>
                    </m:oMath>
                  </m:oMathPara>
                </a14:m>
                <a:endParaRPr lang="en-US" sz="28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9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46841" y="2119209"/>
                <a:ext cx="2455368" cy="542136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Прямоугольник 7"/>
              <p:cNvSpPr/>
              <p:nvPr/>
            </p:nvSpPr>
            <p:spPr>
              <a:xfrm>
                <a:off x="7813581" y="2849694"/>
                <a:ext cx="3729235" cy="542136"/>
              </a:xfrm>
              <a:prstGeom prst="rect">
                <a:avLst/>
              </a:prstGeom>
              <a:solidFill>
                <a:srgbClr val="2867A0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28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  <m:t>𝐥𝐨𝐠</m:t>
                              </m:r>
                            </m:e>
                            <m:sub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  <m:t>𝟎</m:t>
                              </m:r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  <m:t>,</m:t>
                              </m:r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  <m:t>𝟒</m:t>
                              </m:r>
                            </m:sub>
                          </m:sSub>
                        </m:fName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𝒙</m:t>
                          </m:r>
                        </m:e>
                      </m:func>
                      <m:r>
                        <a:rPr lang="en-US" sz="2800" b="1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≥</m:t>
                      </m:r>
                      <m:func>
                        <m:funcPr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28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  <m:t>𝐥𝐨𝐠</m:t>
                              </m:r>
                            </m:e>
                            <m:sub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  <m:t>𝟎</m:t>
                              </m:r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  <m:t>,</m:t>
                              </m:r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  <m:t>𝟒</m:t>
                              </m:r>
                            </m:sub>
                          </m:sSub>
                        </m:fName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𝟎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,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𝟏𝟔</m:t>
                          </m:r>
                        </m:e>
                      </m:func>
                    </m:oMath>
                  </m:oMathPara>
                </a14:m>
                <a:endParaRPr lang="en-US" sz="28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2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3581" y="2849694"/>
                <a:ext cx="3729235" cy="542136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Прямоугольник 7"/>
              <p:cNvSpPr/>
              <p:nvPr/>
            </p:nvSpPr>
            <p:spPr>
              <a:xfrm>
                <a:off x="8352433" y="3631616"/>
                <a:ext cx="2876304" cy="1053494"/>
              </a:xfrm>
              <a:prstGeom prst="rect">
                <a:avLst/>
              </a:prstGeom>
              <a:solidFill>
                <a:srgbClr val="2867A0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sz="2800" b="1" i="1" smtClean="0">
                              <a:effectLst/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800" b="1" i="1" smtClean="0">
                                  <a:effectLst/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eqArrPr>
                            <m:e>
                              <m:r>
                                <a:rPr lang="en-US" sz="2800" b="1" i="1" smtClean="0">
                                  <a:effectLst/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𝒙</m:t>
                              </m:r>
                              <m:r>
                                <a:rPr lang="en-US" sz="2800" b="1" i="1" smtClean="0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  <m:t>≤</m:t>
                              </m:r>
                              <m:r>
                                <a:rPr lang="en-US" sz="2800" b="1" i="1" smtClean="0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  <m:t>𝟎</m:t>
                              </m:r>
                              <m:r>
                                <a:rPr lang="en-US" sz="2800" b="1" i="1" smtClean="0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  <m:t>,</m:t>
                              </m:r>
                              <m:r>
                                <a:rPr lang="en-US" sz="2800" b="1" i="1" smtClean="0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  <m:t>𝟏𝟔</m:t>
                              </m:r>
                            </m:e>
                            <m:e>
                              <m:r>
                                <a:rPr lang="en-US" sz="2800" b="1" i="1" smtClean="0">
                                  <a:effectLst/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𝒙</m:t>
                              </m:r>
                              <m:r>
                                <a:rPr lang="en-US" sz="2800" b="1" i="1" smtClean="0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  <m:t>&gt;</m:t>
                              </m:r>
                              <m:r>
                                <a:rPr lang="en-US" sz="2800" b="1" i="1" smtClean="0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  <m:t>𝟎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28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3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52433" y="3631616"/>
                <a:ext cx="2876304" cy="1053494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Прямоугольник 7"/>
              <p:cNvSpPr/>
              <p:nvPr/>
            </p:nvSpPr>
            <p:spPr>
              <a:xfrm>
                <a:off x="8337828" y="4883072"/>
                <a:ext cx="2876304" cy="532966"/>
              </a:xfrm>
              <a:prstGeom prst="rect">
                <a:avLst/>
              </a:prstGeom>
              <a:solidFill>
                <a:srgbClr val="2867A0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𝒙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∈</m:t>
                      </m:r>
                      <m:d>
                        <m:dPr>
                          <m:endChr m:val=""/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</m:ctrlPr>
                        </m:d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𝟎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;</m:t>
                          </m:r>
                          <m:d>
                            <m:dPr>
                              <m:begChr m:val=""/>
                              <m:endChr m:val="]"/>
                              <m:ctrlPr>
                                <a:rPr lang="en-US" sz="28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  <m:t>𝟎</m:t>
                              </m:r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  <m:t>,</m:t>
                              </m:r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  <m:t>𝟏𝟔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sz="28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4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37828" y="4883072"/>
                <a:ext cx="2876304" cy="532966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Прямоугольник 7"/>
          <p:cNvSpPr/>
          <p:nvPr/>
        </p:nvSpPr>
        <p:spPr>
          <a:xfrm>
            <a:off x="6710423" y="5719711"/>
            <a:ext cx="4503709" cy="830997"/>
          </a:xfrm>
          <a:prstGeom prst="rect">
            <a:avLst/>
          </a:prstGeom>
          <a:solidFill>
            <a:srgbClr val="726F54"/>
          </a:solidFill>
          <a:ln>
            <a:noFill/>
          </a:ln>
          <a:effectLst>
            <a:softEdge rad="0"/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Розв’яжіть цю логарифмічну нерівність</a:t>
            </a:r>
            <a:endParaRPr lang="ru-RU" sz="24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155469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25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4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9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400"/>
                            </p:stCondLst>
                            <p:childTnLst>
                              <p:par>
                                <p:cTn id="3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4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8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50"/>
                            </p:stCondLst>
                            <p:childTnLst>
                              <p:par>
                                <p:cTn id="4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25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3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550"/>
                            </p:stCondLst>
                            <p:childTnLst>
                              <p:par>
                                <p:cTn id="5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25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2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25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050"/>
                            </p:stCondLst>
                            <p:childTnLst>
                              <p:par>
                                <p:cTn id="6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"/>
                            </p:stCondLst>
                            <p:childTnLst>
                              <p:par>
                                <p:cTn id="85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1.48148E-6 L -0.64114 -0.25278 " pathEditMode="relative" rAng="0" ptsTypes="AA">
                                      <p:cBhvr>
                                        <p:cTn id="8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057" y="-12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000"/>
                            </p:stCondLst>
                            <p:childTnLst>
                              <p:par>
                                <p:cTn id="88" presetID="64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1.48148E-6 L -2.08333E-6 -0.07616 " pathEditMode="relative" rAng="0" ptsTypes="AA">
                                      <p:cBhvr>
                                        <p:cTn id="89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8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500"/>
                            </p:stCondLst>
                            <p:childTnLst>
                              <p:par>
                                <p:cTn id="9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8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2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50"/>
                            </p:stCondLst>
                            <p:childTnLst>
                              <p:par>
                                <p:cTn id="10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500"/>
                            </p:stCondLst>
                            <p:childTnLst>
                              <p:par>
                                <p:cTn id="1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750"/>
                            </p:stCondLst>
                            <p:childTnLst>
                              <p:par>
                                <p:cTn id="117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9" dur="25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250"/>
                            </p:stCondLst>
                            <p:childTnLst>
                              <p:par>
                                <p:cTn id="1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500"/>
                            </p:stCondLst>
                            <p:childTnLst>
                              <p:par>
                                <p:cTn id="125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2000"/>
                            </p:stCondLst>
                            <p:childTnLst>
                              <p:par>
                                <p:cTn id="1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2500"/>
                            </p:stCondLst>
                            <p:childTnLst>
                              <p:par>
                                <p:cTn id="13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2500"/>
                            </p:stCondLst>
                            <p:childTnLst>
                              <p:par>
                                <p:cTn id="143" presetID="16" presetClass="exit" presetSubtype="2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4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3000"/>
                            </p:stCondLst>
                            <p:childTnLst>
                              <p:par>
                                <p:cTn id="14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9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51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4" dur="25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25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6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3250"/>
                            </p:stCondLst>
                            <p:childTnLst>
                              <p:par>
                                <p:cTn id="159" presetID="42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0.07616 L -2.08333E-6 1.85185E-6 " pathEditMode="relative" rAng="0" ptsTypes="AA">
                                      <p:cBhvr>
                                        <p:cTn id="160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0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64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67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22" presetClass="exit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70" dur="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73" dur="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76" dur="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79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22" presetClass="exit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82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85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88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16" presetClass="exit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91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9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22" presetClass="exit" presetSubtype="8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0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500"/>
                            </p:stCondLst>
                            <p:childTnLst>
                              <p:par>
                                <p:cTn id="20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5" dur="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7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8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>
                            <p:stCondLst>
                              <p:cond delay="1000"/>
                            </p:stCondLst>
                            <p:childTnLst>
                              <p:par>
                                <p:cTn id="2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7" dur="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1500"/>
                            </p:stCondLst>
                            <p:childTnLst>
                              <p:par>
                                <p:cTn id="21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0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1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25" dur="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8" dur="25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25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0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4" dur="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250"/>
                            </p:stCondLst>
                            <p:childTnLst>
                              <p:par>
                                <p:cTn id="2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8" dur="2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9" fill="hold">
                            <p:stCondLst>
                              <p:cond delay="500"/>
                            </p:stCondLst>
                            <p:childTnLst>
                              <p:par>
                                <p:cTn id="2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2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3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4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5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6" fill="hold">
                            <p:stCondLst>
                              <p:cond delay="1000"/>
                            </p:stCondLst>
                            <p:childTnLst>
                              <p:par>
                                <p:cTn id="24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8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10723C"/>
                                      </p:to>
                                    </p:animClr>
                                    <p:set>
                                      <p:cBhvr>
                                        <p:cTn id="24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0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0" grpId="0" animBg="1"/>
      <p:bldP spid="41" grpId="0" animBg="1"/>
      <p:bldP spid="41" grpId="1" animBg="1"/>
      <p:bldP spid="63" grpId="0" animBg="1"/>
      <p:bldP spid="66" grpId="0" animBg="1"/>
      <p:bldP spid="65" grpId="0" animBg="1"/>
      <p:bldP spid="71" grpId="0" animBg="1"/>
      <p:bldP spid="72" grpId="0" animBg="1"/>
      <p:bldP spid="73" grpId="0" animBg="1"/>
      <p:bldP spid="73" grpId="1" animBg="1"/>
      <p:bldP spid="73" grpId="2" animBg="1"/>
      <p:bldP spid="73" grpId="3" animBg="1"/>
      <p:bldP spid="21" grpId="0" animBg="1"/>
      <p:bldP spid="21" grpId="1" animBg="1"/>
      <p:bldP spid="26" grpId="0" animBg="1"/>
      <p:bldP spid="26" grpId="1" animBg="1"/>
      <p:bldP spid="27" grpId="0"/>
      <p:bldP spid="27" grpId="1"/>
      <p:bldP spid="29" grpId="0" animBg="1"/>
      <p:bldP spid="29" grpId="1" animBg="1"/>
      <p:bldP spid="30" grpId="0"/>
      <p:bldP spid="30" grpId="1"/>
      <p:bldP spid="32" grpId="0" animBg="1"/>
      <p:bldP spid="32" grpId="1" animBg="1"/>
      <p:bldP spid="32" grpId="2" animBg="1"/>
      <p:bldP spid="33" grpId="0"/>
      <p:bldP spid="33" grpId="1"/>
      <p:bldP spid="34" grpId="0"/>
      <p:bldP spid="34" grpId="1"/>
      <p:bldP spid="36" grpId="0" animBg="1"/>
      <p:bldP spid="36" grpId="1" animBg="1"/>
      <p:bldP spid="37" grpId="0"/>
      <p:bldP spid="37" grpId="1"/>
      <p:bldP spid="38" grpId="0"/>
      <p:bldP spid="38" grpId="1"/>
      <p:bldP spid="38" grpId="2"/>
      <p:bldP spid="39" grpId="0" animBg="1"/>
      <p:bldP spid="39" grpId="1" animBg="1"/>
      <p:bldP spid="42" grpId="0" animBg="1"/>
      <p:bldP spid="43" grpId="0" animBg="1"/>
      <p:bldP spid="44" grpId="0" animBg="1"/>
      <p:bldP spid="44" grpId="1" animBg="1"/>
      <p:bldP spid="45" grpId="0" animBg="1"/>
      <p:bldP spid="45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12192000" cy="624114"/>
          </a:xfrm>
          <a:prstGeom prst="rect">
            <a:avLst/>
          </a:prstGeom>
          <a:solidFill>
            <a:srgbClr val="3C5A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370112" y="39339"/>
            <a:ext cx="110903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Логарифмічні нерівності</a:t>
            </a:r>
            <a:endParaRPr lang="ru-RU" sz="32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Прямоугольник 7"/>
              <p:cNvSpPr/>
              <p:nvPr/>
            </p:nvSpPr>
            <p:spPr>
              <a:xfrm>
                <a:off x="-1" y="1458036"/>
                <a:ext cx="9209989" cy="2876428"/>
              </a:xfrm>
              <a:prstGeom prst="rect">
                <a:avLst/>
              </a:prstGeom>
              <a:solidFill>
                <a:srgbClr val="860300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r>
                  <a:rPr lang="uk-UA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Якщо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𝒂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&gt;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𝟏</m:t>
                    </m:r>
                  </m:oMath>
                </a14:m>
                <a:r>
                  <a:rPr lang="uk-UA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то нерівність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sSubPr>
                          <m:e>
                            <m:r>
                              <a:rPr lang="en-US" sz="2800" b="1" i="0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𝐥𝐨𝐠</m:t>
                            </m:r>
                          </m:e>
                          <m:sub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𝒂</m:t>
                            </m:r>
                          </m:sub>
                        </m:sSub>
                      </m:fName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𝒇</m:t>
                        </m:r>
                        <m:d>
                          <m:d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dPr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𝒙</m:t>
                            </m:r>
                          </m:e>
                        </m:d>
                      </m:e>
                    </m:func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&gt;</m:t>
                    </m:r>
                    <m:func>
                      <m:funcPr>
                        <m:ctrlPr>
                          <a:rPr lang="en-US" sz="2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 panose="020B0604030504040204" pitchFamily="34" charset="0"/>
                              </a:rPr>
                            </m:ctrlPr>
                          </m:sSubPr>
                          <m:e>
                            <m:r>
                              <a:rPr lang="en-US" sz="2800" b="1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 panose="020B0604030504040204" pitchFamily="34" charset="0"/>
                              </a:rPr>
                              <m:t>𝐥𝐨𝐠</m:t>
                            </m:r>
                          </m:e>
                          <m:sub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 panose="020B0604030504040204" pitchFamily="34" charset="0"/>
                              </a:rPr>
                              <m:t>𝒂</m:t>
                            </m:r>
                          </m:sub>
                        </m:sSub>
                      </m:fName>
                      <m:e>
                        <m:r>
                          <a:rPr lang="en-US" sz="2800" b="1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𝐠</m:t>
                        </m:r>
                        <m:d>
                          <m:d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 panose="020B0604030504040204" pitchFamily="34" charset="0"/>
                              </a:rPr>
                            </m:ctrlPr>
                          </m:dPr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 panose="020B0604030504040204" pitchFamily="34" charset="0"/>
                              </a:rPr>
                              <m:t>𝒙</m:t>
                            </m:r>
                          </m:e>
                        </m:d>
                      </m:e>
                    </m:func>
                  </m:oMath>
                </a14:m>
                <a:r>
                  <a:rPr lang="en-US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uk-UA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рівносильна системі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uk-UA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uk-UA" sz="2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eqArrPr>
                          <m:e>
                            <m:r>
                              <a:rPr lang="en-US" sz="28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𝒇</m:t>
                            </m:r>
                            <m:d>
                              <m:dPr>
                                <m:ctrlPr>
                                  <a:rPr lang="en-US" sz="2800" b="1" i="1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b="1" i="1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𝒙</m:t>
                                </m:r>
                              </m:e>
                            </m:d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 panose="020B0604030504040204" pitchFamily="34" charset="0"/>
                              </a:rPr>
                              <m:t>&gt;</m:t>
                            </m:r>
                            <m:r>
                              <a:rPr lang="en-US" sz="2800" b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 panose="020B0604030504040204" pitchFamily="34" charset="0"/>
                              </a:rPr>
                              <m:t>𝐠</m:t>
                            </m:r>
                            <m:d>
                              <m:dPr>
                                <m:ctrlPr>
                                  <a:rPr lang="en-US" sz="28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ahoma" panose="020B060403050404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ahoma" panose="020B0604030504040204" pitchFamily="34" charset="0"/>
                                  </a:rPr>
                                  <m:t>𝒙</m:t>
                                </m:r>
                              </m:e>
                            </m:d>
                          </m:e>
                          <m:e>
                            <m:r>
                              <a:rPr lang="en-US" sz="2800" b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 panose="020B0604030504040204" pitchFamily="34" charset="0"/>
                              </a:rPr>
                              <m:t>𝐠</m:t>
                            </m:r>
                            <m:d>
                              <m:dPr>
                                <m:ctrlPr>
                                  <a:rPr lang="en-US" sz="28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ahoma" panose="020B060403050404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ahoma" panose="020B0604030504040204" pitchFamily="34" charset="0"/>
                                  </a:rPr>
                                  <m:t>𝒙</m:t>
                                </m:r>
                              </m:e>
                            </m:d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 panose="020B0604030504040204" pitchFamily="34" charset="0"/>
                              </a:rPr>
                              <m:t>&gt;</m:t>
                            </m:r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 panose="020B0604030504040204" pitchFamily="34" charset="0"/>
                              </a:rPr>
                              <m:t>𝟎</m:t>
                            </m:r>
                          </m:e>
                        </m:eqArr>
                      </m:e>
                    </m:d>
                  </m:oMath>
                </a14:m>
                <a:endParaRPr lang="en-US" sz="2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ctr"/>
                <a:r>
                  <a:rPr lang="uk-UA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Якщо </a:t>
                </a:r>
                <a14:m>
                  <m:oMath xmlns:m="http://schemas.openxmlformats.org/officeDocument/2006/math">
                    <m:r>
                      <a:rPr lang="en-US" sz="2800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𝟎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&lt;</m:t>
                    </m:r>
                    <m:r>
                      <a:rPr lang="en-US" sz="28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𝒂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&lt;</m:t>
                    </m:r>
                    <m:r>
                      <a:rPr lang="en-US" sz="28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𝟏</m:t>
                    </m:r>
                  </m:oMath>
                </a14:m>
                <a:r>
                  <a:rPr lang="uk-UA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то нерівність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8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8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sSubPr>
                          <m:e>
                            <m:r>
                              <a:rPr lang="en-US" sz="2800" b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𝐥𝐨𝐠</m:t>
                            </m:r>
                          </m:e>
                          <m:sub>
                            <m:r>
                              <a:rPr lang="en-US" sz="28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𝒂</m:t>
                            </m:r>
                          </m:sub>
                        </m:sSub>
                      </m:fName>
                      <m:e>
                        <m:r>
                          <a:rPr lang="en-US" sz="28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𝒇</m:t>
                        </m:r>
                        <m:d>
                          <m:dPr>
                            <m:ctrlPr>
                              <a:rPr lang="en-US" sz="28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dPr>
                          <m:e>
                            <m:r>
                              <a:rPr lang="en-US" sz="28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𝒙</m:t>
                            </m:r>
                          </m:e>
                        </m:d>
                      </m:e>
                    </m:func>
                    <m:r>
                      <a:rPr lang="en-US" sz="28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&gt;</m:t>
                    </m:r>
                    <m:func>
                      <m:funcPr>
                        <m:ctrlPr>
                          <a:rPr lang="en-US" sz="2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8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 panose="020B0604030504040204" pitchFamily="34" charset="0"/>
                              </a:rPr>
                            </m:ctrlPr>
                          </m:sSubPr>
                          <m:e>
                            <m:r>
                              <a:rPr lang="en-US" sz="2800" b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 panose="020B0604030504040204" pitchFamily="34" charset="0"/>
                              </a:rPr>
                              <m:t>𝐥𝐨𝐠</m:t>
                            </m:r>
                          </m:e>
                          <m:sub>
                            <m:r>
                              <a:rPr lang="en-US" sz="28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 panose="020B0604030504040204" pitchFamily="34" charset="0"/>
                              </a:rPr>
                              <m:t>𝒂</m:t>
                            </m:r>
                          </m:sub>
                        </m:sSub>
                      </m:fName>
                      <m:e>
                        <m:r>
                          <a:rPr lang="en-US" sz="2800" b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𝐠</m:t>
                        </m:r>
                        <m:d>
                          <m:dPr>
                            <m:ctrlPr>
                              <a:rPr lang="en-US" sz="28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 panose="020B0604030504040204" pitchFamily="34" charset="0"/>
                              </a:rPr>
                            </m:ctrlPr>
                          </m:dPr>
                          <m:e>
                            <m:r>
                              <a:rPr lang="en-US" sz="28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 panose="020B0604030504040204" pitchFamily="34" charset="0"/>
                              </a:rPr>
                              <m:t>𝒙</m:t>
                            </m:r>
                          </m:e>
                        </m:d>
                      </m:e>
                    </m:func>
                  </m:oMath>
                </a14:m>
                <a:endParaRPr lang="en-US" sz="2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uk-UA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рівносильна системі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uk-UA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uk-UA" sz="2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eqArrPr>
                          <m:e>
                            <m:r>
                              <a:rPr lang="en-US" sz="28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𝒇</m:t>
                            </m:r>
                            <m:d>
                              <m:dPr>
                                <m:ctrlPr>
                                  <a:rPr lang="en-US" sz="2800" b="1" i="1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b="1" i="1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𝒙</m:t>
                                </m:r>
                              </m:e>
                            </m:d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 panose="020B0604030504040204" pitchFamily="34" charset="0"/>
                              </a:rPr>
                              <m:t>&lt;</m:t>
                            </m:r>
                            <m:r>
                              <a:rPr lang="en-US" sz="2800" b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 panose="020B0604030504040204" pitchFamily="34" charset="0"/>
                              </a:rPr>
                              <m:t>𝐠</m:t>
                            </m:r>
                            <m:d>
                              <m:dPr>
                                <m:ctrlPr>
                                  <a:rPr lang="en-US" sz="28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ahoma" panose="020B060403050404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ahoma" panose="020B0604030504040204" pitchFamily="34" charset="0"/>
                                  </a:rPr>
                                  <m:t>𝒙</m:t>
                                </m:r>
                              </m:e>
                            </m:d>
                          </m:e>
                          <m:e>
                            <m:r>
                              <a:rPr lang="en-US" sz="28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𝒇</m:t>
                            </m:r>
                            <m:d>
                              <m:dPr>
                                <m:ctrlPr>
                                  <a:rPr lang="en-US" sz="2800" b="1" i="1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b="1" i="1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𝒙</m:t>
                                </m:r>
                              </m:e>
                            </m:d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 panose="020B0604030504040204" pitchFamily="34" charset="0"/>
                              </a:rPr>
                              <m:t>&gt;</m:t>
                            </m:r>
                            <m:r>
                              <a:rPr lang="uk-UA" sz="28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 panose="020B0604030504040204" pitchFamily="34" charset="0"/>
                              </a:rPr>
                              <m:t>𝟎</m:t>
                            </m:r>
                          </m:e>
                        </m:eqArr>
                      </m:e>
                    </m:d>
                  </m:oMath>
                </a14:m>
                <a:endParaRPr lang="uk-UA" sz="2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0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" y="1458036"/>
                <a:ext cx="9209989" cy="2876428"/>
              </a:xfrm>
              <a:prstGeom prst="rect">
                <a:avLst/>
              </a:prstGeom>
              <a:blipFill>
                <a:blip r:embed="rId2"/>
                <a:stretch>
                  <a:fillRect l="-1324" t="-2331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7677" y="5094542"/>
            <a:ext cx="865626" cy="86562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5" name="Прямоугольник 7"/>
              <p:cNvSpPr/>
              <p:nvPr/>
            </p:nvSpPr>
            <p:spPr>
              <a:xfrm>
                <a:off x="5019324" y="4567795"/>
                <a:ext cx="7185936" cy="1053494"/>
              </a:xfrm>
              <a:prstGeom prst="rect">
                <a:avLst/>
              </a:prstGeom>
              <a:solidFill>
                <a:srgbClr val="906638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endChr m:val="|"/>
                          <m:ctrlPr>
                            <a:rPr lang="uk-UA" sz="2800" b="1" i="1" smtClean="0">
                              <a:effectLst/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800" b="1" i="1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eqArrPr>
                            <m:e>
                              <m:func>
                                <m:funcPr>
                                  <m:ctrlPr>
                                    <a:rPr lang="en-US" sz="2800" b="1" i="1"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</m:ctrlPr>
                                </m:funcPr>
                                <m:fName>
                                  <m:sSub>
                                    <m:sSubPr>
                                      <m:ctrlPr>
                                        <a:rPr lang="en-US" sz="2800" b="1" i="1">
                                          <a:latin typeface="Cambria Math" panose="02040503050406030204" pitchFamily="18" charset="0"/>
                                          <a:ea typeface="Tahoma" panose="020B0604030504040204" pitchFamily="34" charset="0"/>
                                          <a:cs typeface="Tahoma" panose="020B060403050404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b="1">
                                          <a:latin typeface="Cambria Math" panose="02040503050406030204" pitchFamily="18" charset="0"/>
                                          <a:ea typeface="Tahoma" panose="020B0604030504040204" pitchFamily="34" charset="0"/>
                                          <a:cs typeface="Tahoma" panose="020B0604030504040204" pitchFamily="34" charset="0"/>
                                        </a:rPr>
                                        <m:t>𝐥𝐨𝐠</m:t>
                                      </m:r>
                                    </m:e>
                                    <m:sub>
                                      <m:r>
                                        <a:rPr lang="en-US" sz="2800" b="1" i="1">
                                          <a:latin typeface="Cambria Math" panose="02040503050406030204" pitchFamily="18" charset="0"/>
                                          <a:ea typeface="Tahoma" panose="020B0604030504040204" pitchFamily="34" charset="0"/>
                                          <a:cs typeface="Tahoma" panose="020B0604030504040204" pitchFamily="34" charset="0"/>
                                        </a:rPr>
                                        <m:t>𝒂</m:t>
                                      </m:r>
                                    </m:sub>
                                  </m:sSub>
                                </m:fName>
                                <m:e>
                                  <m:r>
                                    <a:rPr lang="en-US" sz="2800" b="1" i="1"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𝒇</m:t>
                                  </m:r>
                                  <m:d>
                                    <m:dPr>
                                      <m:ctrlPr>
                                        <a:rPr lang="en-US" sz="2800" b="1" i="1">
                                          <a:latin typeface="Cambria Math" panose="02040503050406030204" pitchFamily="18" charset="0"/>
                                          <a:ea typeface="Tahoma" panose="020B0604030504040204" pitchFamily="34" charset="0"/>
                                          <a:cs typeface="Tahoma" panose="020B0604030504040204" pitchFamily="34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800" b="1" i="1">
                                          <a:latin typeface="Cambria Math" panose="02040503050406030204" pitchFamily="18" charset="0"/>
                                          <a:ea typeface="Tahoma" panose="020B0604030504040204" pitchFamily="34" charset="0"/>
                                          <a:cs typeface="Tahoma" panose="020B0604030504040204" pitchFamily="34" charset="0"/>
                                        </a:rPr>
                                        <m:t>𝒙</m:t>
                                      </m:r>
                                    </m:e>
                                  </m:d>
                                </m:e>
                              </m:func>
                              <m:r>
                                <a:rPr lang="en-US" sz="28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  <m:t>&gt;</m:t>
                              </m:r>
                              <m:func>
                                <m:funcPr>
                                  <m:ctrlPr>
                                    <a:rPr lang="en-US" sz="28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anose="020B0604030504040204" pitchFamily="34" charset="0"/>
                                    </a:rPr>
                                  </m:ctrlPr>
                                </m:funcPr>
                                <m:fName>
                                  <m:sSub>
                                    <m:sSubPr>
                                      <m:ctrlPr>
                                        <a:rPr lang="en-US" sz="2800" b="1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ahoma" panose="020B060403050404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b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ahoma" panose="020B0604030504040204" pitchFamily="34" charset="0"/>
                                        </a:rPr>
                                        <m:t>𝐥𝐨𝐠</m:t>
                                      </m:r>
                                    </m:e>
                                    <m:sub>
                                      <m:r>
                                        <a:rPr lang="en-US" sz="2800" b="1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ahoma" panose="020B0604030504040204" pitchFamily="34" charset="0"/>
                                        </a:rPr>
                                        <m:t>𝒂</m:t>
                                      </m:r>
                                    </m:sub>
                                  </m:sSub>
                                </m:fName>
                                <m:e>
                                  <m:r>
                                    <a:rPr lang="en-US" sz="2800" b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anose="020B0604030504040204" pitchFamily="34" charset="0"/>
                                    </a:rPr>
                                    <m:t>𝐠</m:t>
                                  </m:r>
                                  <m:d>
                                    <m:dPr>
                                      <m:ctrlPr>
                                        <a:rPr lang="en-US" sz="2800" b="1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ahoma" panose="020B0604030504040204" pitchFamily="34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800" b="1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ahoma" panose="020B0604030504040204" pitchFamily="34" charset="0"/>
                                        </a:rPr>
                                        <m:t>𝒙</m:t>
                                      </m:r>
                                    </m:e>
                                  </m:d>
                                </m:e>
                              </m:func>
                            </m:e>
                            <m:e>
                              <m:r>
                                <a:rPr lang="en-US" sz="2800" b="1" i="1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𝒂</m:t>
                              </m:r>
                              <m:r>
                                <a:rPr lang="en-US" sz="28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  <m:t>&gt;</m:t>
                              </m:r>
                              <m:r>
                                <a:rPr lang="en-US" sz="28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  <m:t>𝟏</m:t>
                              </m:r>
                            </m:e>
                          </m:eqArr>
                        </m:e>
                      </m:d>
                      <m:r>
                        <a:rPr lang="uk-UA" sz="2800" b="1" i="1" smtClean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⇒</m:t>
                      </m:r>
                      <m:d>
                        <m:dPr>
                          <m:begChr m:val="{"/>
                          <m:endChr m:val=""/>
                          <m:ctrlPr>
                            <a:rPr lang="uk-UA" sz="2800" b="1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uk-UA" sz="2800" b="1" i="1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eqArrPr>
                            <m:e>
                              <m:r>
                                <a:rPr lang="en-US" sz="2800" b="1" i="1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𝒇</m:t>
                              </m:r>
                              <m:d>
                                <m:dPr>
                                  <m:ctrlPr>
                                    <a:rPr lang="en-US" sz="2800" b="1" i="1"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1" i="1"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𝒙</m:t>
                                  </m:r>
                                </m:e>
                              </m:d>
                              <m:r>
                                <a:rPr lang="en-US" sz="28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  <m:t>&gt;</m:t>
                              </m:r>
                              <m:r>
                                <a:rPr lang="en-US" sz="2800" b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  <m:t>𝐠</m:t>
                              </m:r>
                              <m:d>
                                <m:dPr>
                                  <m:ctrlPr>
                                    <a:rPr lang="en-US" sz="28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anose="020B060403050404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anose="020B0604030504040204" pitchFamily="34" charset="0"/>
                                    </a:rPr>
                                    <m:t>𝒙</m:t>
                                  </m:r>
                                </m:e>
                              </m:d>
                            </m:e>
                            <m:e>
                              <m:r>
                                <a:rPr lang="en-US" sz="2800" b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  <m:t>𝐠</m:t>
                              </m:r>
                              <m:d>
                                <m:dPr>
                                  <m:ctrlPr>
                                    <a:rPr lang="en-US" sz="28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anose="020B060403050404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anose="020B0604030504040204" pitchFamily="34" charset="0"/>
                                    </a:rPr>
                                    <m:t>𝒙</m:t>
                                  </m:r>
                                </m:e>
                              </m:d>
                              <m:r>
                                <a:rPr lang="en-US" sz="28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  <m:t>&gt;</m:t>
                              </m:r>
                              <m:r>
                                <a:rPr lang="en-US" sz="28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  <m:t>𝟎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uk-UA" sz="28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5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9324" y="4567795"/>
                <a:ext cx="7185936" cy="105349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Округлений прямокутник 7"/>
          <p:cNvSpPr/>
          <p:nvPr/>
        </p:nvSpPr>
        <p:spPr>
          <a:xfrm>
            <a:off x="0" y="730897"/>
            <a:ext cx="2838247" cy="620356"/>
          </a:xfrm>
          <a:prstGeom prst="roundRect">
            <a:avLst>
              <a:gd name="adj" fmla="val 50000"/>
            </a:avLst>
          </a:prstGeom>
          <a:solidFill>
            <a:srgbClr val="9066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Теорема</a:t>
            </a:r>
            <a:endParaRPr lang="uk-UA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Прямоугольник 7"/>
              <p:cNvSpPr/>
              <p:nvPr/>
            </p:nvSpPr>
            <p:spPr>
              <a:xfrm>
                <a:off x="5019324" y="5769046"/>
                <a:ext cx="7185936" cy="1053494"/>
              </a:xfrm>
              <a:prstGeom prst="rect">
                <a:avLst/>
              </a:prstGeom>
              <a:solidFill>
                <a:srgbClr val="906638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endChr m:val="|"/>
                          <m:ctrlPr>
                            <a:rPr lang="uk-UA" sz="2800" b="1" i="1" smtClean="0">
                              <a:effectLst/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800" b="1" i="1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eqArrPr>
                            <m:e>
                              <m:func>
                                <m:funcPr>
                                  <m:ctrlPr>
                                    <a:rPr lang="en-US" sz="2800" b="1" i="1"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</m:ctrlPr>
                                </m:funcPr>
                                <m:fName>
                                  <m:sSub>
                                    <m:sSubPr>
                                      <m:ctrlPr>
                                        <a:rPr lang="en-US" sz="2800" b="1" i="1">
                                          <a:latin typeface="Cambria Math" panose="02040503050406030204" pitchFamily="18" charset="0"/>
                                          <a:ea typeface="Tahoma" panose="020B0604030504040204" pitchFamily="34" charset="0"/>
                                          <a:cs typeface="Tahoma" panose="020B060403050404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b="1">
                                          <a:latin typeface="Cambria Math" panose="02040503050406030204" pitchFamily="18" charset="0"/>
                                          <a:ea typeface="Tahoma" panose="020B0604030504040204" pitchFamily="34" charset="0"/>
                                          <a:cs typeface="Tahoma" panose="020B0604030504040204" pitchFamily="34" charset="0"/>
                                        </a:rPr>
                                        <m:t>𝐥𝐨𝐠</m:t>
                                      </m:r>
                                    </m:e>
                                    <m:sub>
                                      <m:r>
                                        <a:rPr lang="en-US" sz="2800" b="1" i="1">
                                          <a:latin typeface="Cambria Math" panose="02040503050406030204" pitchFamily="18" charset="0"/>
                                          <a:ea typeface="Tahoma" panose="020B0604030504040204" pitchFamily="34" charset="0"/>
                                          <a:cs typeface="Tahoma" panose="020B0604030504040204" pitchFamily="34" charset="0"/>
                                        </a:rPr>
                                        <m:t>𝒂</m:t>
                                      </m:r>
                                    </m:sub>
                                  </m:sSub>
                                </m:fName>
                                <m:e>
                                  <m:r>
                                    <a:rPr lang="en-US" sz="2800" b="1" i="1"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𝒇</m:t>
                                  </m:r>
                                  <m:d>
                                    <m:dPr>
                                      <m:ctrlPr>
                                        <a:rPr lang="en-US" sz="2800" b="1" i="1">
                                          <a:latin typeface="Cambria Math" panose="02040503050406030204" pitchFamily="18" charset="0"/>
                                          <a:ea typeface="Tahoma" panose="020B0604030504040204" pitchFamily="34" charset="0"/>
                                          <a:cs typeface="Tahoma" panose="020B0604030504040204" pitchFamily="34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800" b="1" i="1">
                                          <a:latin typeface="Cambria Math" panose="02040503050406030204" pitchFamily="18" charset="0"/>
                                          <a:ea typeface="Tahoma" panose="020B0604030504040204" pitchFamily="34" charset="0"/>
                                          <a:cs typeface="Tahoma" panose="020B0604030504040204" pitchFamily="34" charset="0"/>
                                        </a:rPr>
                                        <m:t>𝒙</m:t>
                                      </m:r>
                                    </m:e>
                                  </m:d>
                                </m:e>
                              </m:func>
                              <m:r>
                                <a:rPr lang="en-US" sz="28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  <m:t>&gt;</m:t>
                              </m:r>
                              <m:func>
                                <m:funcPr>
                                  <m:ctrlPr>
                                    <a:rPr lang="en-US" sz="28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anose="020B0604030504040204" pitchFamily="34" charset="0"/>
                                    </a:rPr>
                                  </m:ctrlPr>
                                </m:funcPr>
                                <m:fName>
                                  <m:sSub>
                                    <m:sSubPr>
                                      <m:ctrlPr>
                                        <a:rPr lang="en-US" sz="2800" b="1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ahoma" panose="020B060403050404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b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ahoma" panose="020B0604030504040204" pitchFamily="34" charset="0"/>
                                        </a:rPr>
                                        <m:t>𝐥𝐨𝐠</m:t>
                                      </m:r>
                                    </m:e>
                                    <m:sub>
                                      <m:r>
                                        <a:rPr lang="en-US" sz="2800" b="1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ahoma" panose="020B0604030504040204" pitchFamily="34" charset="0"/>
                                        </a:rPr>
                                        <m:t>𝒂</m:t>
                                      </m:r>
                                    </m:sub>
                                  </m:sSub>
                                </m:fName>
                                <m:e>
                                  <m:r>
                                    <a:rPr lang="en-US" sz="2800" b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anose="020B0604030504040204" pitchFamily="34" charset="0"/>
                                    </a:rPr>
                                    <m:t>𝐠</m:t>
                                  </m:r>
                                  <m:d>
                                    <m:dPr>
                                      <m:ctrlPr>
                                        <a:rPr lang="en-US" sz="2800" b="1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ahoma" panose="020B0604030504040204" pitchFamily="34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800" b="1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ahoma" panose="020B0604030504040204" pitchFamily="34" charset="0"/>
                                        </a:rPr>
                                        <m:t>𝒙</m:t>
                                      </m:r>
                                    </m:e>
                                  </m:d>
                                </m:e>
                              </m:func>
                            </m:e>
                            <m:e>
                              <m:r>
                                <a:rPr lang="en-US" sz="2800" b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  <m:t>𝟎</m:t>
                              </m:r>
                              <m:r>
                                <a:rPr lang="en-US" sz="28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  <m:t>&lt;</m:t>
                              </m:r>
                              <m:r>
                                <a:rPr lang="en-US" sz="2800" b="1" i="1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𝒂</m:t>
                              </m:r>
                              <m:r>
                                <a:rPr lang="en-US" sz="28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  <m:t>&lt;</m:t>
                              </m:r>
                              <m:r>
                                <a:rPr lang="en-US" sz="28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  <m:t>𝟏</m:t>
                              </m:r>
                            </m:e>
                          </m:eqArr>
                        </m:e>
                      </m:d>
                      <m:r>
                        <a:rPr lang="uk-UA" sz="2800" b="1" i="1" smtClean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⇒</m:t>
                      </m:r>
                      <m:d>
                        <m:dPr>
                          <m:begChr m:val="{"/>
                          <m:endChr m:val=""/>
                          <m:ctrlPr>
                            <a:rPr lang="uk-UA" sz="2800" b="1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uk-UA" sz="2800" b="1" i="1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eqArrPr>
                            <m:e>
                              <m:r>
                                <a:rPr lang="en-US" sz="2800" b="1" i="1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𝒇</m:t>
                              </m:r>
                              <m:d>
                                <m:dPr>
                                  <m:ctrlPr>
                                    <a:rPr lang="en-US" sz="2800" b="1" i="1"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1" i="1"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𝒙</m:t>
                                  </m:r>
                                </m:e>
                              </m:d>
                              <m:r>
                                <a:rPr lang="en-US" sz="28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  <m:t>&lt;</m:t>
                              </m:r>
                              <m:r>
                                <a:rPr lang="en-US" sz="2800" b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  <m:t>𝐠</m:t>
                              </m:r>
                              <m:d>
                                <m:dPr>
                                  <m:ctrlPr>
                                    <a:rPr lang="en-US" sz="28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anose="020B060403050404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anose="020B0604030504040204" pitchFamily="34" charset="0"/>
                                    </a:rPr>
                                    <m:t>𝒙</m:t>
                                  </m:r>
                                </m:e>
                              </m:d>
                            </m:e>
                            <m:e>
                              <m:r>
                                <a:rPr lang="en-US" sz="2800" b="1" i="1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𝒇</m:t>
                              </m:r>
                              <m:d>
                                <m:dPr>
                                  <m:ctrlPr>
                                    <a:rPr lang="en-US" sz="2800" b="1" i="1"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1" i="1"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𝒙</m:t>
                                  </m:r>
                                </m:e>
                              </m:d>
                              <m:r>
                                <a:rPr lang="en-US" sz="28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  <m:t>&gt;</m:t>
                              </m:r>
                              <m:r>
                                <a:rPr lang="uk-UA" sz="28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  <m:t>𝟎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uk-UA" sz="28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9324" y="5769046"/>
                <a:ext cx="7185936" cy="105349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8067136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0" grpId="0" animBg="1"/>
      <p:bldP spid="35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12192000" cy="624114"/>
          </a:xfrm>
          <a:prstGeom prst="rect">
            <a:avLst/>
          </a:prstGeom>
          <a:solidFill>
            <a:srgbClr val="3C5A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370112" y="39339"/>
            <a:ext cx="11321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Розв’язуємо гуртом</a:t>
            </a:r>
            <a:endParaRPr lang="ru-RU" sz="32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Прямоугольник 7"/>
          <p:cNvSpPr/>
          <p:nvPr/>
        </p:nvSpPr>
        <p:spPr>
          <a:xfrm>
            <a:off x="5625736" y="1549984"/>
            <a:ext cx="6065520" cy="523220"/>
          </a:xfrm>
          <a:prstGeom prst="rect">
            <a:avLst/>
          </a:prstGeom>
          <a:solidFill>
            <a:srgbClr val="604426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Розв’яжіть нерівність:</a:t>
            </a:r>
            <a:endParaRPr lang="uk-UA" sz="28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6" name="Рисунок 3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3453"/>
            <a:ext cx="965227" cy="886531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700924" y="752775"/>
            <a:ext cx="9449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400" b="1" kern="1200" dirty="0">
                <a:solidFill>
                  <a:srgbClr val="79562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endParaRPr lang="uk-UA" sz="4000" b="1" kern="1200" dirty="0">
              <a:solidFill>
                <a:srgbClr val="79562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Прямоугольник 7"/>
              <p:cNvSpPr/>
              <p:nvPr/>
            </p:nvSpPr>
            <p:spPr>
              <a:xfrm>
                <a:off x="5625736" y="2950487"/>
                <a:ext cx="4500041" cy="542136"/>
              </a:xfrm>
              <a:prstGeom prst="rect">
                <a:avLst/>
              </a:prstGeom>
              <a:solidFill>
                <a:srgbClr val="604426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r>
                  <a:rPr lang="uk-UA" sz="2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1)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800" b="1" i="1" smtClean="0">
                            <a:effectLst/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800" b="1" i="1" smtClean="0">
                                <a:effectLst/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sSubPr>
                          <m:e>
                            <m:r>
                              <a:rPr lang="en-US" sz="2800" b="1" i="0" smtClean="0">
                                <a:effectLst/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𝐥𝐨𝐠</m:t>
                            </m:r>
                          </m:e>
                          <m:sub>
                            <m:r>
                              <a:rPr lang="en-US" sz="2800" b="1" i="1" smtClean="0">
                                <a:effectLst/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𝟎</m:t>
                            </m:r>
                            <m:r>
                              <a:rPr lang="en-US" sz="2800" b="1" i="1" smtClean="0">
                                <a:effectLst/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,</m:t>
                            </m:r>
                            <m:r>
                              <a:rPr lang="en-US" sz="2800" b="1" i="1" smtClean="0">
                                <a:effectLst/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𝟏</m:t>
                            </m:r>
                          </m:sub>
                        </m:sSub>
                      </m:fName>
                      <m:e>
                        <m:r>
                          <a:rPr lang="en-US" sz="2800" b="1" i="1" smtClean="0">
                            <a:effectLst/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</m:e>
                    </m:func>
                    <m:r>
                      <a:rPr lang="en-US" sz="2800" b="1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&lt;</m:t>
                    </m:r>
                    <m:func>
                      <m:funcPr>
                        <m:ctrlPr>
                          <a:rPr lang="en-US" sz="2800" b="1" i="1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800" b="1" i="1" smtClean="0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 panose="020B0604030504040204" pitchFamily="34" charset="0"/>
                              </a:rPr>
                            </m:ctrlPr>
                          </m:sSubPr>
                          <m:e>
                            <m:r>
                              <a:rPr lang="en-US" sz="2800" b="1" i="0" smtClean="0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 panose="020B0604030504040204" pitchFamily="34" charset="0"/>
                              </a:rPr>
                              <m:t>𝐥𝐨𝐠</m:t>
                            </m:r>
                          </m:e>
                          <m:sub>
                            <m:r>
                              <a:rPr lang="en-US" sz="2800" b="1" i="1" smtClean="0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 panose="020B0604030504040204" pitchFamily="34" charset="0"/>
                              </a:rPr>
                              <m:t>𝟎</m:t>
                            </m:r>
                            <m:r>
                              <a:rPr lang="en-US" sz="2800" b="1" i="1" smtClean="0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 panose="020B0604030504040204" pitchFamily="34" charset="0"/>
                              </a:rPr>
                              <m:t>,</m:t>
                            </m:r>
                            <m:r>
                              <a:rPr lang="en-US" sz="2800" b="1" i="1" smtClean="0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 panose="020B0604030504040204" pitchFamily="34" charset="0"/>
                              </a:rPr>
                              <m:t>𝟏</m:t>
                            </m:r>
                          </m:sub>
                        </m:sSub>
                      </m:fName>
                      <m:e>
                        <m:r>
                          <a:rPr lang="en-US" sz="2800" b="1" i="1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𝟗</m:t>
                        </m:r>
                      </m:e>
                    </m:func>
                  </m:oMath>
                </a14:m>
                <a:endParaRPr lang="uk-UA" sz="28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8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5736" y="2950487"/>
                <a:ext cx="4500041" cy="542136"/>
              </a:xfrm>
              <a:prstGeom prst="rect">
                <a:avLst/>
              </a:prstGeom>
              <a:blipFill>
                <a:blip r:embed="rId4"/>
                <a:stretch>
                  <a:fillRect l="-2846" t="-13483" b="-24719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Прямоугольник 7"/>
              <p:cNvSpPr/>
              <p:nvPr/>
            </p:nvSpPr>
            <p:spPr>
              <a:xfrm>
                <a:off x="5625736" y="3724611"/>
                <a:ext cx="4500041" cy="523220"/>
              </a:xfrm>
              <a:prstGeom prst="rect">
                <a:avLst/>
              </a:prstGeom>
              <a:solidFill>
                <a:srgbClr val="604426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r>
                  <a:rPr lang="en-US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2</a:t>
                </a:r>
                <a:r>
                  <a:rPr lang="uk-UA" sz="2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</a:t>
                </a:r>
                <a:r>
                  <a:rPr lang="en-US" sz="2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800" b="1" i="1" smtClean="0">
                            <a:effectLst/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800" b="1" i="1" smtClean="0">
                                <a:effectLst/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sSubPr>
                          <m:e>
                            <m:r>
                              <a:rPr lang="en-US" sz="2800" b="1" i="0" smtClean="0">
                                <a:effectLst/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𝐥𝐨𝐠</m:t>
                            </m:r>
                          </m:e>
                          <m:sub>
                            <m:r>
                              <a:rPr lang="en-US" sz="2800" b="1" i="1" smtClean="0">
                                <a:effectLst/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𝟖</m:t>
                            </m:r>
                          </m:sub>
                        </m:sSub>
                      </m:fName>
                      <m:e>
                        <m:d>
                          <m:dPr>
                            <m:ctrlPr>
                              <a:rPr lang="en-US" sz="2800" b="1" i="1" smtClean="0">
                                <a:effectLst/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dPr>
                          <m:e>
                            <m:r>
                              <a:rPr lang="en-US" sz="2800" b="1" i="1" smtClean="0">
                                <a:effectLst/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𝟐</m:t>
                            </m:r>
                            <m:r>
                              <a:rPr lang="en-US" sz="2800" b="1" i="1" smtClean="0">
                                <a:effectLst/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𝒙</m:t>
                            </m:r>
                            <m:r>
                              <a:rPr lang="en-US" sz="2800" b="1" i="1" smtClean="0">
                                <a:effectLst/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−</m:t>
                            </m:r>
                            <m:r>
                              <a:rPr lang="en-US" sz="2800" b="1" i="1" smtClean="0">
                                <a:effectLst/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𝟑</m:t>
                            </m:r>
                          </m:e>
                        </m:d>
                      </m:e>
                    </m:func>
                    <m:r>
                      <a:rPr lang="en-US" sz="2800" b="1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&gt;</m:t>
                    </m:r>
                    <m:func>
                      <m:funcPr>
                        <m:ctrlPr>
                          <a:rPr lang="en-US" sz="2800" b="1" i="1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800" b="1" i="1" smtClean="0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 panose="020B0604030504040204" pitchFamily="34" charset="0"/>
                              </a:rPr>
                            </m:ctrlPr>
                          </m:sSubPr>
                          <m:e>
                            <m:r>
                              <a:rPr lang="en-US" sz="2800" b="1" i="0" smtClean="0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 panose="020B0604030504040204" pitchFamily="34" charset="0"/>
                              </a:rPr>
                              <m:t>𝐥𝐨𝐠</m:t>
                            </m:r>
                          </m:e>
                          <m:sub>
                            <m:r>
                              <a:rPr lang="en-US" sz="2800" b="1" i="1" smtClean="0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 panose="020B0604030504040204" pitchFamily="34" charset="0"/>
                              </a:rPr>
                              <m:t>𝟖</m:t>
                            </m:r>
                          </m:sub>
                        </m:sSub>
                      </m:fName>
                      <m:e>
                        <m:r>
                          <a:rPr lang="en-US" sz="2800" b="1" i="1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𝟕</m:t>
                        </m:r>
                      </m:e>
                    </m:func>
                  </m:oMath>
                </a14:m>
                <a:endParaRPr lang="uk-UA" sz="28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5736" y="3724611"/>
                <a:ext cx="4500041" cy="523220"/>
              </a:xfrm>
              <a:prstGeom prst="rect">
                <a:avLst/>
              </a:prstGeom>
              <a:blipFill>
                <a:blip r:embed="rId5"/>
                <a:stretch>
                  <a:fillRect l="-2846" t="-13953" b="-30233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3" name="Рисунок 2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1134" y="2245611"/>
            <a:ext cx="5667854" cy="453111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4" name="Прямоугольник 7"/>
              <p:cNvSpPr/>
              <p:nvPr/>
            </p:nvSpPr>
            <p:spPr>
              <a:xfrm>
                <a:off x="5625736" y="4563048"/>
                <a:ext cx="4500041" cy="539315"/>
              </a:xfrm>
              <a:prstGeom prst="rect">
                <a:avLst/>
              </a:prstGeom>
              <a:solidFill>
                <a:srgbClr val="604426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r>
                  <a:rPr lang="en-US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3</a:t>
                </a:r>
                <a:r>
                  <a:rPr lang="uk-UA" sz="2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</a:t>
                </a:r>
                <a:r>
                  <a:rPr lang="en-US" sz="2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800" b="1" i="1" smtClean="0">
                            <a:effectLst/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800" b="1" i="1" smtClean="0">
                                <a:effectLst/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sSubPr>
                          <m:e>
                            <m:r>
                              <a:rPr lang="en-US" sz="2800" b="1" i="0" smtClean="0">
                                <a:effectLst/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𝐥𝐨𝐠</m:t>
                            </m:r>
                          </m:e>
                          <m:sub>
                            <m:r>
                              <a:rPr lang="en-US" sz="2800" b="1" i="1" smtClean="0">
                                <a:effectLst/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𝟎</m:t>
                            </m:r>
                            <m:r>
                              <a:rPr lang="en-US" sz="2800" b="1" i="1" smtClean="0">
                                <a:effectLst/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,</m:t>
                            </m:r>
                            <m:r>
                              <a:rPr lang="en-US" sz="2800" b="1" i="1" smtClean="0">
                                <a:effectLst/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𝟖</m:t>
                            </m:r>
                          </m:sub>
                        </m:sSub>
                      </m:fName>
                      <m:e>
                        <m:r>
                          <a:rPr lang="en-US" sz="2800" b="1" i="1" smtClean="0">
                            <a:effectLst/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</m:e>
                    </m:func>
                    <m:r>
                      <a:rPr lang="en-US" sz="2800" b="1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&gt;</m:t>
                    </m:r>
                    <m:func>
                      <m:funcPr>
                        <m:ctrlPr>
                          <a:rPr lang="en-US" sz="2800" b="1" i="1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800" b="1" i="1" smtClean="0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 panose="020B0604030504040204" pitchFamily="34" charset="0"/>
                              </a:rPr>
                            </m:ctrlPr>
                          </m:sSubPr>
                          <m:e>
                            <m:r>
                              <a:rPr lang="en-US" sz="2800" b="1" i="0" smtClean="0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 panose="020B0604030504040204" pitchFamily="34" charset="0"/>
                              </a:rPr>
                              <m:t>𝐥𝐨𝐠</m:t>
                            </m:r>
                          </m:e>
                          <m:sub>
                            <m:r>
                              <a:rPr lang="en-US" sz="2800" b="1" i="1" smtClean="0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 panose="020B0604030504040204" pitchFamily="34" charset="0"/>
                              </a:rPr>
                              <m:t>𝟎</m:t>
                            </m:r>
                            <m:r>
                              <a:rPr lang="en-US" sz="2800" b="1" i="1" smtClean="0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 panose="020B0604030504040204" pitchFamily="34" charset="0"/>
                              </a:rPr>
                              <m:t>,</m:t>
                            </m:r>
                            <m:r>
                              <a:rPr lang="en-US" sz="2800" b="1" i="1" smtClean="0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 panose="020B0604030504040204" pitchFamily="34" charset="0"/>
                              </a:rPr>
                              <m:t>𝟖</m:t>
                            </m:r>
                          </m:sub>
                        </m:sSub>
                      </m:fName>
                      <m:e>
                        <m:r>
                          <a:rPr lang="en-US" sz="2800" b="1" i="1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𝟏𝟒</m:t>
                        </m:r>
                      </m:e>
                    </m:func>
                  </m:oMath>
                </a14:m>
                <a:endParaRPr lang="uk-UA" sz="28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4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5736" y="4563048"/>
                <a:ext cx="4500041" cy="539315"/>
              </a:xfrm>
              <a:prstGeom prst="rect">
                <a:avLst/>
              </a:prstGeom>
              <a:blipFill>
                <a:blip r:embed="rId7"/>
                <a:stretch>
                  <a:fillRect l="-2846" t="-14773" b="-26136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9508480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  <p:bldP spid="37" grpId="0"/>
      <p:bldP spid="8" grpId="0" animBg="1"/>
      <p:bldP spid="9" grpId="0" animBg="1"/>
      <p:bldP spid="2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12192000" cy="624114"/>
          </a:xfrm>
          <a:prstGeom prst="rect">
            <a:avLst/>
          </a:prstGeom>
          <a:solidFill>
            <a:srgbClr val="3C5A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370112" y="39339"/>
            <a:ext cx="11321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Розв’язуємо гуртом</a:t>
            </a:r>
            <a:endParaRPr lang="ru-RU" sz="32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Прямоугольник 7"/>
          <p:cNvSpPr/>
          <p:nvPr/>
        </p:nvSpPr>
        <p:spPr>
          <a:xfrm>
            <a:off x="6030685" y="1298292"/>
            <a:ext cx="6161316" cy="523220"/>
          </a:xfrm>
          <a:prstGeom prst="rect">
            <a:avLst/>
          </a:prstGeom>
          <a:solidFill>
            <a:srgbClr val="545454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Розв’яжіть нерівність: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00924" y="752775"/>
            <a:ext cx="9449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400" b="1" dirty="0">
                <a:solidFill>
                  <a:srgbClr val="54545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endParaRPr lang="uk-UA" sz="4000" b="1" kern="1200" dirty="0">
              <a:solidFill>
                <a:srgbClr val="545454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3453"/>
            <a:ext cx="976025" cy="89644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Прямоугольник 7"/>
              <p:cNvSpPr/>
              <p:nvPr/>
            </p:nvSpPr>
            <p:spPr>
              <a:xfrm>
                <a:off x="6030684" y="2677603"/>
                <a:ext cx="3702596" cy="523220"/>
              </a:xfrm>
              <a:prstGeom prst="rect">
                <a:avLst/>
              </a:prstGeom>
              <a:solidFill>
                <a:srgbClr val="545454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r>
                  <a:rPr lang="uk-UA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1)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sSubPr>
                          <m:e>
                            <m:r>
                              <a:rPr lang="en-US" sz="2800" b="1" i="0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𝐥𝐨𝐠</m:t>
                            </m:r>
                          </m:e>
                          <m:sub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𝟕</m:t>
                            </m:r>
                          </m:sub>
                        </m:sSub>
                      </m:fName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</m:e>
                    </m:func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&gt;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𝟐</m:t>
                    </m:r>
                  </m:oMath>
                </a14:m>
                <a:endParaRPr lang="uk-UA" sz="2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0684" y="2677603"/>
                <a:ext cx="3702596" cy="523220"/>
              </a:xfrm>
              <a:prstGeom prst="rect">
                <a:avLst/>
              </a:prstGeom>
              <a:blipFill>
                <a:blip r:embed="rId4"/>
                <a:stretch>
                  <a:fillRect l="-3289" t="-12791" b="-30233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Прямоугольник 7"/>
              <p:cNvSpPr/>
              <p:nvPr/>
            </p:nvSpPr>
            <p:spPr>
              <a:xfrm>
                <a:off x="6030684" y="3638831"/>
                <a:ext cx="3702596" cy="542136"/>
              </a:xfrm>
              <a:prstGeom prst="rect">
                <a:avLst/>
              </a:prstGeom>
              <a:solidFill>
                <a:srgbClr val="545454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r>
                  <a:rPr lang="uk-UA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2)</a:t>
                </a:r>
                <a:r>
                  <a:rPr lang="en-US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sSubPr>
                          <m:e>
                            <m:r>
                              <a:rPr lang="en-US" sz="2800" b="1" i="0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𝐥𝐨𝐠</m:t>
                            </m:r>
                          </m:e>
                          <m:sub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𝟎</m:t>
                            </m:r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,</m:t>
                            </m:r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𝟔</m:t>
                            </m:r>
                          </m:sub>
                        </m:sSub>
                      </m:fName>
                      <m:e>
                        <m:d>
                          <m:d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dPr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𝒙</m:t>
                            </m:r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−</m:t>
                            </m:r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𝟐</m:t>
                            </m:r>
                          </m:e>
                        </m:d>
                      </m:e>
                    </m:func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&lt;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𝟐</m:t>
                    </m:r>
                  </m:oMath>
                </a14:m>
                <a:endParaRPr lang="uk-UA" sz="2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0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0684" y="3638831"/>
                <a:ext cx="3702596" cy="542136"/>
              </a:xfrm>
              <a:prstGeom prst="rect">
                <a:avLst/>
              </a:prstGeom>
              <a:blipFill>
                <a:blip r:embed="rId5"/>
                <a:stretch>
                  <a:fillRect l="-3289" t="-14607" b="-24719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Рисунок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7998" y="1818700"/>
            <a:ext cx="6198682" cy="42773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Прямоугольник 7"/>
              <p:cNvSpPr/>
              <p:nvPr/>
            </p:nvSpPr>
            <p:spPr>
              <a:xfrm>
                <a:off x="6030684" y="4590313"/>
                <a:ext cx="3702596" cy="730456"/>
              </a:xfrm>
              <a:prstGeom prst="rect">
                <a:avLst/>
              </a:prstGeom>
              <a:solidFill>
                <a:srgbClr val="545454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r>
                  <a:rPr lang="en-US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3</a:t>
                </a:r>
                <a:r>
                  <a:rPr lang="uk-UA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</a:t>
                </a:r>
                <a:r>
                  <a:rPr lang="en-US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sSubPr>
                          <m:e>
                            <m:r>
                              <a:rPr lang="en-US" sz="2800" b="1" i="0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𝐥𝐨𝐠</m:t>
                            </m:r>
                          </m:e>
                          <m:sub>
                            <m:f>
                              <m:fPr>
                                <m:ctrlPr>
                                  <a:rPr lang="en-US" sz="2800" b="1" i="1" smtClean="0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𝟐</m:t>
                                </m:r>
                              </m:den>
                            </m:f>
                          </m:sub>
                        </m:sSub>
                      </m:fName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</m:e>
                    </m:func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≤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𝟓</m:t>
                    </m:r>
                  </m:oMath>
                </a14:m>
                <a:endParaRPr lang="uk-UA" sz="2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3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0684" y="4590313"/>
                <a:ext cx="3702596" cy="730456"/>
              </a:xfrm>
              <a:prstGeom prst="rect">
                <a:avLst/>
              </a:prstGeom>
              <a:blipFill>
                <a:blip r:embed="rId7"/>
                <a:stretch>
                  <a:fillRect l="-3289" t="-9167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1486613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5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  <p:bldP spid="37" grpId="0"/>
      <p:bldP spid="9" grpId="0" animBg="1"/>
      <p:bldP spid="10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12192000" cy="624114"/>
          </a:xfrm>
          <a:prstGeom prst="rect">
            <a:avLst/>
          </a:prstGeom>
          <a:solidFill>
            <a:srgbClr val="3C5A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370112" y="39339"/>
            <a:ext cx="11321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Розв’язуємо гуртом</a:t>
            </a:r>
            <a:endParaRPr lang="ru-RU" sz="32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Прямоугольник 7"/>
          <p:cNvSpPr/>
          <p:nvPr/>
        </p:nvSpPr>
        <p:spPr>
          <a:xfrm>
            <a:off x="6030684" y="1828860"/>
            <a:ext cx="6161315" cy="954107"/>
          </a:xfrm>
          <a:prstGeom prst="rect">
            <a:avLst/>
          </a:prstGeom>
          <a:solidFill>
            <a:srgbClr val="546057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Скільки цілих розв’язків має нерівність: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00924" y="752775"/>
            <a:ext cx="9449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54605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endParaRPr lang="uk-UA" sz="4000" b="1" kern="1200" dirty="0">
              <a:solidFill>
                <a:srgbClr val="546057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9270"/>
            <a:ext cx="976025" cy="89644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7998" y="1828860"/>
            <a:ext cx="6198682" cy="42773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Прямоугольник 7"/>
              <p:cNvSpPr/>
              <p:nvPr/>
            </p:nvSpPr>
            <p:spPr>
              <a:xfrm>
                <a:off x="7281968" y="3677916"/>
                <a:ext cx="3998840" cy="542136"/>
              </a:xfrm>
              <a:prstGeom prst="rect">
                <a:avLst/>
              </a:prstGeom>
              <a:solidFill>
                <a:srgbClr val="546057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uk-UA" sz="28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uk-UA" sz="28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2800" b="1" i="0">
                                  <a:latin typeface="Cambria Math" panose="02040503050406030204" pitchFamily="18" charset="0"/>
                                </a:rPr>
                                <m:t>𝐥𝐨𝐠</m:t>
                              </m:r>
                            </m:e>
                            <m:sub>
                              <m:r>
                                <a:rPr lang="uk-UA" sz="2800" b="1" i="1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  <m:r>
                                <a:rPr lang="uk-UA" sz="2800" b="1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uk-UA" sz="2800" b="1" i="1">
                                  <a:latin typeface="Cambria Math" panose="02040503050406030204" pitchFamily="18" charset="0"/>
                                </a:rPr>
                                <m:t>𝟐𝟓</m:t>
                              </m:r>
                            </m:sub>
                          </m:sSub>
                        </m:fName>
                        <m:e>
                          <m:d>
                            <m:dPr>
                              <m:ctrlPr>
                                <a:rPr lang="uk-UA" sz="28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1" i="1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  <m:r>
                                <a:rPr lang="en-US" sz="28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2800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800" b="1" i="1">
                                  <a:latin typeface="Cambria Math" panose="02040503050406030204" pitchFamily="18" charset="0"/>
                                </a:rPr>
                                <m:t>𝟓</m:t>
                              </m:r>
                            </m:e>
                          </m:d>
                        </m:e>
                      </m:func>
                      <m:r>
                        <a:rPr lang="uk-UA" sz="2800" b="1" i="1">
                          <a:latin typeface="Cambria Math" panose="02040503050406030204" pitchFamily="18" charset="0"/>
                        </a:rPr>
                        <m:t>&gt;−</m:t>
                      </m:r>
                      <m:r>
                        <a:rPr lang="uk-UA" sz="2800" b="1" i="1"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uk-UA" sz="2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2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81968" y="3677916"/>
                <a:ext cx="3998840" cy="54213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8869672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5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  <p:bldP spid="37" grpId="0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12192000" cy="624114"/>
          </a:xfrm>
          <a:prstGeom prst="rect">
            <a:avLst/>
          </a:prstGeom>
          <a:solidFill>
            <a:srgbClr val="3C5A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370112" y="39339"/>
            <a:ext cx="11321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Розв’язуємо гуртом</a:t>
            </a:r>
            <a:endParaRPr lang="ru-RU" sz="32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Прямоугольник 7"/>
          <p:cNvSpPr/>
          <p:nvPr/>
        </p:nvSpPr>
        <p:spPr>
          <a:xfrm>
            <a:off x="6410960" y="1137495"/>
            <a:ext cx="5781039" cy="954107"/>
          </a:xfrm>
          <a:prstGeom prst="rect">
            <a:avLst/>
          </a:prstGeom>
          <a:solidFill>
            <a:srgbClr val="2B5666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Знайдіть множину розв’язків нерівності: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00924" y="752775"/>
            <a:ext cx="9449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2B56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endParaRPr lang="uk-UA" sz="4000" b="1" kern="1200" dirty="0">
              <a:solidFill>
                <a:srgbClr val="2B566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87" y="696934"/>
            <a:ext cx="959338" cy="88112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7998" y="1828860"/>
            <a:ext cx="6198682" cy="42773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Прямоугольник 7"/>
              <p:cNvSpPr/>
              <p:nvPr/>
            </p:nvSpPr>
            <p:spPr>
              <a:xfrm>
                <a:off x="6410962" y="2987806"/>
                <a:ext cx="5678370" cy="531812"/>
              </a:xfrm>
              <a:prstGeom prst="rect">
                <a:avLst/>
              </a:prstGeom>
              <a:solidFill>
                <a:srgbClr val="2B5666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r>
                  <a:rPr lang="uk-UA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1) </a:t>
                </a:r>
                <a14:m>
                  <m:oMath xmlns:m="http://schemas.openxmlformats.org/officeDocument/2006/math">
                    <m:r>
                      <a:rPr lang="en-US" sz="2800" b="1" i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𝐥𝐠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d>
                      <m:dPr>
                        <m:ctrlP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+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𝟑</m:t>
                        </m:r>
                      </m:e>
                    </m:d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&gt;</m:t>
                    </m:r>
                    <m:r>
                      <a:rPr lang="en-US" sz="2800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𝐥𝐠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 </m:t>
                    </m:r>
                    <m:d>
                      <m:dPr>
                        <m:ctrlPr>
                          <a:rPr lang="en-US" sz="2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𝒙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−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𝟏</m:t>
                        </m:r>
                      </m:e>
                    </m:d>
                  </m:oMath>
                </a14:m>
                <a:endParaRPr lang="uk-UA" sz="2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0962" y="2987806"/>
                <a:ext cx="5678370" cy="531812"/>
              </a:xfrm>
              <a:prstGeom prst="rect">
                <a:avLst/>
              </a:prstGeom>
              <a:blipFill>
                <a:blip r:embed="rId5"/>
                <a:stretch>
                  <a:fillRect l="-2256" t="-12644" b="-28736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Прямоугольник 7"/>
              <p:cNvSpPr/>
              <p:nvPr/>
            </p:nvSpPr>
            <p:spPr>
              <a:xfrm>
                <a:off x="6410961" y="3836196"/>
                <a:ext cx="5678370" cy="542136"/>
              </a:xfrm>
              <a:prstGeom prst="rect">
                <a:avLst/>
              </a:prstGeom>
              <a:solidFill>
                <a:srgbClr val="2B5666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r>
                  <a:rPr lang="en-US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2</a:t>
                </a:r>
                <a:r>
                  <a:rPr lang="uk-UA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</a:t>
                </a:r>
                <a:r>
                  <a:rPr lang="en-US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sSubPr>
                          <m:e>
                            <m:r>
                              <a:rPr lang="en-US" sz="2800" b="1" i="0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𝐥𝐨𝐠</m:t>
                            </m:r>
                          </m:e>
                          <m:sub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𝟎</m:t>
                            </m:r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,</m:t>
                            </m:r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𝟐</m:t>
                            </m:r>
                          </m:sub>
                        </m:sSub>
                      </m:fName>
                      <m:e>
                        <m:d>
                          <m:d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dPr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𝟐</m:t>
                            </m:r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𝒙</m:t>
                            </m:r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−</m:t>
                            </m:r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𝟏</m:t>
                            </m:r>
                          </m:e>
                        </m:d>
                      </m:e>
                    </m:func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&gt;</m:t>
                    </m:r>
                    <m:func>
                      <m:funcPr>
                        <m:ctrlPr>
                          <a:rPr lang="en-US" sz="2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 panose="020B0604030504040204" pitchFamily="34" charset="0"/>
                              </a:rPr>
                            </m:ctrlPr>
                          </m:sSubPr>
                          <m:e>
                            <m:r>
                              <a:rPr lang="en-US" sz="2800" b="1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 panose="020B0604030504040204" pitchFamily="34" charset="0"/>
                              </a:rPr>
                              <m:t>𝐥𝐨𝐠</m:t>
                            </m:r>
                          </m:e>
                          <m:sub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 panose="020B0604030504040204" pitchFamily="34" charset="0"/>
                              </a:rPr>
                              <m:t>𝟎</m:t>
                            </m:r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 panose="020B0604030504040204" pitchFamily="34" charset="0"/>
                              </a:rPr>
                              <m:t>,</m:t>
                            </m:r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 panose="020B0604030504040204" pitchFamily="34" charset="0"/>
                              </a:rPr>
                              <m:t>𝟐</m:t>
                            </m:r>
                          </m:sub>
                        </m:sSub>
                      </m:fName>
                      <m:e>
                        <m:d>
                          <m:d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 panose="020B0604030504040204" pitchFamily="34" charset="0"/>
                              </a:rPr>
                            </m:ctrlPr>
                          </m:dPr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 panose="020B0604030504040204" pitchFamily="34" charset="0"/>
                              </a:rPr>
                              <m:t>𝟑</m:t>
                            </m:r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 panose="020B0604030504040204" pitchFamily="34" charset="0"/>
                              </a:rPr>
                              <m:t>𝒙</m:t>
                            </m:r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 panose="020B0604030504040204" pitchFamily="34" charset="0"/>
                              </a:rPr>
                              <m:t>−</m:t>
                            </m:r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 panose="020B0604030504040204" pitchFamily="34" charset="0"/>
                              </a:rPr>
                              <m:t>𝟒</m:t>
                            </m:r>
                          </m:e>
                        </m:d>
                      </m:e>
                    </m:func>
                  </m:oMath>
                </a14:m>
                <a:endParaRPr lang="uk-UA" sz="2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0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0961" y="3836196"/>
                <a:ext cx="5678370" cy="542136"/>
              </a:xfrm>
              <a:prstGeom prst="rect">
                <a:avLst/>
              </a:prstGeom>
              <a:blipFill>
                <a:blip r:embed="rId6"/>
                <a:stretch>
                  <a:fillRect l="-2256" t="-13483" b="-24719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5038698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5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  <p:bldP spid="37" grpId="0"/>
      <p:bldP spid="9" grpId="0" animBg="1"/>
      <p:bldP spid="10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6726</TotalTime>
  <Words>628</Words>
  <Application>Microsoft Macintosh PowerPoint</Application>
  <PresentationFormat>Widescreen</PresentationFormat>
  <Paragraphs>152</Paragraphs>
  <Slides>14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Calibri</vt:lpstr>
      <vt:lpstr>Calibri Light</vt:lpstr>
      <vt:lpstr>Cambria Math</vt:lpstr>
      <vt:lpstr>Segoe Print</vt:lpstr>
      <vt:lpstr>Tahoma</vt:lpstr>
      <vt:lpstr>Тема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>www.matnova.com.ua</HyperlinkBase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subject/>
  <dc:creator>Марко Мілевський</dc:creator>
  <cp:keywords/>
  <dc:description/>
  <cp:lastModifiedBy>Kulinich Bohdan</cp:lastModifiedBy>
  <cp:revision>402</cp:revision>
  <dcterms:created xsi:type="dcterms:W3CDTF">2019-04-30T11:06:10Z</dcterms:created>
  <dcterms:modified xsi:type="dcterms:W3CDTF">2024-06-17T18:29:55Z</dcterms:modified>
  <cp:category/>
</cp:coreProperties>
</file>