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91" r:id="rId4"/>
    <p:sldId id="293" r:id="rId5"/>
    <p:sldId id="274" r:id="rId6"/>
    <p:sldId id="297" r:id="rId7"/>
    <p:sldId id="298" r:id="rId8"/>
    <p:sldId id="296" r:id="rId9"/>
    <p:sldId id="289" r:id="rId10"/>
    <p:sldId id="295" r:id="rId11"/>
    <p:sldId id="294" r:id="rId12"/>
    <p:sldId id="290" r:id="rId13"/>
    <p:sldId id="299" r:id="rId14"/>
    <p:sldId id="276" r:id="rId15"/>
    <p:sldId id="261" r:id="rId16"/>
    <p:sldId id="262" r:id="rId17"/>
    <p:sldId id="263" r:id="rId18"/>
    <p:sldId id="300" r:id="rId19"/>
    <p:sldId id="301" r:id="rId20"/>
    <p:sldId id="302" r:id="rId21"/>
    <p:sldId id="283" r:id="rId22"/>
    <p:sldId id="285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23C"/>
    <a:srgbClr val="B1510F"/>
    <a:srgbClr val="3C5A59"/>
    <a:srgbClr val="860300"/>
    <a:srgbClr val="545454"/>
    <a:srgbClr val="906638"/>
    <a:srgbClr val="696969"/>
    <a:srgbClr val="455B6F"/>
    <a:srgbClr val="127C42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0"/>
  </p:normalViewPr>
  <p:slideViewPr>
    <p:cSldViewPr snapToGrid="0">
      <p:cViewPr varScale="1">
        <p:scale>
          <a:sx n="109" d="100"/>
          <a:sy n="109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8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1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92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51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77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36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8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6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8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1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1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4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9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8" Type="http://schemas.openxmlformats.org/officeDocument/2006/relationships/image" Target="../media/image81.png"/><Relationship Id="rId3" Type="http://schemas.openxmlformats.org/officeDocument/2006/relationships/image" Target="../media/image531.png"/><Relationship Id="rId7" Type="http://schemas.openxmlformats.org/officeDocument/2006/relationships/image" Target="../media/image18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550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76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18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18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3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3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18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18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3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956529"/>
            <a:ext cx="938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Логарифмічні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рівняння</a:t>
            </a:r>
            <a:endParaRPr lang="uk-UA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17.06.2024</a:t>
            </a:fld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6204" y="514976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09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логарифмічних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087120" y="981400"/>
                <a:ext cx="6451600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Рівняння виду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𝐠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981400"/>
                <a:ext cx="6451600" cy="523220"/>
              </a:xfrm>
              <a:prstGeom prst="rect">
                <a:avLst/>
              </a:prstGeom>
              <a:blipFill>
                <a:blip r:embed="rId3"/>
                <a:stretch>
                  <a:fillRect l="-1039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0" y="1896549"/>
            <a:ext cx="2838247" cy="620356"/>
          </a:xfrm>
          <a:prstGeom prst="roundRect">
            <a:avLst>
              <a:gd name="adj" fmla="val 50000"/>
            </a:avLst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41" y="1799781"/>
            <a:ext cx="717124" cy="717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0" y="2680267"/>
                <a:ext cx="6482080" cy="234615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 рівняння виду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𝐠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рівносильне будь якій із систем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80267"/>
                <a:ext cx="6482080" cy="2346155"/>
              </a:xfrm>
              <a:prstGeom prst="rect">
                <a:avLst/>
              </a:prstGeom>
              <a:blipFill>
                <a:blip r:embed="rId5"/>
                <a:stretch>
                  <a:fillRect t="-31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0" y="1945117"/>
                <a:ext cx="5254966" cy="5946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45117"/>
                <a:ext cx="5254966" cy="594650"/>
              </a:xfrm>
              <a:prstGeom prst="rect">
                <a:avLst/>
              </a:prstGeom>
              <a:blipFill>
                <a:blip r:embed="rId6"/>
                <a:stretch>
                  <a:fillRect l="-812" t="-4082" b="-214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2199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1508166" y="5107548"/>
                <a:ext cx="9580521" cy="1687834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Чому варто перевіряти обидві умови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66" y="5107548"/>
                <a:ext cx="9580521" cy="1687834"/>
              </a:xfrm>
              <a:prstGeom prst="rect">
                <a:avLst/>
              </a:prstGeom>
              <a:blipFill>
                <a:blip r:embed="rId8"/>
                <a:stretch>
                  <a:fillRect l="-509" r="-509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136432" y="2867130"/>
                <a:ext cx="3043648" cy="1467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2" y="2867130"/>
                <a:ext cx="3043648" cy="1467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мка 4"/>
          <p:cNvSpPr/>
          <p:nvPr/>
        </p:nvSpPr>
        <p:spPr>
          <a:xfrm>
            <a:off x="370112" y="3322166"/>
            <a:ext cx="2613329" cy="109405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306199" y="5107548"/>
                <a:ext cx="2446317" cy="105349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9" y="5107548"/>
                <a:ext cx="2446317" cy="10534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ілка вправо 7"/>
          <p:cNvSpPr/>
          <p:nvPr/>
        </p:nvSpPr>
        <p:spPr>
          <a:xfrm>
            <a:off x="2841715" y="5346758"/>
            <a:ext cx="1098334" cy="638406"/>
          </a:xfrm>
          <a:prstGeom prst="rightArrow">
            <a:avLst>
              <a:gd name="adj1" fmla="val 50000"/>
              <a:gd name="adj2" fmla="val 9814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3996508" y="4790378"/>
                <a:ext cx="4198984" cy="168783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−∞;−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;+∞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𝟕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;+∞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508" y="4790378"/>
                <a:ext cx="4198984" cy="16878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трілка вправо 19"/>
          <p:cNvSpPr/>
          <p:nvPr/>
        </p:nvSpPr>
        <p:spPr>
          <a:xfrm>
            <a:off x="8329623" y="5313059"/>
            <a:ext cx="1098334" cy="638406"/>
          </a:xfrm>
          <a:prstGeom prst="rightArrow">
            <a:avLst>
              <a:gd name="adj1" fmla="val 50000"/>
              <a:gd name="adj2" fmla="val 9814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9495374" y="5370652"/>
                <a:ext cx="2474374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; +∞</m:t>
                          </m: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374" y="5370652"/>
                <a:ext cx="247437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11339" y="2865036"/>
                <a:ext cx="4208689" cy="1467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&gt;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𝟕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&gt;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; +∞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" y="2865036"/>
                <a:ext cx="4208689" cy="14679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4806067" y="2880215"/>
                <a:ext cx="3425333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67" y="2880215"/>
                <a:ext cx="3425333" cy="5329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4806066" y="3576543"/>
                <a:ext cx="3425333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66" y="3576543"/>
                <a:ext cx="3425333" cy="5329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7"/>
              <p:cNvSpPr/>
              <p:nvPr/>
            </p:nvSpPr>
            <p:spPr>
              <a:xfrm>
                <a:off x="4806067" y="4293690"/>
                <a:ext cx="1902304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67" y="4293690"/>
                <a:ext cx="190230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4806067" y="4974559"/>
                <a:ext cx="1902304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67" y="4974559"/>
                <a:ext cx="190230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7"/>
          <p:cNvSpPr/>
          <p:nvPr/>
        </p:nvSpPr>
        <p:spPr>
          <a:xfrm>
            <a:off x="6814984" y="4293690"/>
            <a:ext cx="5293494" cy="523220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задовольняє умову ОДЗ</a:t>
            </a:r>
          </a:p>
        </p:txBody>
      </p:sp>
    </p:spTree>
    <p:extLst>
      <p:ext uri="{BB962C8B-B14F-4D97-AF65-F5344CB8AC3E}">
        <p14:creationId xmlns:p14="http://schemas.microsoft.com/office/powerpoint/2010/main" val="989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10" grpId="0" animBg="1"/>
      <p:bldP spid="13" grpId="0" animBg="1"/>
      <p:bldP spid="14" grpId="0" animBg="1"/>
      <p:bldP spid="14" grpId="1" animBg="1"/>
      <p:bldP spid="5" grpId="0" animBg="1"/>
      <p:bldP spid="5" grpId="1" animBg="1"/>
      <p:bldP spid="5" grpId="2" animBg="1"/>
      <p:bldP spid="15" grpId="0" animBg="1"/>
      <p:bldP spid="15" grpId="1" animBg="1"/>
      <p:bldP spid="8" grpId="0" animBg="1"/>
      <p:bldP spid="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логарифмічних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087120" y="761245"/>
            <a:ext cx="7934960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Рівняння, які зводяться до простіших за допомогою перетворень</a:t>
            </a:r>
          </a:p>
        </p:txBody>
      </p:sp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0" y="2024294"/>
                <a:ext cx="5482049" cy="89896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𝟏𝟏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24294"/>
                <a:ext cx="5482049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7"/>
          <p:cNvSpPr/>
          <p:nvPr/>
        </p:nvSpPr>
        <p:spPr>
          <a:xfrm>
            <a:off x="0" y="3345444"/>
            <a:ext cx="1241659" cy="523220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ОДЗ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1413309" y="3083834"/>
                <a:ext cx="2302043" cy="105349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𝟏𝟏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09" y="3083834"/>
                <a:ext cx="2302043" cy="1053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3887003" y="3080307"/>
                <a:ext cx="1595046" cy="105349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03" y="3080307"/>
                <a:ext cx="1595046" cy="1053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5653699" y="3345444"/>
                <a:ext cx="2402645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; +∞</m:t>
                          </m: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699" y="3345444"/>
                <a:ext cx="24026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3887002" y="3232200"/>
                <a:ext cx="6159981" cy="89896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𝟏𝟏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02" y="3232200"/>
                <a:ext cx="6159981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17588" y="3194337"/>
                <a:ext cx="3192086" cy="97469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𝜷</m:t>
                              </m:r>
                            </m:deg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rad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8" y="3194337"/>
                <a:ext cx="3192086" cy="9746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2741024" y="4405103"/>
                <a:ext cx="968650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024" y="4405103"/>
                <a:ext cx="96865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7"/>
              <p:cNvSpPr/>
              <p:nvPr/>
            </p:nvSpPr>
            <p:spPr>
              <a:xfrm>
                <a:off x="3887002" y="4398939"/>
                <a:ext cx="6159981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𝟏𝟏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02" y="4398939"/>
                <a:ext cx="615998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7"/>
              <p:cNvSpPr/>
              <p:nvPr/>
            </p:nvSpPr>
            <p:spPr>
              <a:xfrm>
                <a:off x="0" y="5164399"/>
                <a:ext cx="3715352" cy="461665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𝒙𝒚</m:t>
                          </m:r>
                        </m:e>
                      </m:func>
                      <m:r>
                        <a:rPr lang="ru-RU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ru-RU" sz="2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64399"/>
                <a:ext cx="3715352" cy="461665"/>
              </a:xfrm>
              <a:prstGeom prst="rect">
                <a:avLst/>
              </a:prstGeom>
              <a:blipFill>
                <a:blip r:embed="rId11"/>
                <a:stretch>
                  <a:fillRect l="-1478" b="-21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7"/>
              <p:cNvSpPr/>
              <p:nvPr/>
            </p:nvSpPr>
            <p:spPr>
              <a:xfrm>
                <a:off x="3887003" y="5138531"/>
                <a:ext cx="6159981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𝟐𝟐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03" y="5138531"/>
                <a:ext cx="6159981" cy="532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7"/>
          <p:cNvSpPr/>
          <p:nvPr/>
        </p:nvSpPr>
        <p:spPr>
          <a:xfrm>
            <a:off x="752715" y="5862140"/>
            <a:ext cx="2956959" cy="83099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означенням логарифма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7"/>
              <p:cNvSpPr/>
              <p:nvPr/>
            </p:nvSpPr>
            <p:spPr>
              <a:xfrm>
                <a:off x="3928589" y="6007506"/>
                <a:ext cx="6159981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𝟏𝟑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𝟑𝟔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89" y="6007506"/>
                <a:ext cx="6159981" cy="5329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631" r="15843" b="15930"/>
          <a:stretch/>
        </p:blipFill>
        <p:spPr>
          <a:xfrm>
            <a:off x="0" y="3060834"/>
            <a:ext cx="10260531" cy="270469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6" y="3868664"/>
            <a:ext cx="1089316" cy="1089316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sp>
        <p:nvSpPr>
          <p:cNvPr id="50" name="Прямоугольник 7"/>
          <p:cNvSpPr/>
          <p:nvPr/>
        </p:nvSpPr>
        <p:spPr>
          <a:xfrm>
            <a:off x="2113630" y="4006240"/>
            <a:ext cx="7609490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glow rad="342900">
              <a:schemeClr val="bg1"/>
            </a:glow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будуть корені цього квадратного рівняння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розв’язком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логарифмічного рівняння?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7"/>
              <p:cNvSpPr/>
              <p:nvPr/>
            </p:nvSpPr>
            <p:spPr>
              <a:xfrm>
                <a:off x="10274535" y="5370162"/>
                <a:ext cx="1791730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𝟏𝟒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535" y="5370162"/>
                <a:ext cx="17917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7"/>
              <p:cNvSpPr/>
              <p:nvPr/>
            </p:nvSpPr>
            <p:spPr>
              <a:xfrm>
                <a:off x="10274535" y="6017252"/>
                <a:ext cx="1791730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535" y="6017252"/>
                <a:ext cx="179173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020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34596 4.07407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96 4.07407E-6 L 0.12617 -0.1594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-798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47722 -0.15973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"/>
                            </p:stCondLst>
                            <p:childTnLst>
                              <p:par>
                                <p:cTn id="1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7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7"/>
          <p:cNvSpPr/>
          <p:nvPr/>
        </p:nvSpPr>
        <p:spPr>
          <a:xfrm>
            <a:off x="5355772" y="5725892"/>
            <a:ext cx="582211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є необхідність враховувати ОДЗ вихідного рівняння?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логарифмічних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087120" y="761245"/>
            <a:ext cx="6654800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Заміна змінних у логарифмічних рівняннях</a:t>
            </a:r>
          </a:p>
        </p:txBody>
      </p:sp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-1" y="2112790"/>
                <a:ext cx="6068291" cy="55104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112790"/>
                <a:ext cx="6068291" cy="551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7"/>
          <p:cNvSpPr/>
          <p:nvPr/>
        </p:nvSpPr>
        <p:spPr>
          <a:xfrm>
            <a:off x="-1" y="2889624"/>
            <a:ext cx="2273301" cy="461665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Заміна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2753095" y="2840788"/>
                <a:ext cx="3315195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5" y="2840788"/>
                <a:ext cx="331519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2753095" y="3583170"/>
                <a:ext cx="3315195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5" y="3583170"/>
                <a:ext cx="3315195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7"/>
          <p:cNvSpPr/>
          <p:nvPr/>
        </p:nvSpPr>
        <p:spPr>
          <a:xfrm>
            <a:off x="-2" y="4556150"/>
            <a:ext cx="2273301" cy="83099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теоремою Вієта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2753095" y="4324559"/>
                <a:ext cx="1791730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?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5" y="4324559"/>
                <a:ext cx="179173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2753095" y="4971649"/>
                <a:ext cx="1791730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?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5" y="4971649"/>
                <a:ext cx="17917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2753095" y="4324559"/>
                <a:ext cx="1791730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5" y="4324559"/>
                <a:ext cx="179173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2753095" y="4971649"/>
                <a:ext cx="1791730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5" y="4971649"/>
                <a:ext cx="179173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0" y="5243601"/>
                <a:ext cx="3315195" cy="105118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3601"/>
                <a:ext cx="3315195" cy="10511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4644604" y="4984447"/>
                <a:ext cx="3185176" cy="146181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604" y="4984447"/>
                <a:ext cx="3185176" cy="1461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ілка вправо 18"/>
          <p:cNvSpPr/>
          <p:nvPr/>
        </p:nvSpPr>
        <p:spPr>
          <a:xfrm>
            <a:off x="3496381" y="5469106"/>
            <a:ext cx="1098334" cy="638406"/>
          </a:xfrm>
          <a:prstGeom prst="rightArrow">
            <a:avLst>
              <a:gd name="adj1" fmla="val 50000"/>
              <a:gd name="adj2" fmla="val 9814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ілка вправо 21"/>
          <p:cNvSpPr/>
          <p:nvPr/>
        </p:nvSpPr>
        <p:spPr>
          <a:xfrm>
            <a:off x="7985957" y="5470796"/>
            <a:ext cx="1098334" cy="638406"/>
          </a:xfrm>
          <a:prstGeom prst="rightArrow">
            <a:avLst>
              <a:gd name="adj1" fmla="val 50000"/>
              <a:gd name="adj2" fmla="val 9814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9240469" y="4769772"/>
                <a:ext cx="1569771" cy="1891159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69" y="4769772"/>
                <a:ext cx="1569771" cy="18911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379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30169 -0.10764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-539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46055 -0.2002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" grpId="0"/>
      <p:bldP spid="6" grpId="0" animBg="1"/>
      <p:bldP spid="2" grpId="0" animBg="1"/>
      <p:bldP spid="27" grpId="0" animBg="1"/>
      <p:bldP spid="20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17" grpId="0" animBg="1"/>
      <p:bldP spid="18" grpId="0" animBg="1"/>
      <p:bldP spid="19" grpId="0" animBg="1"/>
      <p:bldP spid="22" grpId="0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48"/>
            <a:ext cx="7363106" cy="62365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7"/>
          <a:stretch/>
        </p:blipFill>
        <p:spPr>
          <a:xfrm>
            <a:off x="0" y="2330725"/>
            <a:ext cx="7363106" cy="45272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48"/>
            <a:ext cx="7363106" cy="6236551"/>
          </a:xfrm>
          <a:prstGeom prst="rect">
            <a:avLst/>
          </a:prstGeom>
        </p:spPr>
      </p:pic>
      <p:sp>
        <p:nvSpPr>
          <p:cNvPr id="39" name="Прямоугольник 7"/>
          <p:cNvSpPr/>
          <p:nvPr/>
        </p:nvSpPr>
        <p:spPr>
          <a:xfrm>
            <a:off x="5984240" y="5725892"/>
            <a:ext cx="5193646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можемо помітити в правій частині рівняння?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логарифмічних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087120" y="981400"/>
            <a:ext cx="397256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Графічний спосіб</a:t>
            </a:r>
          </a:p>
        </p:txBody>
      </p:sp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7499538" y="1269504"/>
                <a:ext cx="3759200" cy="78162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538" y="1269504"/>
                <a:ext cx="3759200" cy="7816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Виноска 1 (межа й риска) 29"/>
              <p:cNvSpPr/>
              <p:nvPr/>
            </p:nvSpPr>
            <p:spPr>
              <a:xfrm flipH="1">
                <a:off x="3332478" y="2398291"/>
                <a:ext cx="4256755" cy="1025629"/>
              </a:xfrm>
              <a:prstGeom prst="accentBorderCallout1">
                <a:avLst>
                  <a:gd name="adj1" fmla="val 53481"/>
                  <a:gd name="adj2" fmla="val -2112"/>
                  <a:gd name="adj3" fmla="val -56174"/>
                  <a:gd name="adj4" fmla="val -49714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Виноска 1 (межа й риска)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32478" y="2398291"/>
                <a:ext cx="4256755" cy="1025629"/>
              </a:xfrm>
              <a:prstGeom prst="accentBorderCallout1">
                <a:avLst>
                  <a:gd name="adj1" fmla="val 53481"/>
                  <a:gd name="adj2" fmla="val -2112"/>
                  <a:gd name="adj3" fmla="val -56174"/>
                  <a:gd name="adj4" fmla="val -49714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мка 7"/>
          <p:cNvSpPr/>
          <p:nvPr/>
        </p:nvSpPr>
        <p:spPr>
          <a:xfrm>
            <a:off x="8734708" y="1164260"/>
            <a:ext cx="2600960" cy="68072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7499538" y="2214342"/>
                <a:ext cx="3759200" cy="80874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538" y="2214342"/>
                <a:ext cx="3759200" cy="8087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Виноска 1 (межа й риска) 35"/>
              <p:cNvSpPr/>
              <p:nvPr/>
            </p:nvSpPr>
            <p:spPr>
              <a:xfrm>
                <a:off x="3236226" y="1972225"/>
                <a:ext cx="2037525" cy="646491"/>
              </a:xfrm>
              <a:prstGeom prst="accentBorderCallout1">
                <a:avLst>
                  <a:gd name="adj1" fmla="val 51211"/>
                  <a:gd name="adj2" fmla="val -2989"/>
                  <a:gd name="adj3" fmla="val 125459"/>
                  <a:gd name="adj4" fmla="val -51529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Виноска 1 (межа й риска)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226" y="1972225"/>
                <a:ext cx="2037525" cy="646491"/>
              </a:xfrm>
              <a:prstGeom prst="accentBorderCallout1">
                <a:avLst>
                  <a:gd name="adj1" fmla="val 51211"/>
                  <a:gd name="adj2" fmla="val -2989"/>
                  <a:gd name="adj3" fmla="val 125459"/>
                  <a:gd name="adj4" fmla="val -51529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Виноска 1 (межа й риска) 39"/>
              <p:cNvSpPr/>
              <p:nvPr/>
            </p:nvSpPr>
            <p:spPr>
              <a:xfrm>
                <a:off x="4058475" y="5161043"/>
                <a:ext cx="2037525" cy="434273"/>
              </a:xfrm>
              <a:prstGeom prst="accentBorderCallout1">
                <a:avLst>
                  <a:gd name="adj1" fmla="val 51211"/>
                  <a:gd name="adj2" fmla="val -2989"/>
                  <a:gd name="adj3" fmla="val 117862"/>
                  <a:gd name="adj4" fmla="val -31375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Виноска 1 (межа й риска)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475" y="5161043"/>
                <a:ext cx="2037525" cy="434273"/>
              </a:xfrm>
              <a:prstGeom prst="accentBorderCallout1">
                <a:avLst>
                  <a:gd name="adj1" fmla="val 51211"/>
                  <a:gd name="adj2" fmla="val -2989"/>
                  <a:gd name="adj3" fmla="val 117862"/>
                  <a:gd name="adj4" fmla="val -31375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2513013" y="3986213"/>
            <a:ext cx="98425" cy="984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3" name="Пряма сполучна лінія 42"/>
          <p:cNvCxnSpPr/>
          <p:nvPr/>
        </p:nvCxnSpPr>
        <p:spPr>
          <a:xfrm flipH="1">
            <a:off x="2110317" y="4492414"/>
            <a:ext cx="87164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/>
          <p:nvPr/>
        </p:nvCxnSpPr>
        <p:spPr>
          <a:xfrm flipV="1">
            <a:off x="3001221" y="4040717"/>
            <a:ext cx="0" cy="43031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947988" y="4438651"/>
            <a:ext cx="98425" cy="984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3013" y="3513011"/>
                <a:ext cx="10531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3" y="3513011"/>
                <a:ext cx="105314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11359" y="4250025"/>
                <a:ext cx="1185326" cy="39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359" y="4250025"/>
                <a:ext cx="1185326" cy="3983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7"/>
          <p:cNvSpPr/>
          <p:nvPr/>
        </p:nvSpPr>
        <p:spPr>
          <a:xfrm>
            <a:off x="5984240" y="5910557"/>
            <a:ext cx="5193646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розв’язки має це рівняння?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7"/>
              <p:cNvSpPr/>
              <p:nvPr/>
            </p:nvSpPr>
            <p:spPr>
              <a:xfrm>
                <a:off x="7499538" y="3423920"/>
                <a:ext cx="1791730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538" y="3423920"/>
                <a:ext cx="179173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7"/>
              <p:cNvSpPr/>
              <p:nvPr/>
            </p:nvSpPr>
            <p:spPr>
              <a:xfrm>
                <a:off x="7499538" y="4071010"/>
                <a:ext cx="1791730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538" y="4071010"/>
                <a:ext cx="179173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010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" grpId="0"/>
      <p:bldP spid="6" grpId="0" animBg="1"/>
      <p:bldP spid="2" grpId="0" animBg="1"/>
      <p:bldP spid="27" grpId="0" animBg="1"/>
      <p:bldP spid="30" grpId="0" animBg="1"/>
      <p:bldP spid="30" grpId="1" animBg="1"/>
      <p:bldP spid="8" grpId="0" animBg="1"/>
      <p:bldP spid="8" grpId="1" animBg="1"/>
      <p:bldP spid="31" grpId="0" animBg="1"/>
      <p:bldP spid="36" grpId="0" animBg="1"/>
      <p:bldP spid="40" grpId="0" animBg="1"/>
      <p:bldP spid="11" grpId="0" animBg="1"/>
      <p:bldP spid="42" grpId="0" animBg="1"/>
      <p:bldP spid="17" grpId="0"/>
      <p:bldP spid="45" grpId="0"/>
      <p:bldP spid="46" grpId="0" animBg="1"/>
      <p:bldP spid="46" grpId="1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96000" y="1405139"/>
            <a:ext cx="5866672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095999" y="2565589"/>
                <a:ext cx="4249479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565589"/>
                <a:ext cx="4249479" cy="523220"/>
              </a:xfrm>
              <a:prstGeom prst="rect">
                <a:avLst/>
              </a:prstGeom>
              <a:blipFill>
                <a:blip r:embed="rId4"/>
                <a:stretch>
                  <a:fillRect l="-2869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096000" y="3499769"/>
                <a:ext cx="4249479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99769"/>
                <a:ext cx="4249479" cy="523220"/>
              </a:xfrm>
              <a:prstGeom prst="rect">
                <a:avLst/>
              </a:prstGeom>
              <a:blipFill>
                <a:blip r:embed="rId5"/>
                <a:stretch>
                  <a:fillRect l="-286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2" y="2481303"/>
            <a:ext cx="5754016" cy="3970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096000" y="4433949"/>
                <a:ext cx="4249479" cy="578685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33949"/>
                <a:ext cx="4249479" cy="578685"/>
              </a:xfrm>
              <a:prstGeom prst="rect">
                <a:avLst/>
              </a:prstGeom>
              <a:blipFill>
                <a:blip r:embed="rId7"/>
                <a:stretch>
                  <a:fillRect l="-2869" t="-8421" b="-21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5" y="1522216"/>
            <a:ext cx="6161316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030683" y="3073137"/>
                <a:ext cx="5261093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3073137"/>
                <a:ext cx="5261093" cy="523220"/>
              </a:xfrm>
              <a:prstGeom prst="rect">
                <a:avLst/>
              </a:prstGeom>
              <a:blipFill>
                <a:blip r:embed="rId4"/>
                <a:stretch>
                  <a:fillRect l="-2317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030684" y="4034365"/>
                <a:ext cx="5261092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034365"/>
                <a:ext cx="5261092" cy="523220"/>
              </a:xfrm>
              <a:prstGeom prst="rect">
                <a:avLst/>
              </a:prstGeom>
              <a:blipFill>
                <a:blip r:embed="rId5"/>
                <a:stretch>
                  <a:fillRect l="-2317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476328"/>
            <a:ext cx="6161315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6030683" y="2912036"/>
                <a:ext cx="6161316" cy="714683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2912036"/>
                <a:ext cx="6161316" cy="714683"/>
              </a:xfrm>
              <a:prstGeom prst="rect">
                <a:avLst/>
              </a:prstGeom>
              <a:blipFill>
                <a:blip r:embed="rId5"/>
                <a:stretch>
                  <a:fillRect l="-1978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030683" y="4041762"/>
                <a:ext cx="6161316" cy="5329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3" y="4041762"/>
                <a:ext cx="6161316" cy="532966"/>
              </a:xfrm>
              <a:prstGeom prst="rect">
                <a:avLst/>
              </a:prstGeom>
              <a:blipFill>
                <a:blip r:embed="rId6"/>
                <a:stretch>
                  <a:fillRect l="-1978" t="-12644" b="-287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6030682" y="4989771"/>
                <a:ext cx="6161317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𝟑𝟔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𝟐𝟏𝟔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2" y="4989771"/>
                <a:ext cx="6161317" cy="523220"/>
              </a:xfrm>
              <a:prstGeom prst="rect">
                <a:avLst/>
              </a:prstGeom>
              <a:blipFill>
                <a:blip r:embed="rId7"/>
                <a:stretch>
                  <a:fillRect l="-1978"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603358" y="1717806"/>
            <a:ext cx="509346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5771356" cy="398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5603358" y="3354242"/>
                <a:ext cx="5093467" cy="59465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58" y="3354242"/>
                <a:ext cx="5093467" cy="594650"/>
              </a:xfrm>
              <a:prstGeom prst="rect">
                <a:avLst/>
              </a:prstGeom>
              <a:blipFill>
                <a:blip r:embed="rId5"/>
                <a:stretch>
                  <a:fillRect l="-2392" t="-8163" b="-173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5603358" y="4591107"/>
                <a:ext cx="6588641" cy="57868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𝟏𝟎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58" y="4591107"/>
                <a:ext cx="6588641" cy="578685"/>
              </a:xfrm>
              <a:prstGeom prst="rect">
                <a:avLst/>
              </a:prstGeom>
              <a:blipFill>
                <a:blip r:embed="rId6"/>
                <a:stretch>
                  <a:fillRect l="-1850" t="-8421" b="-21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461000" y="1717806"/>
            <a:ext cx="638810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2362260"/>
            <a:ext cx="5771356" cy="398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5461000" y="3446598"/>
                <a:ext cx="6388100" cy="54213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3446598"/>
                <a:ext cx="6388100" cy="542136"/>
              </a:xfrm>
              <a:prstGeom prst="rect">
                <a:avLst/>
              </a:prstGeom>
              <a:blipFill>
                <a:blip r:embed="rId5"/>
                <a:stretch>
                  <a:fillRect l="-2004" t="-13483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5461000" y="4591107"/>
                <a:ext cx="6730999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4591107"/>
                <a:ext cx="6730999" cy="523220"/>
              </a:xfrm>
              <a:prstGeom prst="rect">
                <a:avLst/>
              </a:prstGeom>
              <a:blipFill>
                <a:blip r:embed="rId6"/>
                <a:stretch>
                  <a:fillRect l="-1902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949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956300" y="1708452"/>
            <a:ext cx="623570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9" y="2362260"/>
            <a:ext cx="6183957" cy="4267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5956300" y="3446598"/>
                <a:ext cx="4673601" cy="551048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𝐥𝐨𝐠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0" y="3446598"/>
                <a:ext cx="4673601" cy="551048"/>
              </a:xfrm>
              <a:prstGeom prst="rect">
                <a:avLst/>
              </a:prstGeom>
              <a:blipFill>
                <a:blip r:embed="rId5"/>
                <a:stretch>
                  <a:fillRect l="-2608" t="-7692" b="-274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5956301" y="4591107"/>
                <a:ext cx="4673600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1" y="4591107"/>
                <a:ext cx="4673600" cy="523220"/>
              </a:xfrm>
              <a:prstGeom prst="rect">
                <a:avLst/>
              </a:prstGeom>
              <a:blipFill>
                <a:blip r:embed="rId6"/>
                <a:stretch>
                  <a:fillRect l="-2608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9884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0" y="872449"/>
                <a:ext cx="511670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∀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2449"/>
                <a:ext cx="511670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06541" y="1556641"/>
                <a:ext cx="1850580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1" y="1556641"/>
                <a:ext cx="18505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506540" y="1556641"/>
                <a:ext cx="461016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0" y="1556641"/>
                <a:ext cx="461016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7"/>
          <p:cNvSpPr/>
          <p:nvPr/>
        </p:nvSpPr>
        <p:spPr>
          <a:xfrm>
            <a:off x="5126190" y="6051732"/>
            <a:ext cx="5976494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цю властивість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684" y="5768684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506540" y="2240833"/>
                <a:ext cx="1653313" cy="910186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den>
                          </m:f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0" y="2240833"/>
                <a:ext cx="1653313" cy="91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506540" y="2240833"/>
                <a:ext cx="4610163" cy="91018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den>
                          </m:f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0" y="2240833"/>
                <a:ext cx="4610163" cy="910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 сполучна лінія 10"/>
          <p:cNvCxnSpPr/>
          <p:nvPr/>
        </p:nvCxnSpPr>
        <p:spPr>
          <a:xfrm>
            <a:off x="5390693" y="872449"/>
            <a:ext cx="0" cy="2278570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7"/>
          <p:cNvSpPr/>
          <p:nvPr/>
        </p:nvSpPr>
        <p:spPr>
          <a:xfrm>
            <a:off x="5749042" y="1602807"/>
            <a:ext cx="3893543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добутку та частки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0" y="3816545"/>
                <a:ext cx="6266774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Якщо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6545"/>
                <a:ext cx="6266774" cy="523220"/>
              </a:xfrm>
              <a:prstGeom prst="rect">
                <a:avLst/>
              </a:prstGeom>
              <a:blipFill>
                <a:blip r:embed="rId8"/>
                <a:stretch>
                  <a:fillRect l="-1946" t="-15116" b="-325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2908504" y="4567345"/>
                <a:ext cx="1865377" cy="53931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𝜷</m:t>
                              </m:r>
                            </m:sup>
                          </m:sSup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504" y="4567345"/>
                <a:ext cx="1865377" cy="539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2910831" y="4567344"/>
                <a:ext cx="3355943" cy="53931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𝜷</m:t>
                              </m:r>
                            </m:sup>
                          </m:sSup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𝜷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31" y="4567344"/>
                <a:ext cx="3355943" cy="5393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2910832" y="5254441"/>
                <a:ext cx="1863050" cy="58266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𝜷</m:t>
                              </m:r>
                            </m:deg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rad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32" y="5254441"/>
                <a:ext cx="1863050" cy="582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2910831" y="5252635"/>
                <a:ext cx="3355943" cy="9746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𝜷</m:t>
                              </m:r>
                            </m:deg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rad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31" y="5252635"/>
                <a:ext cx="3355943" cy="9746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 сполучна лінія 18"/>
          <p:cNvCxnSpPr/>
          <p:nvPr/>
        </p:nvCxnSpPr>
        <p:spPr>
          <a:xfrm>
            <a:off x="6461012" y="3816545"/>
            <a:ext cx="0" cy="2410780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7"/>
          <p:cNvSpPr/>
          <p:nvPr/>
        </p:nvSpPr>
        <p:spPr>
          <a:xfrm>
            <a:off x="6655251" y="4794366"/>
            <a:ext cx="3893543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68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  <p:bldP spid="42" grpId="0" animBg="1"/>
      <p:bldP spid="42" grpId="1" animBg="1"/>
      <p:bldP spid="43" grpId="0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6" grpId="6" animBg="1"/>
      <p:bldP spid="46" grpId="7" animBg="1"/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699183" y="1137495"/>
            <a:ext cx="549281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1319924"/>
            <a:ext cx="6936262" cy="4786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4472539" y="6106180"/>
                <a:ext cx="7719461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39" y="6106180"/>
                <a:ext cx="7719461" cy="523220"/>
              </a:xfrm>
              <a:prstGeom prst="rect">
                <a:avLst/>
              </a:prstGeom>
              <a:blipFill>
                <a:blip r:embed="rId5"/>
                <a:stretch>
                  <a:fillRect l="-1659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84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936358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рівняння називають логарифмічним?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674817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розв’язати найпростіше логарифмічне рівняння?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7"/>
              <p:cNvSpPr/>
              <p:nvPr/>
            </p:nvSpPr>
            <p:spPr>
              <a:xfrm>
                <a:off x="508000" y="3582622"/>
                <a:ext cx="11338560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розв’язати рівняння виду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𝐠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582622"/>
                <a:ext cx="11338560" cy="523220"/>
              </a:xfrm>
              <a:prstGeom prst="rect">
                <a:avLst/>
              </a:prstGeom>
              <a:blipFill>
                <a:blip r:embed="rId3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Прямоугольник 7"/>
          <p:cNvSpPr/>
          <p:nvPr/>
        </p:nvSpPr>
        <p:spPr>
          <a:xfrm>
            <a:off x="508000" y="4321081"/>
            <a:ext cx="11338560" cy="954107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розв’язувати більш складні логарифмічні рівняння? Чи можна дотримуватися якогось єдиного алгоритму?</a:t>
            </a:r>
          </a:p>
        </p:txBody>
      </p:sp>
      <p:sp>
        <p:nvSpPr>
          <p:cNvPr id="56" name="Прямоугольник 7"/>
          <p:cNvSpPr/>
          <p:nvPr/>
        </p:nvSpPr>
        <p:spPr>
          <a:xfrm>
            <a:off x="508000" y="5490427"/>
            <a:ext cx="11338560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чому полягає графічний спосіб розв’язування логарифмічних рівнянь?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2413276"/>
            <a:ext cx="11338560" cy="954107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розв’язків має найпростіше логарифмічне рівняння?</a:t>
            </a:r>
          </a:p>
        </p:txBody>
      </p:sp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17.06.2024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01419"/>
              </p:ext>
            </p:extLst>
          </p:nvPr>
        </p:nvGraphicFramePr>
        <p:xfrm>
          <a:off x="2896640" y="1202698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(ст.32-34)</a:t>
                      </a:r>
                      <a:b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6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(1,4); 6.4; 6.6 (2); 6.8 (1); 6.10 (1,3); 6.12 (1,3); 6.16 (1)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8365"/>
              </p:ext>
            </p:extLst>
          </p:nvPr>
        </p:nvGraphicFramePr>
        <p:xfrm>
          <a:off x="2896640" y="242264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b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6.2;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6.6; 6.10; 6.14; 6.18; 6.22; 6.26; 6.31; 6.35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153269"/>
              </p:ext>
            </p:extLst>
          </p:nvPr>
        </p:nvGraphicFramePr>
        <p:xfrm>
          <a:off x="2896640" y="3649276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uk-UA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5.1)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5.1.1;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5.1.3; 5.1.5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71910"/>
              </p:ext>
            </p:extLst>
          </p:nvPr>
        </p:nvGraphicFramePr>
        <p:xfrm>
          <a:off x="2896640" y="485131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Логарифмічні рівняння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153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r>
                        <a:rPr lang="uk-UA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159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172; 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84774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37" grpId="0" animBg="1"/>
      <p:bldP spid="39" grpId="0" animBg="1"/>
      <p:bldP spid="41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7"/>
          <p:cNvSpPr/>
          <p:nvPr/>
        </p:nvSpPr>
        <p:spPr>
          <a:xfrm>
            <a:off x="4037610" y="5836288"/>
            <a:ext cx="7065074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властивість переходу від однієї основи до іншої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684" y="5768684"/>
            <a:ext cx="1089316" cy="1089316"/>
          </a:xfrm>
          <a:prstGeom prst="rect">
            <a:avLst/>
          </a:prstGeom>
        </p:spPr>
      </p:pic>
      <p:cxnSp>
        <p:nvCxnSpPr>
          <p:cNvPr id="11" name="Пряма сполучна лінія 10"/>
          <p:cNvCxnSpPr/>
          <p:nvPr/>
        </p:nvCxnSpPr>
        <p:spPr>
          <a:xfrm>
            <a:off x="5925083" y="938063"/>
            <a:ext cx="0" cy="1658253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7"/>
          <p:cNvSpPr/>
          <p:nvPr/>
        </p:nvSpPr>
        <p:spPr>
          <a:xfrm>
            <a:off x="6283432" y="1290135"/>
            <a:ext cx="4998126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Перехід від однієї основи логарифма до іншої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0" y="938063"/>
                <a:ext cx="575772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8063"/>
                <a:ext cx="5757726" cy="523220"/>
              </a:xfrm>
              <a:prstGeom prst="rect">
                <a:avLst/>
              </a:prstGeom>
              <a:blipFill>
                <a:blip r:embed="rId3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2653917" y="1609827"/>
                <a:ext cx="1728078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17" y="1609827"/>
                <a:ext cx="172807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2653917" y="1609827"/>
                <a:ext cx="3091992" cy="98648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917" y="1609827"/>
                <a:ext cx="3091992" cy="986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7"/>
          <p:cNvSpPr/>
          <p:nvPr/>
        </p:nvSpPr>
        <p:spPr>
          <a:xfrm>
            <a:off x="0" y="3031505"/>
            <a:ext cx="2126190" cy="461665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Наслідок 1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2793985" y="3031504"/>
                <a:ext cx="5695541" cy="46166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то: </a:t>
                </a: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85" y="3031504"/>
                <a:ext cx="5695541" cy="461665"/>
              </a:xfrm>
              <a:prstGeom prst="rect">
                <a:avLst/>
              </a:prstGeom>
              <a:blipFill>
                <a:blip r:embed="rId6"/>
                <a:stretch>
                  <a:fillRect l="-1604" t="-11842" b="-27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5793217" y="3582534"/>
                <a:ext cx="1547383" cy="46166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217" y="3582534"/>
                <a:ext cx="1547383" cy="461665"/>
              </a:xfrm>
              <a:prstGeom prst="rect">
                <a:avLst/>
              </a:prstGeom>
              <a:blipFill>
                <a:blip r:embed="rId7"/>
                <a:stretch>
                  <a:fillRect b="-21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5757726" y="3580962"/>
                <a:ext cx="2696309" cy="851002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726" y="3580962"/>
                <a:ext cx="2696309" cy="8510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7"/>
          <p:cNvSpPr/>
          <p:nvPr/>
        </p:nvSpPr>
        <p:spPr>
          <a:xfrm>
            <a:off x="3506530" y="5836288"/>
            <a:ext cx="7596154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наслідок 1 для формули переходу від однієї основи до іншої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7"/>
          <p:cNvSpPr/>
          <p:nvPr/>
        </p:nvSpPr>
        <p:spPr>
          <a:xfrm>
            <a:off x="0" y="4484256"/>
            <a:ext cx="2126190" cy="461665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Наслідок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0" y="5156020"/>
                <a:ext cx="5695543" cy="46166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6020"/>
                <a:ext cx="5695543" cy="461665"/>
              </a:xfrm>
              <a:prstGeom prst="rect">
                <a:avLst/>
              </a:prstGeom>
              <a:blipFill>
                <a:blip r:embed="rId9"/>
                <a:stretch>
                  <a:fillRect l="-1606" t="-11842" b="-27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5925083" y="5145087"/>
                <a:ext cx="1691521" cy="48353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𝜷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83" y="5145087"/>
                <a:ext cx="1691521" cy="483530"/>
              </a:xfrm>
              <a:prstGeom prst="rect">
                <a:avLst/>
              </a:prstGeom>
              <a:blipFill>
                <a:blip r:embed="rId10"/>
                <a:stretch>
                  <a:fillRect b="-151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2999235" y="5678195"/>
                <a:ext cx="2696308" cy="848694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𝜷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35" y="5678195"/>
                <a:ext cx="2696308" cy="8486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7"/>
          <p:cNvSpPr/>
          <p:nvPr/>
        </p:nvSpPr>
        <p:spPr>
          <a:xfrm>
            <a:off x="3506530" y="5820976"/>
            <a:ext cx="7596154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наслідок 2 для формули переходу від однієї основи до іншої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83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 animBg="1"/>
      <p:bldP spid="46" grpId="1" animBg="1"/>
      <p:bldP spid="13" grpId="0" animBg="1"/>
      <p:bldP spid="20" grpId="0" animBg="1"/>
      <p:bldP spid="22" grpId="0" animBg="1"/>
      <p:bldP spid="22" grpId="1" animBg="1"/>
      <p:bldP spid="23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7"/>
          <p:cNvSpPr/>
          <p:nvPr/>
        </p:nvSpPr>
        <p:spPr>
          <a:xfrm>
            <a:off x="3911600" y="5776362"/>
            <a:ext cx="726628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можемо розв’язати найпростіше логарифмічне рівняння?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Логарифмічні рівняння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0" y="830431"/>
                <a:ext cx="368808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0431"/>
                <a:ext cx="36880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0" y="1549728"/>
                <a:ext cx="368808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𝟒𝟕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9728"/>
                <a:ext cx="368808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0" y="2218305"/>
                <a:ext cx="3688080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𝐥𝐧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0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𝐥𝐧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18305"/>
                <a:ext cx="36880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 сполучна лінія 5"/>
          <p:cNvCxnSpPr/>
          <p:nvPr/>
        </p:nvCxnSpPr>
        <p:spPr>
          <a:xfrm>
            <a:off x="3836734" y="830431"/>
            <a:ext cx="0" cy="1911094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7"/>
          <p:cNvSpPr/>
          <p:nvPr/>
        </p:nvSpPr>
        <p:spPr>
          <a:xfrm>
            <a:off x="4100894" y="1230914"/>
            <a:ext cx="5248192" cy="1384995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Логарифмічні</a:t>
            </a:r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рівняння містять змінну тільки під знаком логарифма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9349086" y="3475925"/>
                <a:ext cx="2842914" cy="954107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&gt;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086" y="3475925"/>
                <a:ext cx="2842914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 сполучна лінія 33"/>
          <p:cNvCxnSpPr/>
          <p:nvPr/>
        </p:nvCxnSpPr>
        <p:spPr>
          <a:xfrm>
            <a:off x="9204960" y="3475925"/>
            <a:ext cx="0" cy="954107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7"/>
          <p:cNvSpPr/>
          <p:nvPr/>
        </p:nvSpPr>
        <p:spPr>
          <a:xfrm>
            <a:off x="3688080" y="3475924"/>
            <a:ext cx="5248192" cy="954107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Найпростіше логарифмічне рівняння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7"/>
              <p:cNvSpPr/>
              <p:nvPr/>
            </p:nvSpPr>
            <p:spPr>
              <a:xfrm>
                <a:off x="9349086" y="4691450"/>
                <a:ext cx="2071719" cy="560090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086" y="4691450"/>
                <a:ext cx="2071719" cy="560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7"/>
              <p:cNvSpPr/>
              <p:nvPr/>
            </p:nvSpPr>
            <p:spPr>
              <a:xfrm>
                <a:off x="1949438" y="5776362"/>
                <a:ext cx="9228448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 означенням логарифма, при будь якому дійсному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скільки розв’язків має це рівняння?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438" y="5776362"/>
                <a:ext cx="9228448" cy="954107"/>
              </a:xfrm>
              <a:prstGeom prst="rect">
                <a:avLst/>
              </a:prstGeom>
              <a:blipFill>
                <a:blip r:embed="rId9"/>
                <a:stretch>
                  <a:fillRect l="-594" t="-7051" r="-528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80" y="3475924"/>
            <a:ext cx="825912" cy="8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84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" grpId="0"/>
      <p:bldP spid="21" grpId="0" animBg="1"/>
      <p:bldP spid="22" grpId="0" animBg="1"/>
      <p:bldP spid="23" grpId="0" animBg="1"/>
      <p:bldP spid="27" grpId="0" animBg="1"/>
      <p:bldP spid="32" grpId="0" animBg="1"/>
      <p:bldP spid="37" grpId="0" animBg="1"/>
      <p:bldP spid="47" grpId="0" animBg="1"/>
      <p:bldP spid="47" grpId="1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логарифмічних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087120" y="761246"/>
            <a:ext cx="5811520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найпростіших логарифмічних рівнянь</a:t>
            </a:r>
          </a:p>
        </p:txBody>
      </p:sp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370112" y="2530934"/>
                <a:ext cx="4902928" cy="57868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𝟔𝟓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2530934"/>
                <a:ext cx="4902928" cy="578685"/>
              </a:xfrm>
              <a:prstGeom prst="rect">
                <a:avLst/>
              </a:prstGeom>
              <a:blipFill>
                <a:blip r:embed="rId3"/>
                <a:stretch>
                  <a:fillRect t="-8421" b="-21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7"/>
          <p:cNvSpPr/>
          <p:nvPr/>
        </p:nvSpPr>
        <p:spPr>
          <a:xfrm>
            <a:off x="0" y="2541616"/>
            <a:ext cx="3291840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означенням логарифма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3644536" y="2752186"/>
                <a:ext cx="4003173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𝟔𝟓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36" y="2752186"/>
                <a:ext cx="4003173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Вигнута вправо стрілка 39"/>
          <p:cNvSpPr/>
          <p:nvPr/>
        </p:nvSpPr>
        <p:spPr>
          <a:xfrm>
            <a:off x="7778339" y="2908012"/>
            <a:ext cx="661894" cy="1293888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3644536" y="3626257"/>
                <a:ext cx="4003173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𝟔𝟓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𝟏𝟔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36" y="3626257"/>
                <a:ext cx="4003173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3644535" y="4484979"/>
                <a:ext cx="4003173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𝟒𝟗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35" y="4484979"/>
                <a:ext cx="4003173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Вигнута вправо стрілка 43"/>
          <p:cNvSpPr/>
          <p:nvPr/>
        </p:nvSpPr>
        <p:spPr>
          <a:xfrm flipH="1">
            <a:off x="2821576" y="3733233"/>
            <a:ext cx="661894" cy="1293888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5" name="Вигнута вправо стрілка 44"/>
          <p:cNvSpPr/>
          <p:nvPr/>
        </p:nvSpPr>
        <p:spPr>
          <a:xfrm>
            <a:off x="7778339" y="4616079"/>
            <a:ext cx="661894" cy="1293888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7"/>
              <p:cNvSpPr/>
              <p:nvPr/>
            </p:nvSpPr>
            <p:spPr>
              <a:xfrm>
                <a:off x="3644534" y="5309735"/>
                <a:ext cx="4003173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34" y="5309735"/>
                <a:ext cx="4003173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Вигнута вправо стрілка 46"/>
          <p:cNvSpPr/>
          <p:nvPr/>
        </p:nvSpPr>
        <p:spPr>
          <a:xfrm flipH="1">
            <a:off x="2821576" y="5433268"/>
            <a:ext cx="661894" cy="1293888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7"/>
              <p:cNvSpPr/>
              <p:nvPr/>
            </p:nvSpPr>
            <p:spPr>
              <a:xfrm>
                <a:off x="3644534" y="6199743"/>
                <a:ext cx="4003173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34" y="6199743"/>
                <a:ext cx="4003173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7"/>
          <p:cNvSpPr/>
          <p:nvPr/>
        </p:nvSpPr>
        <p:spPr>
          <a:xfrm>
            <a:off x="6030684" y="3489673"/>
            <a:ext cx="329184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Перевірка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7"/>
              <p:cNvSpPr/>
              <p:nvPr/>
            </p:nvSpPr>
            <p:spPr>
              <a:xfrm>
                <a:off x="6034909" y="4219994"/>
                <a:ext cx="6157091" cy="57868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𝟔𝟓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𝟏𝟔</m:t>
                              </m:r>
                            </m:e>
                          </m:func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909" y="4219994"/>
                <a:ext cx="6157091" cy="5786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52" name="Прямоугольник 7"/>
          <p:cNvSpPr/>
          <p:nvPr/>
        </p:nvSpPr>
        <p:spPr>
          <a:xfrm>
            <a:off x="3718560" y="5798673"/>
            <a:ext cx="745932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найпростіше логарифмічне рівняння мати 2 корені?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98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24102 -0.1097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02 -0.10972 L -2.08333E-7 4.44444E-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550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6914 -0.26065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1303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6914 -0.28888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50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логарифмічних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087120" y="761246"/>
            <a:ext cx="5811520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найпростіших логарифмічних рівнянь</a:t>
            </a:r>
          </a:p>
        </p:txBody>
      </p:sp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370112" y="2530934"/>
                <a:ext cx="4902928" cy="83067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2530934"/>
                <a:ext cx="4902928" cy="830677"/>
              </a:xfrm>
              <a:prstGeom prst="rect">
                <a:avLst/>
              </a:prstGeom>
              <a:blipFill>
                <a:blip r:embed="rId3"/>
                <a:stretch>
                  <a:fillRect l="-3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52" name="Прямоугольник 7"/>
          <p:cNvSpPr/>
          <p:nvPr/>
        </p:nvSpPr>
        <p:spPr>
          <a:xfrm>
            <a:off x="1788160" y="5798673"/>
            <a:ext cx="938972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будуть отримані корені квадратного рівняння розв’язками логарифмічного рівняння?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4200302" y="2708231"/>
                <a:ext cx="4902928" cy="133703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302" y="2708231"/>
                <a:ext cx="4902928" cy="1337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Вигнута вправо стрілка 22"/>
          <p:cNvSpPr/>
          <p:nvPr/>
        </p:nvSpPr>
        <p:spPr>
          <a:xfrm>
            <a:off x="9271856" y="2082858"/>
            <a:ext cx="661894" cy="1579479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4200302" y="4160914"/>
                <a:ext cx="3791395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302" y="4160914"/>
                <a:ext cx="3791395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Вигнута вправо стрілка 25"/>
          <p:cNvSpPr/>
          <p:nvPr/>
        </p:nvSpPr>
        <p:spPr>
          <a:xfrm>
            <a:off x="8110451" y="4286828"/>
            <a:ext cx="661894" cy="1128320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4200302" y="4810922"/>
                <a:ext cx="3791395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302" y="4810922"/>
                <a:ext cx="3791395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7"/>
          <p:cNvSpPr/>
          <p:nvPr/>
        </p:nvSpPr>
        <p:spPr>
          <a:xfrm>
            <a:off x="0" y="2708231"/>
            <a:ext cx="3291840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означенням логарифма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Вигнута вправо стрілка 24"/>
          <p:cNvSpPr/>
          <p:nvPr/>
        </p:nvSpPr>
        <p:spPr>
          <a:xfrm flipH="1">
            <a:off x="3419654" y="3255525"/>
            <a:ext cx="661894" cy="1438356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4538549" y="5445728"/>
                <a:ext cx="3114899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549" y="5445728"/>
                <a:ext cx="31148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7"/>
          <p:cNvSpPr/>
          <p:nvPr/>
        </p:nvSpPr>
        <p:spPr>
          <a:xfrm>
            <a:off x="6894415" y="1832969"/>
            <a:ext cx="329184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Перевірка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6898640" y="2563290"/>
                <a:ext cx="5291047" cy="169174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𝟗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uk-UA" sz="2800" b="1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uk-UA" sz="2800" b="1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𝟗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0" y="2563290"/>
                <a:ext cx="5291047" cy="16917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6894415" y="4431180"/>
                <a:ext cx="5291047" cy="169174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𝟗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uk-UA" sz="2800" b="1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𝟗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415" y="4431180"/>
                <a:ext cx="5291047" cy="16917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" y="5663464"/>
            <a:ext cx="1089316" cy="1089316"/>
          </a:xfrm>
          <a:prstGeom prst="rect">
            <a:avLst/>
          </a:prstGeom>
        </p:spPr>
      </p:pic>
      <p:sp>
        <p:nvSpPr>
          <p:cNvPr id="34" name="Прямоугольник 7"/>
          <p:cNvSpPr/>
          <p:nvPr/>
        </p:nvSpPr>
        <p:spPr>
          <a:xfrm>
            <a:off x="1087120" y="5798673"/>
            <a:ext cx="528101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Чому важливо виконувати перевірку?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68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3151 -0.104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-0.1044 L -2.08333E-7 3.7037E-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520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125 -0.1713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856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3125 -0.17199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0091 -0.08611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30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0.1713 L -0.3125 -0.26551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0.17199 L -0.3125 -0.2632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37" grpId="0" animBg="1"/>
      <p:bldP spid="37" grpId="1" animBg="1"/>
      <p:bldP spid="37" grpId="2" animBg="1"/>
      <p:bldP spid="37" grpId="3" animBg="1"/>
      <p:bldP spid="52" grpId="0" animBg="1"/>
      <p:bldP spid="5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1" grpId="0" animBg="1"/>
      <p:bldP spid="21" grpId="1" animBg="1"/>
      <p:bldP spid="25" grpId="0" animBg="1"/>
      <p:bldP spid="25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1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логарифмічних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2641600" y="891764"/>
            <a:ext cx="637032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Використання рівнянь-наслідків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6409149" y="2194943"/>
                <a:ext cx="400673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49" y="2194943"/>
                <a:ext cx="400673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6409149" y="3059339"/>
                <a:ext cx="4006737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49" y="3059339"/>
                <a:ext cx="4006737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Вигнута вправо стрілка 32"/>
          <p:cNvSpPr/>
          <p:nvPr/>
        </p:nvSpPr>
        <p:spPr>
          <a:xfrm>
            <a:off x="10503686" y="2317531"/>
            <a:ext cx="661894" cy="1293888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4" name="Вигнута вправо стрілка 33"/>
          <p:cNvSpPr/>
          <p:nvPr/>
        </p:nvSpPr>
        <p:spPr>
          <a:xfrm flipH="1">
            <a:off x="5616624" y="3200805"/>
            <a:ext cx="661894" cy="1293888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6409977" y="3912026"/>
                <a:ext cx="4006737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977" y="3912026"/>
                <a:ext cx="4006737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Вигнута вправо стрілка 35"/>
          <p:cNvSpPr/>
          <p:nvPr/>
        </p:nvSpPr>
        <p:spPr>
          <a:xfrm>
            <a:off x="10485040" y="4069430"/>
            <a:ext cx="661894" cy="1293888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6409148" y="4801301"/>
                <a:ext cx="400673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48" y="4801301"/>
                <a:ext cx="40067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Виноска 1 (межа й риска) 38"/>
          <p:cNvSpPr/>
          <p:nvPr/>
        </p:nvSpPr>
        <p:spPr>
          <a:xfrm flipH="1">
            <a:off x="561754" y="5554676"/>
            <a:ext cx="5847394" cy="758908"/>
          </a:xfrm>
          <a:prstGeom prst="accentBorderCallout1">
            <a:avLst>
              <a:gd name="adj1" fmla="val 50667"/>
              <a:gd name="adj2" fmla="val -2495"/>
              <a:gd name="adj3" fmla="val -28051"/>
              <a:gd name="adj4" fmla="val -27409"/>
            </a:avLst>
          </a:prstGeom>
          <a:solidFill>
            <a:srgbClr val="B1510F"/>
          </a:solidFill>
          <a:ln w="12700">
            <a:solidFill>
              <a:srgbClr val="B15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Сторонній корінь, так як в основі логарифма не може бути від’ємне число</a:t>
            </a:r>
          </a:p>
        </p:txBody>
      </p:sp>
      <p:sp>
        <p:nvSpPr>
          <p:cNvPr id="40" name="Кільце 39"/>
          <p:cNvSpPr/>
          <p:nvPr/>
        </p:nvSpPr>
        <p:spPr>
          <a:xfrm>
            <a:off x="7831724" y="4757188"/>
            <a:ext cx="658226" cy="661279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1" name="Кільце 40"/>
          <p:cNvSpPr/>
          <p:nvPr/>
        </p:nvSpPr>
        <p:spPr>
          <a:xfrm>
            <a:off x="7561600" y="2446456"/>
            <a:ext cx="301874" cy="308051"/>
          </a:xfrm>
          <a:prstGeom prst="donut">
            <a:avLst>
              <a:gd name="adj" fmla="val 198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0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0" grpId="0" animBg="1"/>
      <p:bldP spid="28" grpId="0" animBg="1"/>
      <p:bldP spid="28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логарифмічних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7"/>
              <p:cNvSpPr/>
              <p:nvPr/>
            </p:nvSpPr>
            <p:spPr>
              <a:xfrm>
                <a:off x="2956959" y="830762"/>
                <a:ext cx="5953361" cy="106048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800" b="1" i="1" smtClean="0">
                                                <a:latin typeface="Cambria Math" panose="02040503050406030204" pitchFamily="18" charset="0"/>
                                                <a:ea typeface="Tahoma" panose="020B0604030504040204" pitchFamily="34" charset="0"/>
                                                <a:cs typeface="Tahoma" panose="020B060403050404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0" smtClean="0">
                                                <a:latin typeface="Cambria Math" panose="02040503050406030204" pitchFamily="18" charset="0"/>
                                                <a:ea typeface="Tahoma" panose="020B0604030504040204" pitchFamily="34" charset="0"/>
                                                <a:cs typeface="Tahoma" panose="020B0604030504040204" pitchFamily="34" charset="0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2800" b="1" i="1" smtClean="0">
                                                    <a:latin typeface="Cambria Math" panose="02040503050406030204" pitchFamily="18" charset="0"/>
                                                    <a:ea typeface="Tahoma" panose="020B0604030504040204" pitchFamily="34" charset="0"/>
                                                    <a:cs typeface="Tahoma" panose="020B0604030504040204" pitchFamily="34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800" b="1" i="1" smtClean="0">
                                                    <a:latin typeface="Cambria Math" panose="02040503050406030204" pitchFamily="18" charset="0"/>
                                                    <a:ea typeface="Tahoma" panose="020B0604030504040204" pitchFamily="34" charset="0"/>
                                                    <a:cs typeface="Tahoma" panose="020B0604030504040204" pitchFamily="34" charset="0"/>
                                                  </a:rPr>
                                                  <m:t>𝟏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800" b="1" i="1" smtClean="0">
                                                    <a:latin typeface="Cambria Math" panose="02040503050406030204" pitchFamily="18" charset="0"/>
                                                    <a:ea typeface="Tahoma" panose="020B0604030504040204" pitchFamily="34" charset="0"/>
                                                    <a:cs typeface="Tahoma" panose="020B0604030504040204" pitchFamily="34" charset="0"/>
                                                  </a:rPr>
                                                  <m:t>𝟐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59" y="830762"/>
                <a:ext cx="5953361" cy="1060483"/>
              </a:xfrm>
              <a:prstGeom prst="rect">
                <a:avLst/>
              </a:prstGeom>
              <a:blipFill>
                <a:blip r:embed="rId3"/>
                <a:stretch>
                  <a:fillRect l="-20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68" name="Прямоугольник 7"/>
          <p:cNvSpPr/>
          <p:nvPr/>
        </p:nvSpPr>
        <p:spPr>
          <a:xfrm>
            <a:off x="3718560" y="5798673"/>
            <a:ext cx="745932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буде це рівняння найпростішим логарифмічним рівнянням?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7"/>
              <p:cNvSpPr/>
              <p:nvPr/>
            </p:nvSpPr>
            <p:spPr>
              <a:xfrm>
                <a:off x="3953686" y="2047586"/>
                <a:ext cx="4541122" cy="99668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86" y="2047586"/>
                <a:ext cx="4541122" cy="996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ямоугольник 7"/>
          <p:cNvSpPr/>
          <p:nvPr/>
        </p:nvSpPr>
        <p:spPr>
          <a:xfrm>
            <a:off x="0" y="2047586"/>
            <a:ext cx="2956959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означенням логарифма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Виноска 1 (межа й риска) 70"/>
              <p:cNvSpPr/>
              <p:nvPr/>
            </p:nvSpPr>
            <p:spPr>
              <a:xfrm>
                <a:off x="9220199" y="3124200"/>
                <a:ext cx="2871144" cy="969219"/>
              </a:xfrm>
              <a:prstGeom prst="accentBorderCallout1">
                <a:avLst>
                  <a:gd name="adj1" fmla="val 41278"/>
                  <a:gd name="adj2" fmla="val -2292"/>
                  <a:gd name="adj3" fmla="val -23683"/>
                  <a:gd name="adj4" fmla="val -32127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𝟐𝟓</m:t>
                              </m:r>
                            </m:e>
                          </m:rad>
                        </m:den>
                      </m:f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Виноска 1 (межа й риска)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199" y="3124200"/>
                <a:ext cx="2871144" cy="969219"/>
              </a:xfrm>
              <a:prstGeom prst="accentBorderCallout1">
                <a:avLst>
                  <a:gd name="adj1" fmla="val 41278"/>
                  <a:gd name="adj2" fmla="val -2292"/>
                  <a:gd name="adj3" fmla="val -23683"/>
                  <a:gd name="adj4" fmla="val -32127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Кільце 71"/>
          <p:cNvSpPr/>
          <p:nvPr/>
        </p:nvSpPr>
        <p:spPr>
          <a:xfrm>
            <a:off x="7325455" y="1846624"/>
            <a:ext cx="1271677" cy="1277576"/>
          </a:xfrm>
          <a:prstGeom prst="donut">
            <a:avLst>
              <a:gd name="adj" fmla="val 108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"/>
              <p:cNvSpPr/>
              <p:nvPr/>
            </p:nvSpPr>
            <p:spPr>
              <a:xfrm>
                <a:off x="1876303" y="3378978"/>
                <a:ext cx="1080656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uk-UA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303" y="3378978"/>
                <a:ext cx="10806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"/>
              <p:cNvSpPr/>
              <p:nvPr/>
            </p:nvSpPr>
            <p:spPr>
              <a:xfrm>
                <a:off x="3953686" y="3378518"/>
                <a:ext cx="4541122" cy="77143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86" y="3378518"/>
                <a:ext cx="4541122" cy="7714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Прямоугольник 7"/>
          <p:cNvSpPr/>
          <p:nvPr/>
        </p:nvSpPr>
        <p:spPr>
          <a:xfrm>
            <a:off x="-1" y="4279483"/>
            <a:ext cx="2956959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означенням логарифма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/>
              <p:cNvSpPr/>
              <p:nvPr/>
            </p:nvSpPr>
            <p:spPr>
              <a:xfrm>
                <a:off x="3953686" y="4345149"/>
                <a:ext cx="4541122" cy="80874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86" y="4345149"/>
                <a:ext cx="4541122" cy="8087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Вигнута вправо стрілка 76"/>
          <p:cNvSpPr/>
          <p:nvPr/>
        </p:nvSpPr>
        <p:spPr>
          <a:xfrm>
            <a:off x="8708519" y="4596844"/>
            <a:ext cx="661894" cy="1293888"/>
          </a:xfrm>
          <a:prstGeom prst="curvedLeftArrow">
            <a:avLst>
              <a:gd name="adj1" fmla="val 43974"/>
              <a:gd name="adj2" fmla="val 89063"/>
              <a:gd name="adj3" fmla="val 75236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"/>
              <p:cNvSpPr/>
              <p:nvPr/>
            </p:nvSpPr>
            <p:spPr>
              <a:xfrm>
                <a:off x="3942979" y="5228484"/>
                <a:ext cx="4541122" cy="76194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79" y="5228484"/>
                <a:ext cx="4541122" cy="7619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"/>
              <p:cNvSpPr/>
              <p:nvPr/>
            </p:nvSpPr>
            <p:spPr>
              <a:xfrm>
                <a:off x="-1" y="5412124"/>
                <a:ext cx="2909083" cy="1156599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412124"/>
                <a:ext cx="2909083" cy="11565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264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25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6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6" grpId="0" animBg="1"/>
      <p:bldP spid="76" grpId="1" animBg="1"/>
      <p:bldP spid="77" grpId="0" animBg="1"/>
      <p:bldP spid="78" grpId="0" animBg="1"/>
      <p:bldP spid="78" grpId="1" animBg="1"/>
      <p:bldP spid="79" grpId="0" animBg="1"/>
      <p:bldP spid="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логарифмічних рівнянь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087120" y="981400"/>
                <a:ext cx="6451600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Рівняння виду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𝐠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981400"/>
                <a:ext cx="6451600" cy="523220"/>
              </a:xfrm>
              <a:prstGeom prst="rect">
                <a:avLst/>
              </a:prstGeom>
              <a:blipFill>
                <a:blip r:embed="rId3"/>
                <a:stretch>
                  <a:fillRect l="-1039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/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0" y="1896549"/>
            <a:ext cx="2838247" cy="620356"/>
          </a:xfrm>
          <a:prstGeom prst="roundRect">
            <a:avLst>
              <a:gd name="adj" fmla="val 50000"/>
            </a:avLst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41" y="1799781"/>
            <a:ext cx="717124" cy="717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0" y="2680267"/>
                <a:ext cx="6482080" cy="234615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 рівняння виду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𝐠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рівносильне будь якій із систем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80267"/>
                <a:ext cx="6482080" cy="2346155"/>
              </a:xfrm>
              <a:prstGeom prst="rect">
                <a:avLst/>
              </a:prstGeom>
              <a:blipFill>
                <a:blip r:embed="rId5"/>
                <a:stretch>
                  <a:fillRect t="-31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круглений прямокутник 11"/>
              <p:cNvSpPr/>
              <p:nvPr/>
            </p:nvSpPr>
            <p:spPr>
              <a:xfrm>
                <a:off x="1843721" y="5606414"/>
                <a:ext cx="8504557" cy="1004900"/>
              </a:xfrm>
              <a:prstGeom prst="roundRect">
                <a:avLst>
                  <a:gd name="adj" fmla="val 50000"/>
                </a:avLst>
              </a:prstGeom>
              <a:solidFill>
                <a:srgbClr val="906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|"/>
                          <m:ctrlPr>
                            <a:rPr lang="uk-UA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uk-U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uk-UA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240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uk-UA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або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Округлений прямокут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21" y="5606414"/>
                <a:ext cx="8504557" cy="1004900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2199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487680" y="5107548"/>
                <a:ext cx="10601007" cy="1687834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uk-UA" sz="2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Чому варто </m:t>
                        </m:r>
                        <m:r>
                          <m:rPr>
                            <m:nor/>
                          </m:rPr>
                          <a:rPr lang="uk-UA" sz="28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ураховувати</m:t>
                        </m:r>
                        <m:r>
                          <m:rPr>
                            <m:nor/>
                          </m:rPr>
                          <a:rPr lang="uk-UA" sz="2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обидві умови</m:t>
                        </m:r>
                        <m:r>
                          <m:rPr>
                            <m:nor/>
                          </m:rPr>
                          <a:rPr lang="uk-UA" sz="28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ОДЗ</m:t>
                        </m:r>
                      </m:num>
                      <m:den>
                        <m:r>
                          <m:rPr>
                            <m:nor/>
                          </m:rPr>
                          <a:rPr lang="uk-UA" sz="28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або виконувати перевірку коренів?</m:t>
                        </m:r>
                      </m:den>
                    </m:f>
                    <m:d>
                      <m:dPr>
                        <m:begChr m:val="{"/>
                        <m:endChr m:val=""/>
                        <m:ctrlPr>
                          <a:rPr lang="uk-UA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5107548"/>
                <a:ext cx="10601007" cy="1687834"/>
              </a:xfrm>
              <a:prstGeom prst="rect">
                <a:avLst/>
              </a:prstGeom>
              <a:blipFill>
                <a:blip r:embed="rId8"/>
                <a:stretch>
                  <a:fillRect r="-92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  <p:bldP spid="27" grpId="0" animBg="1"/>
      <p:bldP spid="33" grpId="0" animBg="1"/>
      <p:bldP spid="12" grpId="0" animBg="1"/>
      <p:bldP spid="12" grpId="1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6084</TotalTime>
  <Words>1121</Words>
  <Application>Microsoft Macintosh PowerPoint</Application>
  <PresentationFormat>Widescreen</PresentationFormat>
  <Paragraphs>243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Segoe Print</vt:lpstr>
      <vt:lpstr>Tahoma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Марко Мілевський</dc:creator>
  <cp:keywords/>
  <dc:description/>
  <cp:lastModifiedBy>Kulinich Bohdan</cp:lastModifiedBy>
  <cp:revision>350</cp:revision>
  <dcterms:created xsi:type="dcterms:W3CDTF">2019-04-30T11:06:10Z</dcterms:created>
  <dcterms:modified xsi:type="dcterms:W3CDTF">2024-06-17T18:28:04Z</dcterms:modified>
  <cp:category/>
</cp:coreProperties>
</file>