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sldIdLst>
    <p:sldId id="256" r:id="rId2"/>
    <p:sldId id="306" r:id="rId3"/>
    <p:sldId id="293" r:id="rId4"/>
    <p:sldId id="308" r:id="rId5"/>
    <p:sldId id="273" r:id="rId6"/>
    <p:sldId id="276" r:id="rId7"/>
    <p:sldId id="261" r:id="rId8"/>
    <p:sldId id="262" r:id="rId9"/>
    <p:sldId id="263" r:id="rId10"/>
    <p:sldId id="304" r:id="rId11"/>
    <p:sldId id="303" r:id="rId12"/>
    <p:sldId id="305" r:id="rId13"/>
    <p:sldId id="309" r:id="rId14"/>
    <p:sldId id="310" r:id="rId15"/>
    <p:sldId id="311" r:id="rId16"/>
    <p:sldId id="313" r:id="rId17"/>
    <p:sldId id="283" r:id="rId18"/>
    <p:sldId id="285" r:id="rId19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1510F"/>
    <a:srgbClr val="3C5A59"/>
    <a:srgbClr val="10723C"/>
    <a:srgbClr val="906638"/>
    <a:srgbClr val="545454"/>
    <a:srgbClr val="860300"/>
    <a:srgbClr val="2867A0"/>
    <a:srgbClr val="455B6F"/>
    <a:srgbClr val="696969"/>
    <a:srgbClr val="C95B1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Помірний стиль 2 –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Без стилю та сі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83" autoAdjust="0"/>
    <p:restoredTop sz="94660"/>
  </p:normalViewPr>
  <p:slideViewPr>
    <p:cSldViewPr snapToGrid="0">
      <p:cViewPr varScale="1">
        <p:scale>
          <a:sx n="120" d="100"/>
          <a:sy n="120" d="100"/>
        </p:scale>
        <p:origin x="200" y="24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microsoft.com/office/2016/11/relationships/changesInfo" Target="changesInfos/changesInfo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Kulinich Bohdan" userId="48e65c9f34e137d0" providerId="LiveId" clId="{5B3491A5-E7F5-2247-9DD6-1AD4A2CFA083}"/>
    <pc:docChg chg="undo custSel modSld">
      <pc:chgData name="Kulinich Bohdan" userId="48e65c9f34e137d0" providerId="LiveId" clId="{5B3491A5-E7F5-2247-9DD6-1AD4A2CFA083}" dt="2019-10-23T06:17:08.813" v="1" actId="478"/>
      <pc:docMkLst>
        <pc:docMk/>
      </pc:docMkLst>
      <pc:sldChg chg="addSp delSp addAnim delAnim">
        <pc:chgData name="Kulinich Bohdan" userId="48e65c9f34e137d0" providerId="LiveId" clId="{5B3491A5-E7F5-2247-9DD6-1AD4A2CFA083}" dt="2019-10-23T06:17:08.813" v="1" actId="478"/>
        <pc:sldMkLst>
          <pc:docMk/>
          <pc:sldMk cId="1088591982" sldId="256"/>
        </pc:sldMkLst>
        <pc:spChg chg="add del">
          <ac:chgData name="Kulinich Bohdan" userId="48e65c9f34e137d0" providerId="LiveId" clId="{5B3491A5-E7F5-2247-9DD6-1AD4A2CFA083}" dt="2019-10-23T06:17:08.813" v="1" actId="478"/>
          <ac:spMkLst>
            <pc:docMk/>
            <pc:sldMk cId="1088591982" sldId="256"/>
            <ac:spMk id="2" creationId="{00000000-0000-0000-0000-000000000000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верхнього колонтитула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3" name="Місце для дати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DFCFA1C-9B84-411E-A926-CBB86AC8D4FF}" type="datetimeFigureOut">
              <a:rPr lang="uk-UA" smtClean="0"/>
              <a:t>17.11.21</a:t>
            </a:fld>
            <a:endParaRPr lang="uk-UA"/>
          </a:p>
        </p:txBody>
      </p:sp>
      <p:sp>
        <p:nvSpPr>
          <p:cNvPr id="4" name="Місце для зображення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uk-UA"/>
          </a:p>
        </p:txBody>
      </p:sp>
      <p:sp>
        <p:nvSpPr>
          <p:cNvPr id="5" name="Місце для нотаток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uk-UA"/>
              <a:t>Редагувати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65660E6-F98B-4016-AC44-73B69C64B7F3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80239962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047E25-A199-448D-A360-6B817E2CC1DA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5705548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ображення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Місце для нотаток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1ABAD5-C086-4AE4-8935-D6D7D62AE065}" type="slidenum">
              <a:rPr lang="ru-RU" smtClean="0"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3009423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ображення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Місце для нотаток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1ABAD5-C086-4AE4-8935-D6D7D62AE065}" type="slidenum">
              <a:rPr lang="ru-RU" smtClean="0"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6621041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ображення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Місце для нотаток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1ABAD5-C086-4AE4-8935-D6D7D62AE065}" type="slidenum">
              <a:rPr lang="ru-RU" smtClean="0"/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458363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ображення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Місце для нотаток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1ABAD5-C086-4AE4-8935-D6D7D62AE065}" type="slidenum">
              <a:rPr lang="ru-RU" smtClean="0"/>
              <a:t>14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1657211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ображення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Місце для нотаток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1ABAD5-C086-4AE4-8935-D6D7D62AE065}" type="slidenum">
              <a:rPr lang="ru-RU" smtClean="0"/>
              <a:t>15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9320454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ображення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Місце для нотаток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1ABAD5-C086-4AE4-8935-D6D7D62AE065}" type="slidenum">
              <a:rPr lang="ru-RU" smtClean="0"/>
              <a:t>16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2504957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ображення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Місце для нотаток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1ABAD5-C086-4AE4-8935-D6D7D62AE065}" type="slidenum">
              <a:rPr lang="ru-RU" smtClean="0"/>
              <a:t>17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6194940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047E25-A199-448D-A360-6B817E2CC1DA}" type="slidenum">
              <a:rPr lang="ru-RU" smtClean="0"/>
              <a:t>18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3504682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ображення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Місце для нотаток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5660E6-F98B-4016-AC44-73B69C64B7F3}" type="slidenum">
              <a:rPr lang="uk-UA" smtClean="0"/>
              <a:t>2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9016015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047E25-A199-448D-A360-6B817E2CC1DA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0469370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047E25-A199-448D-A360-6B817E2CC1DA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9930019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ображення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Місце для нотаток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1ABAD5-C086-4AE4-8935-D6D7D62AE065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5153428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ображення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Місце для нотаток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1ABAD5-C086-4AE4-8935-D6D7D62AE065}" type="slidenum">
              <a:rPr lang="ru-RU" smtClean="0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5623604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ображення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Місце для нотаток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1ABAD5-C086-4AE4-8935-D6D7D62AE065}" type="slidenum">
              <a:rPr lang="ru-RU" smtClean="0"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0081683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ображення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Місце для нотаток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1ABAD5-C086-4AE4-8935-D6D7D62AE065}" type="slidenum">
              <a:rPr lang="ru-RU" smtClean="0"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620404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ображення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Місце для нотаток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1ABAD5-C086-4AE4-8935-D6D7D62AE065}" type="slidenum">
              <a:rPr lang="ru-RU" smtClean="0"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6342234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Зразок заголовка</a:t>
            </a:r>
          </a:p>
        </p:txBody>
      </p:sp>
      <p:sp>
        <p:nvSpPr>
          <p:cNvPr id="3" name="Пі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4439BF-622C-4236-96BC-EBC7373EAE1B}" type="datetimeFigureOut">
              <a:rPr lang="uk-UA" smtClean="0"/>
              <a:t>17.11.21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C15FDD-9A8D-40D9-84B5-C2C29454896E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968659950"/>
      </p:ext>
    </p:extLst>
  </p:cSld>
  <p:clrMapOvr>
    <a:masterClrMapping/>
  </p:clrMapOvr>
  <p:transition spd="slow">
    <p:cover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Зразок заголовка</a:t>
            </a:r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uk-UA"/>
              <a:t>Редагувати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4439BF-622C-4236-96BC-EBC7373EAE1B}" type="datetimeFigureOut">
              <a:rPr lang="uk-UA" smtClean="0"/>
              <a:t>17.11.21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C15FDD-9A8D-40D9-84B5-C2C29454896E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99244688"/>
      </p:ext>
    </p:extLst>
  </p:cSld>
  <p:clrMapOvr>
    <a:masterClrMapping/>
  </p:clrMapOvr>
  <p:transition spd="slow">
    <p:cover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Зразок заголовка</a:t>
            </a:r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Редагувати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4439BF-622C-4236-96BC-EBC7373EAE1B}" type="datetimeFigureOut">
              <a:rPr lang="uk-UA" smtClean="0"/>
              <a:t>17.11.21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C15FDD-9A8D-40D9-84B5-C2C29454896E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71167675"/>
      </p:ext>
    </p:extLst>
  </p:cSld>
  <p:clrMapOvr>
    <a:masterClrMapping/>
  </p:clrMapOvr>
  <p:transition spd="slow">
    <p:cover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і об’є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Зразок заголовка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uk-UA"/>
              <a:t>Редагувати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4439BF-622C-4236-96BC-EBC7373EAE1B}" type="datetimeFigureOut">
              <a:rPr lang="uk-UA" smtClean="0"/>
              <a:t>17.11.21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C15FDD-9A8D-40D9-84B5-C2C29454896E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008866362"/>
      </p:ext>
    </p:extLst>
  </p:cSld>
  <p:clrMapOvr>
    <a:masterClrMapping/>
  </p:clrMapOvr>
  <p:transition spd="slow">
    <p:cover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Зразок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Редагувати стиль зразка тексту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4439BF-622C-4236-96BC-EBC7373EAE1B}" type="datetimeFigureOut">
              <a:rPr lang="uk-UA" smtClean="0"/>
              <a:t>17.11.21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C15FDD-9A8D-40D9-84B5-C2C29454896E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540208021"/>
      </p:ext>
    </p:extLst>
  </p:cSld>
  <p:clrMapOvr>
    <a:masterClrMapping/>
  </p:clrMapOvr>
  <p:transition spd="slow">
    <p:cover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Зразок заголовка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Редагувати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Редагувати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4439BF-622C-4236-96BC-EBC7373EAE1B}" type="datetimeFigureOut">
              <a:rPr lang="uk-UA" smtClean="0"/>
              <a:t>17.11.21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C15FDD-9A8D-40D9-84B5-C2C29454896E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041844589"/>
      </p:ext>
    </p:extLst>
  </p:cSld>
  <p:clrMapOvr>
    <a:masterClrMapping/>
  </p:clrMapOvr>
  <p:transition spd="slow">
    <p:cover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Зразок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Редагувати стиль зразка тексту</a:t>
            </a:r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Редагувати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тексту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Редагувати стиль зразка тексту</a:t>
            </a:r>
          </a:p>
        </p:txBody>
      </p:sp>
      <p:sp>
        <p:nvSpPr>
          <p:cNvPr id="6" name="Місце для вмісту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Редагувати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7" name="Місце для дати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4439BF-622C-4236-96BC-EBC7373EAE1B}" type="datetimeFigureOut">
              <a:rPr lang="uk-UA" smtClean="0"/>
              <a:t>17.11.21</a:t>
            </a:fld>
            <a:endParaRPr lang="uk-UA"/>
          </a:p>
        </p:txBody>
      </p:sp>
      <p:sp>
        <p:nvSpPr>
          <p:cNvPr id="8" name="Місце для нижнього колонтитула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Місце для номера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C15FDD-9A8D-40D9-84B5-C2C29454896E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361928370"/>
      </p:ext>
    </p:extLst>
  </p:cSld>
  <p:clrMapOvr>
    <a:masterClrMapping/>
  </p:clrMapOvr>
  <p:transition spd="slow">
    <p:cover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Зразок заголовка</a:t>
            </a:r>
          </a:p>
        </p:txBody>
      </p:sp>
      <p:sp>
        <p:nvSpPr>
          <p:cNvPr id="3" name="Місце для дати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4439BF-622C-4236-96BC-EBC7373EAE1B}" type="datetimeFigureOut">
              <a:rPr lang="uk-UA" smtClean="0"/>
              <a:t>17.11.21</a:t>
            </a:fld>
            <a:endParaRPr lang="uk-UA"/>
          </a:p>
        </p:txBody>
      </p:sp>
      <p:sp>
        <p:nvSpPr>
          <p:cNvPr id="4" name="Місце для нижнього колонтитула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Місце для номера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C15FDD-9A8D-40D9-84B5-C2C29454896E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690302337"/>
      </p:ext>
    </p:extLst>
  </p:cSld>
  <p:clrMapOvr>
    <a:masterClrMapping/>
  </p:clrMapOvr>
  <p:transition spd="slow">
    <p:cover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4439BF-622C-4236-96BC-EBC7373EAE1B}" type="datetimeFigureOut">
              <a:rPr lang="uk-UA" smtClean="0"/>
              <a:t>17.11.21</a:t>
            </a:fld>
            <a:endParaRPr lang="uk-UA"/>
          </a:p>
        </p:txBody>
      </p:sp>
      <p:sp>
        <p:nvSpPr>
          <p:cNvPr id="3" name="Місце для нижнього колонтитула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C15FDD-9A8D-40D9-84B5-C2C29454896E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704023862"/>
      </p:ext>
    </p:extLst>
  </p:cSld>
  <p:clrMapOvr>
    <a:masterClrMapping/>
  </p:clrMapOvr>
  <p:transition spd="slow">
    <p:cover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Зразок заголовка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Редагувати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Редагувати стиль зразка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4439BF-622C-4236-96BC-EBC7373EAE1B}" type="datetimeFigureOut">
              <a:rPr lang="uk-UA" smtClean="0"/>
              <a:t>17.11.21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C15FDD-9A8D-40D9-84B5-C2C29454896E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982467725"/>
      </p:ext>
    </p:extLst>
  </p:cSld>
  <p:clrMapOvr>
    <a:masterClrMapping/>
  </p:clrMapOvr>
  <p:transition spd="slow">
    <p:cover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Зображення 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Зразок заголовка</a:t>
            </a:r>
          </a:p>
        </p:txBody>
      </p:sp>
      <p:sp>
        <p:nvSpPr>
          <p:cNvPr id="3" name="Місце для зображення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Редагувати стиль зразка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4439BF-622C-4236-96BC-EBC7373EAE1B}" type="datetimeFigureOut">
              <a:rPr lang="uk-UA" smtClean="0"/>
              <a:t>17.11.21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C15FDD-9A8D-40D9-84B5-C2C29454896E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194630054"/>
      </p:ext>
    </p:extLst>
  </p:cSld>
  <p:clrMapOvr>
    <a:masterClrMapping/>
  </p:clrMapOvr>
  <p:transition spd="slow">
    <p:cover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Зразок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Редагувати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44439BF-622C-4236-96BC-EBC7373EAE1B}" type="datetimeFigureOut">
              <a:rPr lang="uk-UA" smtClean="0"/>
              <a:t>17.11.21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C15FDD-9A8D-40D9-84B5-C2C29454896E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1961924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>
    <p:cover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11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12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11" Type="http://schemas.openxmlformats.org/officeDocument/2006/relationships/image" Target="../media/image9.png"/><Relationship Id="rId5" Type="http://schemas.openxmlformats.org/officeDocument/2006/relationships/image" Target="../media/image3.png"/><Relationship Id="rId15" Type="http://schemas.openxmlformats.org/officeDocument/2006/relationships/image" Target="../media/image13.png"/><Relationship Id="rId10" Type="http://schemas.openxmlformats.org/officeDocument/2006/relationships/image" Target="../media/image8.png"/><Relationship Id="rId4" Type="http://schemas.openxmlformats.org/officeDocument/2006/relationships/image" Target="../media/image2.png"/><Relationship Id="rId9" Type="http://schemas.openxmlformats.org/officeDocument/2006/relationships/image" Target="../media/image7.png"/><Relationship Id="rId14" Type="http://schemas.openxmlformats.org/officeDocument/2006/relationships/image" Target="../media/image12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2.png"/><Relationship Id="rId3" Type="http://schemas.openxmlformats.org/officeDocument/2006/relationships/image" Target="../media/image94.png"/><Relationship Id="rId7" Type="http://schemas.openxmlformats.org/officeDocument/2006/relationships/image" Target="../media/image11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9.png"/><Relationship Id="rId11" Type="http://schemas.openxmlformats.org/officeDocument/2006/relationships/image" Target="../media/image113.png"/><Relationship Id="rId5" Type="http://schemas.openxmlformats.org/officeDocument/2006/relationships/image" Target="../media/image110.png"/><Relationship Id="rId10" Type="http://schemas.openxmlformats.org/officeDocument/2006/relationships/image" Target="../media/image106.png"/><Relationship Id="rId4" Type="http://schemas.openxmlformats.org/officeDocument/2006/relationships/image" Target="../media/image109.png"/><Relationship Id="rId9" Type="http://schemas.openxmlformats.org/officeDocument/2006/relationships/image" Target="../media/image1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1.png"/><Relationship Id="rId7" Type="http://schemas.openxmlformats.org/officeDocument/2006/relationships/image" Target="../media/image11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5.png"/><Relationship Id="rId5" Type="http://schemas.openxmlformats.org/officeDocument/2006/relationships/image" Target="../media/image89.png"/><Relationship Id="rId4" Type="http://schemas.openxmlformats.org/officeDocument/2006/relationships/image" Target="../media/image11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7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9.png"/><Relationship Id="rId4" Type="http://schemas.openxmlformats.org/officeDocument/2006/relationships/image" Target="../media/image101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1.png"/><Relationship Id="rId3" Type="http://schemas.openxmlformats.org/officeDocument/2006/relationships/image" Target="../media/image101.png"/><Relationship Id="rId7" Type="http://schemas.openxmlformats.org/officeDocument/2006/relationships/image" Target="../media/image120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9.png"/><Relationship Id="rId5" Type="http://schemas.openxmlformats.org/officeDocument/2006/relationships/image" Target="../media/image118.png"/><Relationship Id="rId4" Type="http://schemas.openxmlformats.org/officeDocument/2006/relationships/image" Target="../media/image89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6.png"/><Relationship Id="rId13" Type="http://schemas.openxmlformats.org/officeDocument/2006/relationships/image" Target="../media/image131.png"/><Relationship Id="rId18" Type="http://schemas.openxmlformats.org/officeDocument/2006/relationships/image" Target="../media/image136.png"/><Relationship Id="rId3" Type="http://schemas.openxmlformats.org/officeDocument/2006/relationships/image" Target="../media/image89.png"/><Relationship Id="rId21" Type="http://schemas.openxmlformats.org/officeDocument/2006/relationships/image" Target="../media/image101.png"/><Relationship Id="rId7" Type="http://schemas.openxmlformats.org/officeDocument/2006/relationships/image" Target="../media/image125.png"/><Relationship Id="rId12" Type="http://schemas.openxmlformats.org/officeDocument/2006/relationships/image" Target="../media/image130.png"/><Relationship Id="rId17" Type="http://schemas.openxmlformats.org/officeDocument/2006/relationships/image" Target="../media/image135.png"/><Relationship Id="rId2" Type="http://schemas.openxmlformats.org/officeDocument/2006/relationships/notesSlide" Target="../notesSlides/notesSlide13.xml"/><Relationship Id="rId16" Type="http://schemas.openxmlformats.org/officeDocument/2006/relationships/image" Target="../media/image134.png"/><Relationship Id="rId20" Type="http://schemas.openxmlformats.org/officeDocument/2006/relationships/image" Target="../media/image13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4.png"/><Relationship Id="rId11" Type="http://schemas.openxmlformats.org/officeDocument/2006/relationships/image" Target="../media/image129.png"/><Relationship Id="rId5" Type="http://schemas.openxmlformats.org/officeDocument/2006/relationships/image" Target="../media/image123.png"/><Relationship Id="rId15" Type="http://schemas.openxmlformats.org/officeDocument/2006/relationships/image" Target="../media/image133.png"/><Relationship Id="rId10" Type="http://schemas.openxmlformats.org/officeDocument/2006/relationships/image" Target="../media/image128.png"/><Relationship Id="rId19" Type="http://schemas.openxmlformats.org/officeDocument/2006/relationships/image" Target="../media/image137.png"/><Relationship Id="rId4" Type="http://schemas.openxmlformats.org/officeDocument/2006/relationships/image" Target="../media/image122.png"/><Relationship Id="rId9" Type="http://schemas.openxmlformats.org/officeDocument/2006/relationships/image" Target="../media/image127.png"/><Relationship Id="rId14" Type="http://schemas.openxmlformats.org/officeDocument/2006/relationships/image" Target="../media/image132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2.png"/><Relationship Id="rId3" Type="http://schemas.openxmlformats.org/officeDocument/2006/relationships/image" Target="../media/image101.png"/><Relationship Id="rId7" Type="http://schemas.openxmlformats.org/officeDocument/2006/relationships/image" Target="../media/image14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0.png"/><Relationship Id="rId5" Type="http://schemas.openxmlformats.org/officeDocument/2006/relationships/image" Target="../media/image139.png"/><Relationship Id="rId4" Type="http://schemas.openxmlformats.org/officeDocument/2006/relationships/image" Target="../media/image89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6.png"/><Relationship Id="rId3" Type="http://schemas.openxmlformats.org/officeDocument/2006/relationships/image" Target="../media/image101.png"/><Relationship Id="rId7" Type="http://schemas.openxmlformats.org/officeDocument/2006/relationships/image" Target="../media/image145.png"/><Relationship Id="rId12" Type="http://schemas.openxmlformats.org/officeDocument/2006/relationships/image" Target="../media/image150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4.png"/><Relationship Id="rId11" Type="http://schemas.openxmlformats.org/officeDocument/2006/relationships/image" Target="../media/image149.png"/><Relationship Id="rId5" Type="http://schemas.openxmlformats.org/officeDocument/2006/relationships/image" Target="../media/image143.png"/><Relationship Id="rId10" Type="http://schemas.openxmlformats.org/officeDocument/2006/relationships/image" Target="../media/image148.png"/><Relationship Id="rId4" Type="http://schemas.openxmlformats.org/officeDocument/2006/relationships/image" Target="../media/image89.png"/><Relationship Id="rId9" Type="http://schemas.openxmlformats.org/officeDocument/2006/relationships/image" Target="../media/image147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1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4.png"/><Relationship Id="rId5" Type="http://schemas.openxmlformats.org/officeDocument/2006/relationships/image" Target="../media/image153.png"/><Relationship Id="rId4" Type="http://schemas.openxmlformats.org/officeDocument/2006/relationships/image" Target="../media/image152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3" Type="http://schemas.openxmlformats.org/officeDocument/2006/relationships/image" Target="../media/image1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0" Type="http://schemas.openxmlformats.org/officeDocument/2006/relationships/image" Target="../media/image155.pn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image" Target="../media/image156.png"/></Relationships>
</file>

<file path=ppt/slides/_rels/slide2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8.png"/><Relationship Id="rId18" Type="http://schemas.openxmlformats.org/officeDocument/2006/relationships/image" Target="../media/image25.png"/><Relationship Id="rId26" Type="http://schemas.openxmlformats.org/officeDocument/2006/relationships/image" Target="../media/image33.png"/><Relationship Id="rId21" Type="http://schemas.openxmlformats.org/officeDocument/2006/relationships/image" Target="../media/image28.png"/><Relationship Id="rId12" Type="http://schemas.openxmlformats.org/officeDocument/2006/relationships/image" Target="../media/image17.png"/><Relationship Id="rId17" Type="http://schemas.openxmlformats.org/officeDocument/2006/relationships/image" Target="../media/image24.png"/><Relationship Id="rId25" Type="http://schemas.openxmlformats.org/officeDocument/2006/relationships/image" Target="../media/image32.png"/><Relationship Id="rId2" Type="http://schemas.openxmlformats.org/officeDocument/2006/relationships/notesSlide" Target="../notesSlides/notesSlide2.xml"/><Relationship Id="rId16" Type="http://schemas.openxmlformats.org/officeDocument/2006/relationships/image" Target="../media/image200.png"/><Relationship Id="rId20" Type="http://schemas.openxmlformats.org/officeDocument/2006/relationships/image" Target="../media/image27.png"/><Relationship Id="rId29" Type="http://schemas.openxmlformats.org/officeDocument/2006/relationships/image" Target="../media/image36.png"/><Relationship Id="rId1" Type="http://schemas.openxmlformats.org/officeDocument/2006/relationships/slideLayout" Target="../slideLayouts/slideLayout7.xml"/><Relationship Id="rId11" Type="http://schemas.openxmlformats.org/officeDocument/2006/relationships/image" Target="../media/image23.png"/><Relationship Id="rId24" Type="http://schemas.openxmlformats.org/officeDocument/2006/relationships/image" Target="../media/image31.png"/><Relationship Id="rId5" Type="http://schemas.openxmlformats.org/officeDocument/2006/relationships/image" Target="../media/image15.png"/><Relationship Id="rId15" Type="http://schemas.openxmlformats.org/officeDocument/2006/relationships/image" Target="../media/image20.png"/><Relationship Id="rId23" Type="http://schemas.openxmlformats.org/officeDocument/2006/relationships/image" Target="../media/image30.png"/><Relationship Id="rId28" Type="http://schemas.openxmlformats.org/officeDocument/2006/relationships/image" Target="../media/image35.png"/><Relationship Id="rId10" Type="http://schemas.openxmlformats.org/officeDocument/2006/relationships/image" Target="../media/image22.png"/><Relationship Id="rId19" Type="http://schemas.openxmlformats.org/officeDocument/2006/relationships/image" Target="../media/image26.png"/><Relationship Id="rId4" Type="http://schemas.openxmlformats.org/officeDocument/2006/relationships/image" Target="../media/image16.png"/><Relationship Id="rId9" Type="http://schemas.openxmlformats.org/officeDocument/2006/relationships/image" Target="../media/image21.png"/><Relationship Id="rId14" Type="http://schemas.openxmlformats.org/officeDocument/2006/relationships/image" Target="../media/image19.png"/><Relationship Id="rId22" Type="http://schemas.openxmlformats.org/officeDocument/2006/relationships/image" Target="../media/image29.png"/><Relationship Id="rId27" Type="http://schemas.openxmlformats.org/officeDocument/2006/relationships/image" Target="../media/image34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png"/><Relationship Id="rId13" Type="http://schemas.openxmlformats.org/officeDocument/2006/relationships/image" Target="../media/image47.png"/><Relationship Id="rId3" Type="http://schemas.openxmlformats.org/officeDocument/2006/relationships/image" Target="../media/image37.png"/><Relationship Id="rId7" Type="http://schemas.openxmlformats.org/officeDocument/2006/relationships/image" Target="../media/image41.png"/><Relationship Id="rId12" Type="http://schemas.openxmlformats.org/officeDocument/2006/relationships/image" Target="../media/image4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0.png"/><Relationship Id="rId11" Type="http://schemas.openxmlformats.org/officeDocument/2006/relationships/image" Target="../media/image45.png"/><Relationship Id="rId5" Type="http://schemas.openxmlformats.org/officeDocument/2006/relationships/image" Target="../media/image39.png"/><Relationship Id="rId10" Type="http://schemas.openxmlformats.org/officeDocument/2006/relationships/image" Target="../media/image44.png"/><Relationship Id="rId4" Type="http://schemas.openxmlformats.org/officeDocument/2006/relationships/image" Target="../media/image38.png"/><Relationship Id="rId9" Type="http://schemas.openxmlformats.org/officeDocument/2006/relationships/image" Target="../media/image43.png"/><Relationship Id="rId14" Type="http://schemas.openxmlformats.org/officeDocument/2006/relationships/image" Target="../media/image48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4.png"/><Relationship Id="rId13" Type="http://schemas.openxmlformats.org/officeDocument/2006/relationships/image" Target="../media/image59.png"/><Relationship Id="rId3" Type="http://schemas.openxmlformats.org/officeDocument/2006/relationships/image" Target="../media/image49.png"/><Relationship Id="rId7" Type="http://schemas.openxmlformats.org/officeDocument/2006/relationships/image" Target="../media/image53.png"/><Relationship Id="rId12" Type="http://schemas.openxmlformats.org/officeDocument/2006/relationships/image" Target="../media/image5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2.png"/><Relationship Id="rId11" Type="http://schemas.openxmlformats.org/officeDocument/2006/relationships/image" Target="../media/image57.png"/><Relationship Id="rId5" Type="http://schemas.openxmlformats.org/officeDocument/2006/relationships/image" Target="../media/image51.png"/><Relationship Id="rId10" Type="http://schemas.openxmlformats.org/officeDocument/2006/relationships/image" Target="../media/image56.png"/><Relationship Id="rId4" Type="http://schemas.openxmlformats.org/officeDocument/2006/relationships/image" Target="../media/image50.png"/><Relationship Id="rId9" Type="http://schemas.openxmlformats.org/officeDocument/2006/relationships/image" Target="../media/image55.png"/><Relationship Id="rId14" Type="http://schemas.openxmlformats.org/officeDocument/2006/relationships/image" Target="../media/image60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67.png"/><Relationship Id="rId13" Type="http://schemas.openxmlformats.org/officeDocument/2006/relationships/image" Target="../media/image72.png"/><Relationship Id="rId3" Type="http://schemas.openxmlformats.org/officeDocument/2006/relationships/image" Target="../media/image62.png"/><Relationship Id="rId7" Type="http://schemas.openxmlformats.org/officeDocument/2006/relationships/image" Target="../media/image66.png"/><Relationship Id="rId12" Type="http://schemas.openxmlformats.org/officeDocument/2006/relationships/image" Target="../media/image71.png"/><Relationship Id="rId2" Type="http://schemas.openxmlformats.org/officeDocument/2006/relationships/image" Target="../media/image61.png"/><Relationship Id="rId16" Type="http://schemas.openxmlformats.org/officeDocument/2006/relationships/image" Target="../media/image7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5.png"/><Relationship Id="rId11" Type="http://schemas.openxmlformats.org/officeDocument/2006/relationships/image" Target="../media/image70.png"/><Relationship Id="rId5" Type="http://schemas.openxmlformats.org/officeDocument/2006/relationships/image" Target="../media/image64.png"/><Relationship Id="rId15" Type="http://schemas.openxmlformats.org/officeDocument/2006/relationships/image" Target="../media/image74.png"/><Relationship Id="rId10" Type="http://schemas.openxmlformats.org/officeDocument/2006/relationships/image" Target="../media/image69.png"/><Relationship Id="rId4" Type="http://schemas.openxmlformats.org/officeDocument/2006/relationships/image" Target="../media/image63.png"/><Relationship Id="rId9" Type="http://schemas.openxmlformats.org/officeDocument/2006/relationships/image" Target="../media/image68.png"/><Relationship Id="rId14" Type="http://schemas.openxmlformats.org/officeDocument/2006/relationships/image" Target="../media/image73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81.png"/><Relationship Id="rId3" Type="http://schemas.openxmlformats.org/officeDocument/2006/relationships/image" Target="../media/image76.png"/><Relationship Id="rId7" Type="http://schemas.openxmlformats.org/officeDocument/2006/relationships/image" Target="../media/image8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9.png"/><Relationship Id="rId5" Type="http://schemas.openxmlformats.org/officeDocument/2006/relationships/image" Target="../media/image78.png"/><Relationship Id="rId10" Type="http://schemas.openxmlformats.org/officeDocument/2006/relationships/image" Target="../media/image83.png"/><Relationship Id="rId4" Type="http://schemas.openxmlformats.org/officeDocument/2006/relationships/image" Target="../media/image77.png"/><Relationship Id="rId9" Type="http://schemas.openxmlformats.org/officeDocument/2006/relationships/image" Target="../media/image82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89.png"/><Relationship Id="rId3" Type="http://schemas.openxmlformats.org/officeDocument/2006/relationships/image" Target="../media/image84.png"/><Relationship Id="rId7" Type="http://schemas.openxmlformats.org/officeDocument/2006/relationships/image" Target="../media/image88.png"/><Relationship Id="rId12" Type="http://schemas.openxmlformats.org/officeDocument/2006/relationships/image" Target="../media/image9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7.png"/><Relationship Id="rId11" Type="http://schemas.openxmlformats.org/officeDocument/2006/relationships/image" Target="../media/image92.png"/><Relationship Id="rId5" Type="http://schemas.openxmlformats.org/officeDocument/2006/relationships/image" Target="../media/image86.png"/><Relationship Id="rId10" Type="http://schemas.openxmlformats.org/officeDocument/2006/relationships/image" Target="../media/image91.png"/><Relationship Id="rId4" Type="http://schemas.openxmlformats.org/officeDocument/2006/relationships/image" Target="../media/image85.png"/><Relationship Id="rId9" Type="http://schemas.openxmlformats.org/officeDocument/2006/relationships/image" Target="../media/image90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98.png"/><Relationship Id="rId3" Type="http://schemas.openxmlformats.org/officeDocument/2006/relationships/image" Target="../media/image94.png"/><Relationship Id="rId7" Type="http://schemas.openxmlformats.org/officeDocument/2006/relationships/image" Target="../media/image9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6.png"/><Relationship Id="rId5" Type="http://schemas.openxmlformats.org/officeDocument/2006/relationships/image" Target="../media/image95.png"/><Relationship Id="rId10" Type="http://schemas.openxmlformats.org/officeDocument/2006/relationships/image" Target="../media/image100.png"/><Relationship Id="rId4" Type="http://schemas.openxmlformats.org/officeDocument/2006/relationships/image" Target="../media/image89.png"/><Relationship Id="rId9" Type="http://schemas.openxmlformats.org/officeDocument/2006/relationships/image" Target="../media/image99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5.png"/><Relationship Id="rId3" Type="http://schemas.openxmlformats.org/officeDocument/2006/relationships/image" Target="../media/image101.png"/><Relationship Id="rId7" Type="http://schemas.openxmlformats.org/officeDocument/2006/relationships/image" Target="../media/image104.png"/><Relationship Id="rId12" Type="http://schemas.openxmlformats.org/officeDocument/2006/relationships/image" Target="../media/image10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3.png"/><Relationship Id="rId11" Type="http://schemas.openxmlformats.org/officeDocument/2006/relationships/image" Target="../media/image107.png"/><Relationship Id="rId5" Type="http://schemas.openxmlformats.org/officeDocument/2006/relationships/image" Target="../media/image102.png"/><Relationship Id="rId10" Type="http://schemas.openxmlformats.org/officeDocument/2006/relationships/image" Target="../media/image106.png"/><Relationship Id="rId4" Type="http://schemas.openxmlformats.org/officeDocument/2006/relationships/image" Target="../media/image89.png"/><Relationship Id="rId9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2813538" y="2187271"/>
            <a:ext cx="9378462" cy="2461846"/>
          </a:xfrm>
          <a:prstGeom prst="rect">
            <a:avLst/>
          </a:prstGeom>
          <a:solidFill>
            <a:srgbClr val="3C5A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TextBox 12"/>
          <p:cNvSpPr txBox="1"/>
          <p:nvPr/>
        </p:nvSpPr>
        <p:spPr>
          <a:xfrm>
            <a:off x="2808044" y="2541031"/>
            <a:ext cx="9382125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5400" b="1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Властивості</a:t>
            </a:r>
            <a:r>
              <a:rPr lang="ru-RU" sz="54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та </a:t>
            </a:r>
            <a:r>
              <a:rPr lang="ru-RU" sz="5400" b="1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графік</a:t>
            </a:r>
            <a:r>
              <a:rPr lang="ru-RU" sz="54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5400" b="1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логарифмічної</a:t>
            </a:r>
            <a:r>
              <a:rPr lang="ru-RU" sz="54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5400" b="1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функції</a:t>
            </a:r>
            <a:endParaRPr lang="uk-UA" sz="5400" b="1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>
          <a:xfrm>
            <a:off x="9448800" y="5712959"/>
            <a:ext cx="2743200" cy="365125"/>
          </a:xfrm>
        </p:spPr>
        <p:txBody>
          <a:bodyPr/>
          <a:lstStyle/>
          <a:p>
            <a:fld id="{5B993008-B989-9943-A67E-AA8CE5BAB33B}" type="datetime1">
              <a:rPr lang="ru-RU" sz="2400" smtClean="0"/>
              <a:t>17.11.2021</a:t>
            </a:fld>
            <a:endParaRPr lang="ru-RU" sz="1600" dirty="0"/>
          </a:p>
        </p:txBody>
      </p:sp>
      <p:pic>
        <p:nvPicPr>
          <p:cNvPr id="15" name="Рисунок 1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148100">
            <a:off x="133493" y="380484"/>
            <a:ext cx="1717058" cy="713133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6893"/>
          <a:stretch/>
        </p:blipFill>
        <p:spPr>
          <a:xfrm>
            <a:off x="2808045" y="161267"/>
            <a:ext cx="790288" cy="1342724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3576204" y="514976"/>
            <a:ext cx="21337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3600" b="1" kern="1200" dirty="0">
                <a:solidFill>
                  <a:srgbClr val="3C5A5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Урок 08</a:t>
            </a:r>
          </a:p>
        </p:txBody>
      </p:sp>
      <p:pic>
        <p:nvPicPr>
          <p:cNvPr id="18" name="Рисунок 1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949278">
            <a:off x="1460743" y="942148"/>
            <a:ext cx="965986" cy="1170037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496767">
            <a:off x="207735" y="1465014"/>
            <a:ext cx="1045174" cy="1088274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267500">
            <a:off x="1222602" y="2342002"/>
            <a:ext cx="1124127" cy="1124127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37151">
            <a:off x="188769" y="2900948"/>
            <a:ext cx="1034492" cy="1034492"/>
          </a:xfrm>
          <a:prstGeom prst="rect">
            <a:avLst/>
          </a:prstGeom>
        </p:spPr>
      </p:pic>
      <p:pic>
        <p:nvPicPr>
          <p:cNvPr id="22" name="Рисунок 21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44845">
            <a:off x="1438028" y="3679521"/>
            <a:ext cx="1153750" cy="1153750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163065">
            <a:off x="133939" y="4186020"/>
            <a:ext cx="1316423" cy="1316423"/>
          </a:xfrm>
          <a:prstGeom prst="rect">
            <a:avLst/>
          </a:prstGeom>
        </p:spPr>
      </p:pic>
      <p:pic>
        <p:nvPicPr>
          <p:cNvPr id="24" name="Рисунок 23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403818">
            <a:off x="2331473" y="5600313"/>
            <a:ext cx="1142237" cy="1142237"/>
          </a:xfrm>
          <a:prstGeom prst="rect">
            <a:avLst/>
          </a:prstGeom>
        </p:spPr>
      </p:pic>
      <p:pic>
        <p:nvPicPr>
          <p:cNvPr id="25" name="Рисунок 24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060054">
            <a:off x="183139" y="5616371"/>
            <a:ext cx="1241629" cy="1241629"/>
          </a:xfrm>
          <a:prstGeom prst="rect">
            <a:avLst/>
          </a:prstGeom>
        </p:spPr>
      </p:pic>
      <p:pic>
        <p:nvPicPr>
          <p:cNvPr id="26" name="Рисунок 25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4768" y="5258603"/>
            <a:ext cx="1088708" cy="1088708"/>
          </a:xfrm>
          <a:prstGeom prst="rect">
            <a:avLst/>
          </a:prstGeom>
        </p:spPr>
      </p:pic>
      <p:pic>
        <p:nvPicPr>
          <p:cNvPr id="27" name="Рисунок 26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837898">
            <a:off x="3793345" y="6003595"/>
            <a:ext cx="772598" cy="772598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40286" y="42653"/>
            <a:ext cx="3527252" cy="2043965"/>
          </a:xfrm>
          <a:prstGeom prst="rect">
            <a:avLst/>
          </a:prstGeom>
        </p:spPr>
      </p:pic>
      <p:pic>
        <p:nvPicPr>
          <p:cNvPr id="28" name="Рисунок 27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53398" y="5386902"/>
            <a:ext cx="926752" cy="8865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8591982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3" grpId="0"/>
      <p:bldP spid="17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0" y="0"/>
            <a:ext cx="12192000" cy="624114"/>
          </a:xfrm>
          <a:prstGeom prst="rect">
            <a:avLst/>
          </a:prstGeom>
          <a:solidFill>
            <a:srgbClr val="3C5A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TextBox 3"/>
          <p:cNvSpPr txBox="1"/>
          <p:nvPr/>
        </p:nvSpPr>
        <p:spPr>
          <a:xfrm>
            <a:off x="370112" y="39339"/>
            <a:ext cx="1132114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2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Розв’язуємо гуртом</a:t>
            </a:r>
            <a:endParaRPr lang="ru-RU" sz="3200" b="1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7" name="Прямоугольник 7"/>
          <p:cNvSpPr/>
          <p:nvPr/>
        </p:nvSpPr>
        <p:spPr>
          <a:xfrm>
            <a:off x="6419655" y="1045162"/>
            <a:ext cx="5772346" cy="954107"/>
          </a:xfrm>
          <a:prstGeom prst="rect">
            <a:avLst/>
          </a:prstGeom>
          <a:solidFill>
            <a:srgbClr val="546057"/>
          </a:solidFill>
          <a:ln>
            <a:noFill/>
          </a:ln>
          <a:effectLst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uk-UA" sz="2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Додатним чи від’ємним числом є: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700924" y="752775"/>
            <a:ext cx="94499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4400" b="1" dirty="0">
                <a:solidFill>
                  <a:srgbClr val="546057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5</a:t>
            </a:r>
            <a:endParaRPr lang="uk-UA" sz="4000" b="1" kern="1200" dirty="0">
              <a:solidFill>
                <a:srgbClr val="546057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89270"/>
            <a:ext cx="976025" cy="896449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8" name="Прямоугольник 7"/>
              <p:cNvSpPr/>
              <p:nvPr/>
            </p:nvSpPr>
            <p:spPr>
              <a:xfrm>
                <a:off x="6419656" y="2516207"/>
                <a:ext cx="2551090" cy="542136"/>
              </a:xfrm>
              <a:prstGeom prst="rect">
                <a:avLst/>
              </a:prstGeom>
              <a:solidFill>
                <a:srgbClr val="546057"/>
              </a:solidFill>
              <a:ln>
                <a:noFill/>
              </a:ln>
              <a:effectLst/>
            </p:spPr>
            <p:style>
              <a:lnRef idx="3">
                <a:schemeClr val="lt1"/>
              </a:lnRef>
              <a:fillRef idx="1">
                <a:schemeClr val="accent6"/>
              </a:fillRef>
              <a:effectRef idx="1">
                <a:schemeClr val="accent6"/>
              </a:effectRef>
              <a:fontRef idx="minor">
                <a:schemeClr val="lt1"/>
              </a:fontRef>
            </p:style>
            <p:txBody>
              <a:bodyPr wrap="square">
                <a:spAutoFit/>
              </a:bodyPr>
              <a:lstStyle/>
              <a:p>
                <a:r>
                  <a:rPr lang="uk-UA" sz="2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1)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2800" b="1" i="1" smtClean="0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</m:ctrlPr>
                      </m:funcPr>
                      <m:fName>
                        <m:sSub>
                          <m:sSubPr>
                            <m:ctrlPr>
                              <a:rPr lang="en-US" sz="2800" b="1" i="1" smtClean="0">
                                <a:latin typeface="Cambria Math" panose="02040503050406030204" pitchFamily="18" charset="0"/>
                                <a:ea typeface="Tahoma" panose="020B0604030504040204" pitchFamily="34" charset="0"/>
                                <a:cs typeface="Tahoma" panose="020B0604030504040204" pitchFamily="34" charset="0"/>
                              </a:rPr>
                            </m:ctrlPr>
                          </m:sSubPr>
                          <m:e>
                            <m:r>
                              <a:rPr lang="en-US" sz="2800" b="1" i="0" smtClean="0">
                                <a:latin typeface="Cambria Math" panose="02040503050406030204" pitchFamily="18" charset="0"/>
                                <a:ea typeface="Tahoma" panose="020B0604030504040204" pitchFamily="34" charset="0"/>
                                <a:cs typeface="Tahoma" panose="020B0604030504040204" pitchFamily="34" charset="0"/>
                              </a:rPr>
                              <m:t>𝐥𝐨𝐠</m:t>
                            </m:r>
                          </m:e>
                          <m:sub>
                            <m:r>
                              <a:rPr lang="en-US" sz="2800" b="1" i="1" smtClean="0">
                                <a:latin typeface="Cambria Math" panose="02040503050406030204" pitchFamily="18" charset="0"/>
                                <a:ea typeface="Tahoma" panose="020B0604030504040204" pitchFamily="34" charset="0"/>
                                <a:cs typeface="Tahoma" panose="020B0604030504040204" pitchFamily="34" charset="0"/>
                              </a:rPr>
                              <m:t>𝟎</m:t>
                            </m:r>
                            <m:r>
                              <a:rPr lang="en-US" sz="2800" b="1" i="1" smtClean="0">
                                <a:latin typeface="Cambria Math" panose="02040503050406030204" pitchFamily="18" charset="0"/>
                                <a:ea typeface="Tahoma" panose="020B0604030504040204" pitchFamily="34" charset="0"/>
                                <a:cs typeface="Tahoma" panose="020B0604030504040204" pitchFamily="34" charset="0"/>
                              </a:rPr>
                              <m:t>,</m:t>
                            </m:r>
                            <m:r>
                              <a:rPr lang="en-US" sz="2800" b="1" i="1" smtClean="0">
                                <a:latin typeface="Cambria Math" panose="02040503050406030204" pitchFamily="18" charset="0"/>
                                <a:ea typeface="Tahoma" panose="020B0604030504040204" pitchFamily="34" charset="0"/>
                                <a:cs typeface="Tahoma" panose="020B0604030504040204" pitchFamily="34" charset="0"/>
                              </a:rPr>
                              <m:t>𝟓</m:t>
                            </m:r>
                          </m:sub>
                        </m:sSub>
                      </m:fName>
                      <m:e>
                        <m:r>
                          <a:rPr lang="en-US" sz="2800" b="1" i="1" smtClean="0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𝟎</m:t>
                        </m:r>
                        <m:r>
                          <a:rPr lang="en-US" sz="2800" b="1" i="1" smtClean="0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,</m:t>
                        </m:r>
                        <m:r>
                          <a:rPr lang="en-US" sz="2800" b="1" i="1" smtClean="0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𝟔</m:t>
                        </m:r>
                      </m:e>
                    </m:func>
                  </m:oMath>
                </a14:m>
                <a:endParaRPr lang="uk-UA" sz="28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8" name="Прямоугольник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19656" y="2516207"/>
                <a:ext cx="2551090" cy="542136"/>
              </a:xfrm>
              <a:prstGeom prst="rect">
                <a:avLst/>
              </a:prstGeom>
              <a:blipFill>
                <a:blip r:embed="rId4"/>
                <a:stretch>
                  <a:fillRect l="-4773" t="-14607" b="-24719"/>
                </a:stretch>
              </a:blipFill>
              <a:ln>
                <a:noFill/>
              </a:ln>
              <a:effectLst/>
            </p:spPr>
            <p:txBody>
              <a:bodyPr/>
              <a:lstStyle/>
              <a:p>
                <a:r>
                  <a:rPr lang="uk-U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Прямоугольник 7"/>
              <p:cNvSpPr/>
              <p:nvPr/>
            </p:nvSpPr>
            <p:spPr>
              <a:xfrm>
                <a:off x="6419655" y="3426953"/>
                <a:ext cx="2551091" cy="542136"/>
              </a:xfrm>
              <a:prstGeom prst="rect">
                <a:avLst/>
              </a:prstGeom>
              <a:solidFill>
                <a:srgbClr val="546057"/>
              </a:solidFill>
              <a:ln>
                <a:noFill/>
              </a:ln>
              <a:effectLst/>
            </p:spPr>
            <p:style>
              <a:lnRef idx="3">
                <a:schemeClr val="lt1"/>
              </a:lnRef>
              <a:fillRef idx="1">
                <a:schemeClr val="accent6"/>
              </a:fillRef>
              <a:effectRef idx="1">
                <a:schemeClr val="accent6"/>
              </a:effectRef>
              <a:fontRef idx="minor">
                <a:schemeClr val="lt1"/>
              </a:fontRef>
            </p:style>
            <p:txBody>
              <a:bodyPr wrap="square">
                <a:spAutoFit/>
              </a:bodyPr>
              <a:lstStyle/>
              <a:p>
                <a:r>
                  <a:rPr lang="en-US" sz="2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2</a:t>
                </a:r>
                <a:r>
                  <a:rPr lang="uk-UA" sz="2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)</a:t>
                </a:r>
                <a:r>
                  <a:rPr lang="en-US" sz="2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2800" b="1" i="1" smtClean="0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</m:ctrlPr>
                      </m:funcPr>
                      <m:fName>
                        <m:sSub>
                          <m:sSubPr>
                            <m:ctrlPr>
                              <a:rPr lang="en-US" sz="2800" b="1" i="1" smtClean="0">
                                <a:latin typeface="Cambria Math" panose="02040503050406030204" pitchFamily="18" charset="0"/>
                                <a:ea typeface="Tahoma" panose="020B0604030504040204" pitchFamily="34" charset="0"/>
                                <a:cs typeface="Tahoma" panose="020B0604030504040204" pitchFamily="34" charset="0"/>
                              </a:rPr>
                            </m:ctrlPr>
                          </m:sSubPr>
                          <m:e>
                            <m:r>
                              <a:rPr lang="en-US" sz="2800" b="1" i="0" smtClean="0">
                                <a:latin typeface="Cambria Math" panose="02040503050406030204" pitchFamily="18" charset="0"/>
                                <a:ea typeface="Tahoma" panose="020B0604030504040204" pitchFamily="34" charset="0"/>
                                <a:cs typeface="Tahoma" panose="020B0604030504040204" pitchFamily="34" charset="0"/>
                              </a:rPr>
                              <m:t>𝐥𝐨𝐠</m:t>
                            </m:r>
                          </m:e>
                          <m:sub>
                            <m:r>
                              <a:rPr lang="en-US" sz="2800" b="1" i="1" smtClean="0">
                                <a:latin typeface="Cambria Math" panose="02040503050406030204" pitchFamily="18" charset="0"/>
                                <a:ea typeface="Tahoma" panose="020B0604030504040204" pitchFamily="34" charset="0"/>
                                <a:cs typeface="Tahoma" panose="020B0604030504040204" pitchFamily="34" charset="0"/>
                              </a:rPr>
                              <m:t>𝟎</m:t>
                            </m:r>
                            <m:r>
                              <a:rPr lang="en-US" sz="2800" b="1" i="1" smtClean="0">
                                <a:latin typeface="Cambria Math" panose="02040503050406030204" pitchFamily="18" charset="0"/>
                                <a:ea typeface="Tahoma" panose="020B0604030504040204" pitchFamily="34" charset="0"/>
                                <a:cs typeface="Tahoma" panose="020B0604030504040204" pitchFamily="34" charset="0"/>
                              </a:rPr>
                              <m:t>,</m:t>
                            </m:r>
                            <m:r>
                              <a:rPr lang="en-US" sz="2800" b="1" i="1" smtClean="0">
                                <a:latin typeface="Cambria Math" panose="02040503050406030204" pitchFamily="18" charset="0"/>
                                <a:ea typeface="Tahoma" panose="020B0604030504040204" pitchFamily="34" charset="0"/>
                                <a:cs typeface="Tahoma" panose="020B0604030504040204" pitchFamily="34" charset="0"/>
                              </a:rPr>
                              <m:t>𝟑</m:t>
                            </m:r>
                          </m:sub>
                        </m:sSub>
                      </m:fName>
                      <m:e>
                        <m:r>
                          <a:rPr lang="en-US" sz="2800" b="1" i="1" smtClean="0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𝟑</m:t>
                        </m:r>
                      </m:e>
                    </m:func>
                  </m:oMath>
                </a14:m>
                <a:endParaRPr lang="uk-UA" sz="28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9" name="Прямоугольник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19655" y="3426953"/>
                <a:ext cx="2551091" cy="542136"/>
              </a:xfrm>
              <a:prstGeom prst="rect">
                <a:avLst/>
              </a:prstGeom>
              <a:blipFill>
                <a:blip r:embed="rId5"/>
                <a:stretch>
                  <a:fillRect l="-4773" t="-13483" b="-24719"/>
                </a:stretch>
              </a:blipFill>
              <a:ln>
                <a:noFill/>
              </a:ln>
              <a:effectLst/>
            </p:spPr>
            <p:txBody>
              <a:bodyPr/>
              <a:lstStyle/>
              <a:p>
                <a:r>
                  <a:rPr lang="uk-UA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0" name="Рисунок 2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7998" y="1828860"/>
            <a:ext cx="6198682" cy="427730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0" name="Прямоугольник 7"/>
              <p:cNvSpPr/>
              <p:nvPr/>
            </p:nvSpPr>
            <p:spPr>
              <a:xfrm>
                <a:off x="6419654" y="4337699"/>
                <a:ext cx="2551091" cy="542136"/>
              </a:xfrm>
              <a:prstGeom prst="rect">
                <a:avLst/>
              </a:prstGeom>
              <a:solidFill>
                <a:srgbClr val="546057"/>
              </a:solidFill>
              <a:ln>
                <a:noFill/>
              </a:ln>
              <a:effectLst/>
            </p:spPr>
            <p:style>
              <a:lnRef idx="3">
                <a:schemeClr val="lt1"/>
              </a:lnRef>
              <a:fillRef idx="1">
                <a:schemeClr val="accent6"/>
              </a:fillRef>
              <a:effectRef idx="1">
                <a:schemeClr val="accent6"/>
              </a:effectRef>
              <a:fontRef idx="minor">
                <a:schemeClr val="lt1"/>
              </a:fontRef>
            </p:style>
            <p:txBody>
              <a:bodyPr wrap="square">
                <a:spAutoFit/>
              </a:bodyPr>
              <a:lstStyle/>
              <a:p>
                <a:r>
                  <a:rPr lang="en-US" sz="2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3</a:t>
                </a:r>
                <a:r>
                  <a:rPr lang="uk-UA" sz="2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)</a:t>
                </a:r>
                <a:r>
                  <a:rPr lang="en-US" sz="2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2800" b="1" i="1" smtClean="0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</m:ctrlPr>
                      </m:funcPr>
                      <m:fName>
                        <m:sSub>
                          <m:sSubPr>
                            <m:ctrlPr>
                              <a:rPr lang="en-US" sz="2800" b="1" i="1" smtClean="0">
                                <a:latin typeface="Cambria Math" panose="02040503050406030204" pitchFamily="18" charset="0"/>
                                <a:ea typeface="Tahoma" panose="020B0604030504040204" pitchFamily="34" charset="0"/>
                                <a:cs typeface="Tahoma" panose="020B0604030504040204" pitchFamily="34" charset="0"/>
                              </a:rPr>
                            </m:ctrlPr>
                          </m:sSubPr>
                          <m:e>
                            <m:r>
                              <a:rPr lang="en-US" sz="2800" b="1" i="0" smtClean="0">
                                <a:latin typeface="Cambria Math" panose="02040503050406030204" pitchFamily="18" charset="0"/>
                                <a:ea typeface="Tahoma" panose="020B0604030504040204" pitchFamily="34" charset="0"/>
                                <a:cs typeface="Tahoma" panose="020B0604030504040204" pitchFamily="34" charset="0"/>
                              </a:rPr>
                              <m:t>𝐥𝐨𝐠</m:t>
                            </m:r>
                          </m:e>
                          <m:sub>
                            <m:r>
                              <a:rPr lang="en-US" sz="2800" b="1" i="1" smtClean="0">
                                <a:latin typeface="Cambria Math" panose="02040503050406030204" pitchFamily="18" charset="0"/>
                                <a:ea typeface="Tahoma" panose="020B0604030504040204" pitchFamily="34" charset="0"/>
                                <a:cs typeface="Tahoma" panose="020B0604030504040204" pitchFamily="34" charset="0"/>
                              </a:rPr>
                              <m:t>𝟐</m:t>
                            </m:r>
                          </m:sub>
                        </m:sSub>
                      </m:fName>
                      <m:e>
                        <m:r>
                          <a:rPr lang="en-US" sz="2800" b="1" i="1" smtClean="0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𝟎</m:t>
                        </m:r>
                        <m:r>
                          <a:rPr lang="en-US" sz="2800" b="1" i="1" smtClean="0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,</m:t>
                        </m:r>
                        <m:r>
                          <a:rPr lang="en-US" sz="2800" b="1" i="1" smtClean="0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𝟐𝟕</m:t>
                        </m:r>
                      </m:e>
                    </m:func>
                  </m:oMath>
                </a14:m>
                <a:endParaRPr lang="uk-UA" sz="28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10" name="Прямоугольник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19654" y="4337699"/>
                <a:ext cx="2551091" cy="542136"/>
              </a:xfrm>
              <a:prstGeom prst="rect">
                <a:avLst/>
              </a:prstGeom>
              <a:blipFill>
                <a:blip r:embed="rId7"/>
                <a:stretch>
                  <a:fillRect l="-4773" t="-13636" b="-27273"/>
                </a:stretch>
              </a:blipFill>
              <a:ln>
                <a:noFill/>
              </a:ln>
              <a:effectLst/>
            </p:spPr>
            <p:txBody>
              <a:bodyPr/>
              <a:lstStyle/>
              <a:p>
                <a:r>
                  <a:rPr lang="uk-U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Прямоугольник 7"/>
              <p:cNvSpPr/>
              <p:nvPr/>
            </p:nvSpPr>
            <p:spPr>
              <a:xfrm>
                <a:off x="6419653" y="5248445"/>
                <a:ext cx="2551091" cy="542136"/>
              </a:xfrm>
              <a:prstGeom prst="rect">
                <a:avLst/>
              </a:prstGeom>
              <a:solidFill>
                <a:srgbClr val="546057"/>
              </a:solidFill>
              <a:ln>
                <a:noFill/>
              </a:ln>
              <a:effectLst/>
            </p:spPr>
            <p:style>
              <a:lnRef idx="3">
                <a:schemeClr val="lt1"/>
              </a:lnRef>
              <a:fillRef idx="1">
                <a:schemeClr val="accent6"/>
              </a:fillRef>
              <a:effectRef idx="1">
                <a:schemeClr val="accent6"/>
              </a:effectRef>
              <a:fontRef idx="minor">
                <a:schemeClr val="lt1"/>
              </a:fontRef>
            </p:style>
            <p:txBody>
              <a:bodyPr wrap="square">
                <a:spAutoFit/>
              </a:bodyPr>
              <a:lstStyle/>
              <a:p>
                <a:r>
                  <a:rPr lang="en-US" sz="2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4</a:t>
                </a:r>
                <a:r>
                  <a:rPr lang="uk-UA" sz="2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)</a:t>
                </a:r>
                <a:r>
                  <a:rPr lang="en-US" sz="2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2800" b="1" i="1" smtClean="0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</m:ctrlPr>
                      </m:funcPr>
                      <m:fName>
                        <m:sSub>
                          <m:sSubPr>
                            <m:ctrlPr>
                              <a:rPr lang="en-US" sz="2800" b="1" i="1" smtClean="0">
                                <a:latin typeface="Cambria Math" panose="02040503050406030204" pitchFamily="18" charset="0"/>
                                <a:ea typeface="Tahoma" panose="020B0604030504040204" pitchFamily="34" charset="0"/>
                                <a:cs typeface="Tahoma" panose="020B0604030504040204" pitchFamily="34" charset="0"/>
                              </a:rPr>
                            </m:ctrlPr>
                          </m:sSubPr>
                          <m:e>
                            <m:r>
                              <a:rPr lang="en-US" sz="2800" b="1" i="0" smtClean="0">
                                <a:latin typeface="Cambria Math" panose="02040503050406030204" pitchFamily="18" charset="0"/>
                                <a:ea typeface="Tahoma" panose="020B0604030504040204" pitchFamily="34" charset="0"/>
                                <a:cs typeface="Tahoma" panose="020B0604030504040204" pitchFamily="34" charset="0"/>
                              </a:rPr>
                              <m:t>𝐥𝐨𝐠</m:t>
                            </m:r>
                          </m:e>
                          <m:sub>
                            <m:r>
                              <a:rPr lang="en-US" sz="2800" b="1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ahoma" panose="020B0604030504040204" pitchFamily="34" charset="0"/>
                              </a:rPr>
                              <m:t>𝝅</m:t>
                            </m:r>
                          </m:sub>
                        </m:sSub>
                      </m:fName>
                      <m:e>
                        <m:r>
                          <a:rPr lang="en-US" sz="2800" b="1" i="1" smtClean="0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𝟑</m:t>
                        </m:r>
                      </m:e>
                    </m:func>
                  </m:oMath>
                </a14:m>
                <a:endParaRPr lang="uk-UA" sz="28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11" name="Прямоугольник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19653" y="5248445"/>
                <a:ext cx="2551091" cy="542136"/>
              </a:xfrm>
              <a:prstGeom prst="rect">
                <a:avLst/>
              </a:prstGeom>
              <a:blipFill>
                <a:blip r:embed="rId8"/>
                <a:stretch>
                  <a:fillRect l="-4773" t="-13483" b="-25843"/>
                </a:stretch>
              </a:blipFill>
              <a:ln>
                <a:noFill/>
              </a:ln>
              <a:effectLst/>
            </p:spPr>
            <p:txBody>
              <a:bodyPr/>
              <a:lstStyle/>
              <a:p>
                <a:r>
                  <a:rPr lang="uk-UA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2" name="Рисунок 11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77886" y="5708758"/>
            <a:ext cx="1089316" cy="1089316"/>
          </a:xfrm>
          <a:prstGeom prst="rect">
            <a:avLst/>
          </a:prstGeom>
        </p:spPr>
      </p:pic>
      <p:sp>
        <p:nvSpPr>
          <p:cNvPr id="13" name="Прямоугольник 7"/>
          <p:cNvSpPr/>
          <p:nvPr/>
        </p:nvSpPr>
        <p:spPr>
          <a:xfrm>
            <a:off x="1049154" y="5849448"/>
            <a:ext cx="10128731" cy="830997"/>
          </a:xfrm>
          <a:prstGeom prst="rect">
            <a:avLst/>
          </a:prstGeom>
          <a:solidFill>
            <a:srgbClr val="726F54"/>
          </a:solidFill>
          <a:ln>
            <a:noFill/>
          </a:ln>
          <a:effectLst>
            <a:softEdge rad="0"/>
          </a:effectLst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uk-UA" sz="2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Якщо ми підносимо до від’ємного </a:t>
            </a:r>
            <a:r>
              <a:rPr lang="uk-UA" sz="2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степеня</a:t>
            </a:r>
            <a:r>
              <a:rPr lang="uk-UA" sz="2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деяке число, яке число отримаємо в результаті виконаної операції</a:t>
            </a:r>
            <a:r>
              <a:rPr lang="ru-RU" sz="2400" b="1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?</a:t>
            </a:r>
          </a:p>
        </p:txBody>
      </p:sp>
      <p:grpSp>
        <p:nvGrpSpPr>
          <p:cNvPr id="14" name="Групувати 13"/>
          <p:cNvGrpSpPr/>
          <p:nvPr/>
        </p:nvGrpSpPr>
        <p:grpSpPr>
          <a:xfrm>
            <a:off x="1049154" y="1045162"/>
            <a:ext cx="3465985" cy="2161826"/>
            <a:chOff x="1360712" y="2150127"/>
            <a:chExt cx="2103120" cy="1920240"/>
          </a:xfrm>
        </p:grpSpPr>
        <p:pic>
          <p:nvPicPr>
            <p:cNvPr id="15" name="Рисунок 14"/>
            <p:cNvPicPr>
              <a:picLocks noChangeAspect="1"/>
            </p:cNvPicPr>
            <p:nvPr/>
          </p:nvPicPr>
          <p:blipFill rotWithShape="1"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8392" t="4000" r="48432" b="68000"/>
            <a:stretch/>
          </p:blipFill>
          <p:spPr>
            <a:xfrm>
              <a:off x="1360712" y="2150127"/>
              <a:ext cx="2103120" cy="1920240"/>
            </a:xfrm>
            <a:prstGeom prst="rect">
              <a:avLst/>
            </a:prstGeom>
          </p:spPr>
        </p:pic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6" name="TextBox 15"/>
                <p:cNvSpPr txBox="1"/>
                <p:nvPr/>
              </p:nvSpPr>
              <p:spPr>
                <a:xfrm>
                  <a:off x="2027360" y="2432224"/>
                  <a:ext cx="950265" cy="55745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uk-UA" sz="2400" b="1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Tahoma" panose="020B0604030504040204" pitchFamily="34" charset="0"/>
                                <a:cs typeface="Tahoma" panose="020B0604030504040204" pitchFamily="34" charset="0"/>
                              </a:rPr>
                            </m:ctrlPr>
                          </m:sSupPr>
                          <m:e>
                            <m:r>
                              <a:rPr lang="en-US" sz="24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Tahoma" panose="020B0604030504040204" pitchFamily="34" charset="0"/>
                                <a:cs typeface="Tahoma" panose="020B0604030504040204" pitchFamily="34" charset="0"/>
                              </a:rPr>
                              <m:t>𝒙</m:t>
                            </m:r>
                          </m:e>
                          <m:sup>
                            <m:r>
                              <a:rPr lang="en-US" sz="24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Tahoma" panose="020B0604030504040204" pitchFamily="34" charset="0"/>
                                <a:cs typeface="Tahoma" panose="020B0604030504040204" pitchFamily="34" charset="0"/>
                              </a:rPr>
                              <m:t>−</m:t>
                            </m:r>
                            <m:r>
                              <a:rPr lang="en-US" sz="24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Tahoma" panose="020B0604030504040204" pitchFamily="34" charset="0"/>
                                <a:cs typeface="Tahoma" panose="020B0604030504040204" pitchFamily="34" charset="0"/>
                              </a:rPr>
                              <m:t>𝒏</m:t>
                            </m:r>
                          </m:sup>
                        </m:sSup>
                        <m:r>
                          <a:rPr lang="en-US" sz="24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=</m:t>
                        </m:r>
                        <m:f>
                          <m:fPr>
                            <m:ctrlPr>
                              <a:rPr lang="en-US" sz="24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Tahoma" panose="020B0604030504040204" pitchFamily="34" charset="0"/>
                                <a:cs typeface="Tahoma" panose="020B0604030504040204" pitchFamily="34" charset="0"/>
                              </a:rPr>
                            </m:ctrlPr>
                          </m:fPr>
                          <m:num>
                            <m:r>
                              <a:rPr lang="en-US" sz="24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Tahoma" panose="020B0604030504040204" pitchFamily="34" charset="0"/>
                                <a:cs typeface="Tahoma" panose="020B0604030504040204" pitchFamily="34" charset="0"/>
                              </a:rPr>
                              <m:t>𝟏</m:t>
                            </m:r>
                          </m:num>
                          <m:den>
                            <m:sSup>
                              <m:sSupPr>
                                <m:ctrlPr>
                                  <a:rPr lang="en-US" sz="2400" b="1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ea typeface="Tahoma" panose="020B0604030504040204" pitchFamily="34" charset="0"/>
                                    <a:cs typeface="Tahoma" panose="020B0604030504040204" pitchFamily="34" charset="0"/>
                                  </a:rPr>
                                </m:ctrlPr>
                              </m:sSupPr>
                              <m:e>
                                <m:r>
                                  <a:rPr lang="en-US" sz="2400" b="1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ea typeface="Tahoma" panose="020B0604030504040204" pitchFamily="34" charset="0"/>
                                    <a:cs typeface="Tahoma" panose="020B0604030504040204" pitchFamily="34" charset="0"/>
                                  </a:rPr>
                                  <m:t>𝒙</m:t>
                                </m:r>
                              </m:e>
                              <m:sup>
                                <m:r>
                                  <a:rPr lang="en-US" sz="2400" b="1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ea typeface="Tahoma" panose="020B0604030504040204" pitchFamily="34" charset="0"/>
                                    <a:cs typeface="Tahoma" panose="020B0604030504040204" pitchFamily="34" charset="0"/>
                                  </a:rPr>
                                  <m:t>𝒏</m:t>
                                </m:r>
                              </m:sup>
                            </m:sSup>
                          </m:den>
                        </m:f>
                      </m:oMath>
                    </m:oMathPara>
                  </a14:m>
                  <a:endParaRPr lang="uk-UA" sz="2400" b="1" dirty="0">
                    <a:solidFill>
                      <a:schemeClr val="bg1"/>
                    </a:solidFill>
                    <a:latin typeface="Times New Roman" charset="0"/>
                    <a:ea typeface="Times New Roman" charset="0"/>
                    <a:cs typeface="Times New Roman" charset="0"/>
                  </a:endParaRPr>
                </a:p>
              </p:txBody>
            </p:sp>
          </mc:Choice>
          <mc:Fallback xmlns="">
            <p:sp>
              <p:nvSpPr>
                <p:cNvPr id="16" name="TextBox 1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027360" y="2432224"/>
                  <a:ext cx="950265" cy="557454"/>
                </a:xfrm>
                <a:prstGeom prst="rect">
                  <a:avLst/>
                </a:prstGeom>
                <a:blipFill>
                  <a:blip r:embed="rId11"/>
                  <a:stretch>
                    <a:fillRect b="-17647"/>
                  </a:stretch>
                </a:blipFill>
              </p:spPr>
              <p:txBody>
                <a:bodyPr/>
                <a:lstStyle/>
                <a:p>
                  <a:r>
                    <a:rPr lang="uk-UA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3718271295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2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750"/>
                            </p:stCondLst>
                            <p:childTnLst>
                              <p:par>
                                <p:cTn id="2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2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8" dur="2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250"/>
                            </p:stCondLst>
                            <p:childTnLst>
                              <p:par>
                                <p:cTn id="40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500" tmFilter="0, 0; .2, .5; .8, .5; 1, 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2" dur="250" autoRev="1" fill="hold"/>
                                        <p:tgtEl>
                                          <p:spTgt spid="1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500" tmFilter="0, 0; .2, .5; .8, .5; 1, 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0" dur="250" autoRev="1" fill="hold"/>
                                        <p:tgtEl>
                                          <p:spTgt spid="1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xit" presetSubtype="8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54" dur="2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7" dur="25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25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9" dur="2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22" presetClass="exit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62" dur="2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6" dur="2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1" dur="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6" dur="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" grpId="0" animBg="1"/>
      <p:bldP spid="37" grpId="0"/>
      <p:bldP spid="8" grpId="0" animBg="1"/>
      <p:bldP spid="9" grpId="0" animBg="1"/>
      <p:bldP spid="10" grpId="0" animBg="1"/>
      <p:bldP spid="11" grpId="0" animBg="1"/>
      <p:bldP spid="13" grpId="0" animBg="1"/>
      <p:bldP spid="13" grpId="1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0" y="0"/>
            <a:ext cx="12192000" cy="624114"/>
          </a:xfrm>
          <a:prstGeom prst="rect">
            <a:avLst/>
          </a:prstGeom>
          <a:solidFill>
            <a:srgbClr val="3C5A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TextBox 3"/>
          <p:cNvSpPr txBox="1"/>
          <p:nvPr/>
        </p:nvSpPr>
        <p:spPr>
          <a:xfrm>
            <a:off x="370112" y="39339"/>
            <a:ext cx="1132114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2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Розв’язуємо гуртом</a:t>
            </a:r>
            <a:endParaRPr lang="ru-RU" sz="3200" b="1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7" name="Прямоугольник 7"/>
          <p:cNvSpPr/>
          <p:nvPr/>
        </p:nvSpPr>
        <p:spPr>
          <a:xfrm>
            <a:off x="6177281" y="829718"/>
            <a:ext cx="6014719" cy="1384995"/>
          </a:xfrm>
          <a:prstGeom prst="rect">
            <a:avLst/>
          </a:prstGeom>
          <a:solidFill>
            <a:srgbClr val="2B5666"/>
          </a:solidFill>
          <a:ln>
            <a:noFill/>
          </a:ln>
          <a:effectLst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uk-UA" sz="2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Знайдіть найбільше і найменше значення функції на даному проміжку: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700924" y="752775"/>
            <a:ext cx="94499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4400" b="1" dirty="0">
                <a:solidFill>
                  <a:srgbClr val="2B566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6</a:t>
            </a:r>
            <a:endParaRPr lang="uk-UA" sz="4000" b="1" kern="1200" dirty="0">
              <a:solidFill>
                <a:srgbClr val="2B5666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87" y="696934"/>
            <a:ext cx="959338" cy="881122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2" name="Прямоугольник 7"/>
              <p:cNvSpPr/>
              <p:nvPr/>
            </p:nvSpPr>
            <p:spPr>
              <a:xfrm>
                <a:off x="6177281" y="2698229"/>
                <a:ext cx="3727115" cy="751168"/>
              </a:xfrm>
              <a:prstGeom prst="rect">
                <a:avLst/>
              </a:prstGeom>
              <a:solidFill>
                <a:srgbClr val="2B5666"/>
              </a:solidFill>
              <a:ln>
                <a:noFill/>
              </a:ln>
              <a:effectLst/>
            </p:spPr>
            <p:style>
              <a:lnRef idx="3">
                <a:schemeClr val="lt1"/>
              </a:lnRef>
              <a:fillRef idx="1">
                <a:schemeClr val="accent6"/>
              </a:fillRef>
              <a:effectRef idx="1">
                <a:schemeClr val="accent6"/>
              </a:effectRef>
              <a:fontRef idx="minor">
                <a:schemeClr val="lt1"/>
              </a:fontRef>
            </p:style>
            <p:txBody>
              <a:bodyPr wrap="square">
                <a:spAutoFit/>
              </a:bodyPr>
              <a:lstStyle/>
              <a:p>
                <a:r>
                  <a:rPr lang="uk-UA" sz="2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1) </a:t>
                </a:r>
                <a14:m>
                  <m:oMath xmlns:m="http://schemas.openxmlformats.org/officeDocument/2006/math">
                    <m:r>
                      <a:rPr lang="en-US" sz="2800" b="1" i="1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𝒚</m:t>
                    </m:r>
                    <m:r>
                      <a:rPr lang="en-US" sz="2800" b="1" i="1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=</m:t>
                    </m:r>
                    <m:func>
                      <m:funcPr>
                        <m:ctrlPr>
                          <a:rPr lang="en-US" sz="2800" b="1" i="1" smtClean="0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</m:ctrlPr>
                      </m:funcPr>
                      <m:fName>
                        <m:sSub>
                          <m:sSubPr>
                            <m:ctrlPr>
                              <a:rPr lang="en-US" sz="2800" b="1" i="1" smtClean="0">
                                <a:latin typeface="Cambria Math" panose="02040503050406030204" pitchFamily="18" charset="0"/>
                                <a:ea typeface="Tahoma" panose="020B0604030504040204" pitchFamily="34" charset="0"/>
                                <a:cs typeface="Tahoma" panose="020B0604030504040204" pitchFamily="34" charset="0"/>
                              </a:rPr>
                            </m:ctrlPr>
                          </m:sSubPr>
                          <m:e>
                            <m:r>
                              <a:rPr lang="en-US" sz="2800" b="1" i="0" smtClean="0">
                                <a:latin typeface="Cambria Math" panose="02040503050406030204" pitchFamily="18" charset="0"/>
                                <a:ea typeface="Tahoma" panose="020B0604030504040204" pitchFamily="34" charset="0"/>
                                <a:cs typeface="Tahoma" panose="020B0604030504040204" pitchFamily="34" charset="0"/>
                              </a:rPr>
                              <m:t>𝐥𝐨𝐠</m:t>
                            </m:r>
                          </m:e>
                          <m:sub>
                            <m:r>
                              <a:rPr lang="en-US" sz="2800" b="1" i="1" smtClean="0">
                                <a:latin typeface="Cambria Math" panose="02040503050406030204" pitchFamily="18" charset="0"/>
                                <a:ea typeface="Tahoma" panose="020B0604030504040204" pitchFamily="34" charset="0"/>
                                <a:cs typeface="Tahoma" panose="020B0604030504040204" pitchFamily="34" charset="0"/>
                              </a:rPr>
                              <m:t>𝟐</m:t>
                            </m:r>
                          </m:sub>
                        </m:sSub>
                      </m:fName>
                      <m:e>
                        <m:r>
                          <a:rPr lang="en-US" sz="2800" b="1" i="1" smtClean="0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𝒙</m:t>
                        </m:r>
                      </m:e>
                    </m:func>
                    <m:r>
                      <a:rPr lang="en-US" sz="2800" b="1" i="1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, </m:t>
                    </m:r>
                    <m:d>
                      <m:dPr>
                        <m:begChr m:val="["/>
                        <m:endChr m:val="]"/>
                        <m:ctrlPr>
                          <a:rPr lang="en-US" sz="2800" b="1" i="1" smtClean="0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sz="2800" b="1" i="1" smtClean="0">
                                <a:latin typeface="Cambria Math" panose="02040503050406030204" pitchFamily="18" charset="0"/>
                                <a:ea typeface="Tahoma" panose="020B0604030504040204" pitchFamily="34" charset="0"/>
                                <a:cs typeface="Tahoma" panose="020B0604030504040204" pitchFamily="34" charset="0"/>
                              </a:rPr>
                            </m:ctrlPr>
                          </m:fPr>
                          <m:num>
                            <m:r>
                              <a:rPr lang="en-US" sz="2800" b="1" i="1" smtClean="0">
                                <a:latin typeface="Cambria Math" panose="02040503050406030204" pitchFamily="18" charset="0"/>
                                <a:ea typeface="Tahoma" panose="020B0604030504040204" pitchFamily="34" charset="0"/>
                                <a:cs typeface="Tahoma" panose="020B0604030504040204" pitchFamily="34" charset="0"/>
                              </a:rPr>
                              <m:t>𝟏</m:t>
                            </m:r>
                          </m:num>
                          <m:den>
                            <m:r>
                              <a:rPr lang="en-US" sz="2800" b="1" i="1" smtClean="0">
                                <a:latin typeface="Cambria Math" panose="02040503050406030204" pitchFamily="18" charset="0"/>
                                <a:ea typeface="Tahoma" panose="020B0604030504040204" pitchFamily="34" charset="0"/>
                                <a:cs typeface="Tahoma" panose="020B0604030504040204" pitchFamily="34" charset="0"/>
                              </a:rPr>
                              <m:t>𝟒</m:t>
                            </m:r>
                          </m:den>
                        </m:f>
                        <m:r>
                          <a:rPr lang="en-US" sz="2800" b="1" i="1" smtClean="0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; </m:t>
                        </m:r>
                        <m:r>
                          <a:rPr lang="en-US" sz="2800" b="1" i="1" smtClean="0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𝟖</m:t>
                        </m:r>
                      </m:e>
                    </m:d>
                  </m:oMath>
                </a14:m>
                <a:endParaRPr lang="uk-UA" sz="28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32" name="Прямоугольник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77281" y="2698229"/>
                <a:ext cx="3727115" cy="751168"/>
              </a:xfrm>
              <a:prstGeom prst="rect">
                <a:avLst/>
              </a:prstGeom>
              <a:blipFill>
                <a:blip r:embed="rId4"/>
                <a:stretch>
                  <a:fillRect l="-3268" b="-4065"/>
                </a:stretch>
              </a:blipFill>
              <a:ln>
                <a:noFill/>
              </a:ln>
              <a:effectLst/>
            </p:spPr>
            <p:txBody>
              <a:bodyPr/>
              <a:lstStyle/>
              <a:p>
                <a:r>
                  <a:rPr lang="uk-UA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9" name="Рисунок 2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256672"/>
            <a:ext cx="5760720" cy="3975092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9" name="Прямоугольник 7"/>
              <p:cNvSpPr/>
              <p:nvPr/>
            </p:nvSpPr>
            <p:spPr>
              <a:xfrm>
                <a:off x="6177281" y="3720998"/>
                <a:ext cx="3727115" cy="840102"/>
              </a:xfrm>
              <a:prstGeom prst="rect">
                <a:avLst/>
              </a:prstGeom>
              <a:solidFill>
                <a:srgbClr val="2B5666"/>
              </a:solidFill>
              <a:ln>
                <a:noFill/>
              </a:ln>
              <a:effectLst/>
            </p:spPr>
            <p:style>
              <a:lnRef idx="3">
                <a:schemeClr val="lt1"/>
              </a:lnRef>
              <a:fillRef idx="1">
                <a:schemeClr val="accent6"/>
              </a:fillRef>
              <a:effectRef idx="1">
                <a:schemeClr val="accent6"/>
              </a:effectRef>
              <a:fontRef idx="minor">
                <a:schemeClr val="lt1"/>
              </a:fontRef>
            </p:style>
            <p:txBody>
              <a:bodyPr wrap="square">
                <a:spAutoFit/>
              </a:bodyPr>
              <a:lstStyle/>
              <a:p>
                <a:r>
                  <a:rPr lang="en-US" sz="2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2</a:t>
                </a:r>
                <a:r>
                  <a:rPr lang="uk-UA" sz="2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)</a:t>
                </a:r>
                <a:r>
                  <a:rPr lang="en-US" sz="2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b="1" i="1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𝒚</m:t>
                    </m:r>
                    <m:r>
                      <a:rPr lang="en-US" sz="2800" b="1" i="1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=</m:t>
                    </m:r>
                    <m:func>
                      <m:funcPr>
                        <m:ctrlPr>
                          <a:rPr lang="en-US" sz="2800" b="1" i="1" smtClean="0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</m:ctrlPr>
                      </m:funcPr>
                      <m:fName>
                        <m:sSub>
                          <m:sSubPr>
                            <m:ctrlPr>
                              <a:rPr lang="en-US" sz="2800" b="1" i="1" smtClean="0">
                                <a:latin typeface="Cambria Math" panose="02040503050406030204" pitchFamily="18" charset="0"/>
                                <a:ea typeface="Tahoma" panose="020B0604030504040204" pitchFamily="34" charset="0"/>
                                <a:cs typeface="Tahoma" panose="020B0604030504040204" pitchFamily="34" charset="0"/>
                              </a:rPr>
                            </m:ctrlPr>
                          </m:sSubPr>
                          <m:e>
                            <m:r>
                              <a:rPr lang="en-US" sz="2800" b="1" i="0" smtClean="0">
                                <a:latin typeface="Cambria Math" panose="02040503050406030204" pitchFamily="18" charset="0"/>
                                <a:ea typeface="Tahoma" panose="020B0604030504040204" pitchFamily="34" charset="0"/>
                                <a:cs typeface="Tahoma" panose="020B0604030504040204" pitchFamily="34" charset="0"/>
                              </a:rPr>
                              <m:t>𝐥𝐨𝐠</m:t>
                            </m:r>
                          </m:e>
                          <m:sub>
                            <m:f>
                              <m:fPr>
                                <m:ctrlPr>
                                  <a:rPr lang="en-US" sz="2800" b="1" i="1" smtClean="0">
                                    <a:latin typeface="Cambria Math" panose="02040503050406030204" pitchFamily="18" charset="0"/>
                                    <a:ea typeface="Tahoma" panose="020B0604030504040204" pitchFamily="34" charset="0"/>
                                    <a:cs typeface="Tahoma" panose="020B0604030504040204" pitchFamily="34" charset="0"/>
                                  </a:rPr>
                                </m:ctrlPr>
                              </m:fPr>
                              <m:num>
                                <m:r>
                                  <a:rPr lang="en-US" sz="2800" b="1" i="1" smtClean="0">
                                    <a:latin typeface="Cambria Math" panose="02040503050406030204" pitchFamily="18" charset="0"/>
                                    <a:ea typeface="Tahoma" panose="020B0604030504040204" pitchFamily="34" charset="0"/>
                                    <a:cs typeface="Tahoma" panose="020B0604030504040204" pitchFamily="34" charset="0"/>
                                  </a:rPr>
                                  <m:t>𝟏</m:t>
                                </m:r>
                              </m:num>
                              <m:den>
                                <m:r>
                                  <a:rPr lang="en-US" sz="2800" b="1" i="1" smtClean="0">
                                    <a:latin typeface="Cambria Math" panose="02040503050406030204" pitchFamily="18" charset="0"/>
                                    <a:ea typeface="Tahoma" panose="020B0604030504040204" pitchFamily="34" charset="0"/>
                                    <a:cs typeface="Tahoma" panose="020B0604030504040204" pitchFamily="34" charset="0"/>
                                  </a:rPr>
                                  <m:t>𝟐</m:t>
                                </m:r>
                              </m:den>
                            </m:f>
                          </m:sub>
                        </m:sSub>
                      </m:fName>
                      <m:e>
                        <m:r>
                          <a:rPr lang="en-US" sz="2800" b="1" i="1" smtClean="0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𝒙</m:t>
                        </m:r>
                      </m:e>
                    </m:func>
                    <m:r>
                      <a:rPr lang="en-US" sz="2800" b="1" i="1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, </m:t>
                    </m:r>
                    <m:d>
                      <m:dPr>
                        <m:begChr m:val="["/>
                        <m:endChr m:val="]"/>
                        <m:ctrlPr>
                          <a:rPr lang="en-US" sz="2800" b="1" i="1" smtClean="0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sz="2800" b="1" i="1" smtClean="0">
                                <a:latin typeface="Cambria Math" panose="02040503050406030204" pitchFamily="18" charset="0"/>
                                <a:ea typeface="Tahoma" panose="020B0604030504040204" pitchFamily="34" charset="0"/>
                                <a:cs typeface="Tahoma" panose="020B0604030504040204" pitchFamily="34" charset="0"/>
                              </a:rPr>
                            </m:ctrlPr>
                          </m:fPr>
                          <m:num>
                            <m:r>
                              <a:rPr lang="en-US" sz="2800" b="1" i="1" smtClean="0">
                                <a:latin typeface="Cambria Math" panose="02040503050406030204" pitchFamily="18" charset="0"/>
                                <a:ea typeface="Tahoma" panose="020B0604030504040204" pitchFamily="34" charset="0"/>
                                <a:cs typeface="Tahoma" panose="020B0604030504040204" pitchFamily="34" charset="0"/>
                              </a:rPr>
                              <m:t>𝟏</m:t>
                            </m:r>
                          </m:num>
                          <m:den>
                            <m:r>
                              <a:rPr lang="en-US" sz="2800" b="1" i="1" smtClean="0">
                                <a:latin typeface="Cambria Math" panose="02040503050406030204" pitchFamily="18" charset="0"/>
                                <a:ea typeface="Tahoma" panose="020B0604030504040204" pitchFamily="34" charset="0"/>
                                <a:cs typeface="Tahoma" panose="020B0604030504040204" pitchFamily="34" charset="0"/>
                              </a:rPr>
                              <m:t>𝟏𝟔</m:t>
                            </m:r>
                          </m:den>
                        </m:f>
                        <m:r>
                          <a:rPr lang="en-US" sz="2800" b="1" i="1" smtClean="0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;</m:t>
                        </m:r>
                        <m:r>
                          <a:rPr lang="en-US" sz="2800" b="1" i="1" smtClean="0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𝟖</m:t>
                        </m:r>
                      </m:e>
                    </m:d>
                  </m:oMath>
                </a14:m>
                <a:endParaRPr lang="uk-UA" sz="28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9" name="Прямоугольник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77281" y="3720998"/>
                <a:ext cx="3727115" cy="840102"/>
              </a:xfrm>
              <a:prstGeom prst="rect">
                <a:avLst/>
              </a:prstGeom>
              <a:blipFill>
                <a:blip r:embed="rId6"/>
                <a:stretch>
                  <a:fillRect l="-3268"/>
                </a:stretch>
              </a:blipFill>
              <a:ln>
                <a:noFill/>
              </a:ln>
              <a:effectLst/>
            </p:spPr>
            <p:txBody>
              <a:bodyPr/>
              <a:lstStyle/>
              <a:p>
                <a:r>
                  <a:rPr lang="uk-U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Прямоугольник 7"/>
              <p:cNvSpPr/>
              <p:nvPr/>
            </p:nvSpPr>
            <p:spPr>
              <a:xfrm>
                <a:off x="6177281" y="4832701"/>
                <a:ext cx="3727116" cy="843051"/>
              </a:xfrm>
              <a:prstGeom prst="rect">
                <a:avLst/>
              </a:prstGeom>
              <a:solidFill>
                <a:srgbClr val="2B5666"/>
              </a:solidFill>
              <a:ln>
                <a:noFill/>
              </a:ln>
              <a:effectLst/>
            </p:spPr>
            <p:style>
              <a:lnRef idx="3">
                <a:schemeClr val="lt1"/>
              </a:lnRef>
              <a:fillRef idx="1">
                <a:schemeClr val="accent6"/>
              </a:fillRef>
              <a:effectRef idx="1">
                <a:schemeClr val="accent6"/>
              </a:effectRef>
              <a:fontRef idx="minor">
                <a:schemeClr val="lt1"/>
              </a:fontRef>
            </p:style>
            <p:txBody>
              <a:bodyPr wrap="square">
                <a:spAutoFit/>
              </a:bodyPr>
              <a:lstStyle/>
              <a:p>
                <a:r>
                  <a:rPr lang="en-US" sz="2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3</a:t>
                </a:r>
                <a:r>
                  <a:rPr lang="uk-UA" sz="2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)</a:t>
                </a:r>
                <a:r>
                  <a:rPr lang="en-US" sz="2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b="1" i="1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𝒚</m:t>
                    </m:r>
                    <m:r>
                      <a:rPr lang="en-US" sz="2800" b="1" i="1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=</m:t>
                    </m:r>
                    <m:func>
                      <m:funcPr>
                        <m:ctrlPr>
                          <a:rPr lang="en-US" sz="2800" b="1" i="1" smtClean="0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</m:ctrlPr>
                      </m:funcPr>
                      <m:fName>
                        <m:sSub>
                          <m:sSubPr>
                            <m:ctrlPr>
                              <a:rPr lang="en-US" sz="2800" b="1" i="1" smtClean="0">
                                <a:latin typeface="Cambria Math" panose="02040503050406030204" pitchFamily="18" charset="0"/>
                                <a:ea typeface="Tahoma" panose="020B0604030504040204" pitchFamily="34" charset="0"/>
                                <a:cs typeface="Tahoma" panose="020B0604030504040204" pitchFamily="34" charset="0"/>
                              </a:rPr>
                            </m:ctrlPr>
                          </m:sSubPr>
                          <m:e>
                            <m:r>
                              <a:rPr lang="en-US" sz="2800" b="1" i="0" smtClean="0">
                                <a:latin typeface="Cambria Math" panose="02040503050406030204" pitchFamily="18" charset="0"/>
                                <a:ea typeface="Tahoma" panose="020B0604030504040204" pitchFamily="34" charset="0"/>
                                <a:cs typeface="Tahoma" panose="020B0604030504040204" pitchFamily="34" charset="0"/>
                              </a:rPr>
                              <m:t>𝐥𝐨𝐠</m:t>
                            </m:r>
                          </m:e>
                          <m:sub>
                            <m:f>
                              <m:fPr>
                                <m:ctrlPr>
                                  <a:rPr lang="en-US" sz="2800" b="1" i="1" smtClean="0">
                                    <a:latin typeface="Cambria Math" panose="02040503050406030204" pitchFamily="18" charset="0"/>
                                    <a:ea typeface="Tahoma" panose="020B0604030504040204" pitchFamily="34" charset="0"/>
                                    <a:cs typeface="Tahoma" panose="020B0604030504040204" pitchFamily="34" charset="0"/>
                                  </a:rPr>
                                </m:ctrlPr>
                              </m:fPr>
                              <m:num>
                                <m:r>
                                  <a:rPr lang="en-US" sz="2800" b="1" i="1" smtClean="0">
                                    <a:latin typeface="Cambria Math" panose="02040503050406030204" pitchFamily="18" charset="0"/>
                                    <a:ea typeface="Tahoma" panose="020B0604030504040204" pitchFamily="34" charset="0"/>
                                    <a:cs typeface="Tahoma" panose="020B0604030504040204" pitchFamily="34" charset="0"/>
                                  </a:rPr>
                                  <m:t>𝟐</m:t>
                                </m:r>
                              </m:num>
                              <m:den>
                                <m:r>
                                  <a:rPr lang="en-US" sz="2800" b="1" i="1" smtClean="0">
                                    <a:latin typeface="Cambria Math" panose="02040503050406030204" pitchFamily="18" charset="0"/>
                                    <a:ea typeface="Tahoma" panose="020B0604030504040204" pitchFamily="34" charset="0"/>
                                    <a:cs typeface="Tahoma" panose="020B0604030504040204" pitchFamily="34" charset="0"/>
                                  </a:rPr>
                                  <m:t>𝟑</m:t>
                                </m:r>
                              </m:den>
                            </m:f>
                          </m:sub>
                        </m:sSub>
                      </m:fName>
                      <m:e>
                        <m:r>
                          <a:rPr lang="en-US" sz="2800" b="1" i="1" smtClean="0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𝒙</m:t>
                        </m:r>
                      </m:e>
                    </m:func>
                    <m:r>
                      <a:rPr lang="en-US" sz="2800" b="1" i="1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, </m:t>
                    </m:r>
                    <m:d>
                      <m:dPr>
                        <m:begChr m:val="["/>
                        <m:endChr m:val="]"/>
                        <m:ctrlPr>
                          <a:rPr lang="en-US" sz="2800" b="1" i="1" smtClean="0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sz="2800" b="1" i="1" smtClean="0">
                                <a:latin typeface="Cambria Math" panose="02040503050406030204" pitchFamily="18" charset="0"/>
                                <a:ea typeface="Tahoma" panose="020B0604030504040204" pitchFamily="34" charset="0"/>
                                <a:cs typeface="Tahoma" panose="020B0604030504040204" pitchFamily="34" charset="0"/>
                              </a:rPr>
                            </m:ctrlPr>
                          </m:fPr>
                          <m:num>
                            <m:r>
                              <a:rPr lang="en-US" sz="2800" b="1" i="1" smtClean="0">
                                <a:latin typeface="Cambria Math" panose="02040503050406030204" pitchFamily="18" charset="0"/>
                                <a:ea typeface="Tahoma" panose="020B0604030504040204" pitchFamily="34" charset="0"/>
                                <a:cs typeface="Tahoma" panose="020B0604030504040204" pitchFamily="34" charset="0"/>
                              </a:rPr>
                              <m:t>𝟒</m:t>
                            </m:r>
                          </m:num>
                          <m:den>
                            <m:r>
                              <a:rPr lang="en-US" sz="2800" b="1" i="1" smtClean="0">
                                <a:latin typeface="Cambria Math" panose="02040503050406030204" pitchFamily="18" charset="0"/>
                                <a:ea typeface="Tahoma" panose="020B0604030504040204" pitchFamily="34" charset="0"/>
                                <a:cs typeface="Tahoma" panose="020B0604030504040204" pitchFamily="34" charset="0"/>
                              </a:rPr>
                              <m:t>𝟗</m:t>
                            </m:r>
                          </m:den>
                        </m:f>
                        <m:r>
                          <a:rPr lang="en-US" sz="2800" b="1" i="1" smtClean="0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; </m:t>
                        </m:r>
                        <m:f>
                          <m:fPr>
                            <m:ctrlPr>
                              <a:rPr lang="en-US" sz="2800" b="1" i="1" smtClean="0">
                                <a:latin typeface="Cambria Math" panose="02040503050406030204" pitchFamily="18" charset="0"/>
                                <a:ea typeface="Tahoma" panose="020B0604030504040204" pitchFamily="34" charset="0"/>
                                <a:cs typeface="Tahoma" panose="020B0604030504040204" pitchFamily="34" charset="0"/>
                              </a:rPr>
                            </m:ctrlPr>
                          </m:fPr>
                          <m:num>
                            <m:r>
                              <a:rPr lang="en-US" sz="2800" b="1" i="1" smtClean="0">
                                <a:latin typeface="Cambria Math" panose="02040503050406030204" pitchFamily="18" charset="0"/>
                                <a:ea typeface="Tahoma" panose="020B0604030504040204" pitchFamily="34" charset="0"/>
                                <a:cs typeface="Tahoma" panose="020B0604030504040204" pitchFamily="34" charset="0"/>
                              </a:rPr>
                              <m:t>𝟖𝟏</m:t>
                            </m:r>
                          </m:num>
                          <m:den>
                            <m:r>
                              <a:rPr lang="en-US" sz="2800" b="1" i="1" smtClean="0">
                                <a:latin typeface="Cambria Math" panose="02040503050406030204" pitchFamily="18" charset="0"/>
                                <a:ea typeface="Tahoma" panose="020B0604030504040204" pitchFamily="34" charset="0"/>
                                <a:cs typeface="Tahoma" panose="020B0604030504040204" pitchFamily="34" charset="0"/>
                              </a:rPr>
                              <m:t>𝟏𝟔</m:t>
                            </m:r>
                          </m:den>
                        </m:f>
                      </m:e>
                    </m:d>
                  </m:oMath>
                </a14:m>
                <a:endParaRPr lang="uk-UA" sz="28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10" name="Прямоугольник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77281" y="4832701"/>
                <a:ext cx="3727116" cy="843051"/>
              </a:xfrm>
              <a:prstGeom prst="rect">
                <a:avLst/>
              </a:prstGeom>
              <a:blipFill>
                <a:blip r:embed="rId7"/>
                <a:stretch>
                  <a:fillRect l="-3268"/>
                </a:stretch>
              </a:blipFill>
              <a:ln>
                <a:noFill/>
              </a:ln>
              <a:effectLst/>
            </p:spPr>
            <p:txBody>
              <a:bodyPr/>
              <a:lstStyle/>
              <a:p>
                <a:r>
                  <a:rPr lang="uk-UA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747872797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2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750"/>
                            </p:stCondLst>
                            <p:childTnLst>
                              <p:par>
                                <p:cTn id="2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25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2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" grpId="0" animBg="1"/>
      <p:bldP spid="37" grpId="0"/>
      <p:bldP spid="32" grpId="0" animBg="1"/>
      <p:bldP spid="9" grpId="0" animBg="1"/>
      <p:bldP spid="10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0" y="0"/>
            <a:ext cx="12192000" cy="624114"/>
          </a:xfrm>
          <a:prstGeom prst="rect">
            <a:avLst/>
          </a:prstGeom>
          <a:solidFill>
            <a:srgbClr val="3C5A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TextBox 3"/>
          <p:cNvSpPr txBox="1"/>
          <p:nvPr/>
        </p:nvSpPr>
        <p:spPr>
          <a:xfrm>
            <a:off x="370112" y="39339"/>
            <a:ext cx="1132114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2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Розв’язуємо гуртом</a:t>
            </a:r>
            <a:endParaRPr lang="ru-RU" sz="3200" b="1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Прямоугольник 7"/>
              <p:cNvSpPr/>
              <p:nvPr/>
            </p:nvSpPr>
            <p:spPr>
              <a:xfrm>
                <a:off x="6285298" y="2256672"/>
                <a:ext cx="5906702" cy="1815882"/>
              </a:xfrm>
              <a:prstGeom prst="rect">
                <a:avLst/>
              </a:prstGeom>
              <a:solidFill>
                <a:srgbClr val="2B5666"/>
              </a:solidFill>
              <a:ln>
                <a:noFill/>
              </a:ln>
              <a:effectLst/>
            </p:spPr>
            <p:style>
              <a:lnRef idx="3">
                <a:schemeClr val="lt1"/>
              </a:lnRef>
              <a:fillRef idx="1">
                <a:schemeClr val="accent6"/>
              </a:fillRef>
              <a:effectRef idx="1">
                <a:schemeClr val="accent6"/>
              </a:effectRef>
              <a:fontRef idx="minor">
                <a:schemeClr val="lt1"/>
              </a:fontRef>
            </p:style>
            <p:txBody>
              <a:bodyPr wrap="square">
                <a:spAutoFit/>
              </a:bodyPr>
              <a:lstStyle/>
              <a:p>
                <a:pPr algn="ctr"/>
                <a:r>
                  <a:rPr lang="uk-UA" sz="2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На якому проміжку найбільше значення функції </a:t>
                </a:r>
                <a14:m>
                  <m:oMath xmlns:m="http://schemas.openxmlformats.org/officeDocument/2006/math">
                    <m:r>
                      <a:rPr lang="en-US" sz="2800" b="1" i="1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𝒚</m:t>
                    </m:r>
                    <m:r>
                      <a:rPr lang="en-US" sz="2800" b="1" i="1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=</m:t>
                    </m:r>
                    <m:func>
                      <m:funcPr>
                        <m:ctrlPr>
                          <a:rPr lang="en-US" sz="2800" b="1" i="1" smtClean="0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</m:ctrlPr>
                      </m:funcPr>
                      <m:fName>
                        <m:sSub>
                          <m:sSubPr>
                            <m:ctrlPr>
                              <a:rPr lang="en-US" sz="2800" b="1" i="1" smtClean="0">
                                <a:latin typeface="Cambria Math" panose="02040503050406030204" pitchFamily="18" charset="0"/>
                                <a:ea typeface="Tahoma" panose="020B0604030504040204" pitchFamily="34" charset="0"/>
                                <a:cs typeface="Tahoma" panose="020B0604030504040204" pitchFamily="34" charset="0"/>
                              </a:rPr>
                            </m:ctrlPr>
                          </m:sSubPr>
                          <m:e>
                            <m:r>
                              <a:rPr lang="en-US" sz="2800" b="1" i="0" smtClean="0">
                                <a:latin typeface="Cambria Math" panose="02040503050406030204" pitchFamily="18" charset="0"/>
                                <a:ea typeface="Tahoma" panose="020B0604030504040204" pitchFamily="34" charset="0"/>
                                <a:cs typeface="Tahoma" panose="020B0604030504040204" pitchFamily="34" charset="0"/>
                              </a:rPr>
                              <m:t>𝐥𝐨𝐠</m:t>
                            </m:r>
                          </m:e>
                          <m:sub>
                            <m:r>
                              <a:rPr lang="en-US" sz="2800" b="1" i="1" smtClean="0">
                                <a:latin typeface="Cambria Math" panose="02040503050406030204" pitchFamily="18" charset="0"/>
                                <a:ea typeface="Tahoma" panose="020B0604030504040204" pitchFamily="34" charset="0"/>
                                <a:cs typeface="Tahoma" panose="020B0604030504040204" pitchFamily="34" charset="0"/>
                              </a:rPr>
                              <m:t>𝟐</m:t>
                            </m:r>
                          </m:sub>
                        </m:sSub>
                      </m:fName>
                      <m:e>
                        <m:r>
                          <a:rPr lang="en-US" sz="2800" b="1" i="1" smtClean="0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𝒙</m:t>
                        </m:r>
                      </m:e>
                    </m:func>
                  </m:oMath>
                </a14:m>
                <a:r>
                  <a:rPr lang="uk-UA" sz="2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дорівнює 3, а найменше дорівнює -1?</a:t>
                </a:r>
              </a:p>
            </p:txBody>
          </p:sp>
        </mc:Choice>
        <mc:Fallback xmlns="">
          <p:sp>
            <p:nvSpPr>
              <p:cNvPr id="7" name="Прямоугольник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85298" y="2256672"/>
                <a:ext cx="5906702" cy="1815882"/>
              </a:xfrm>
              <a:prstGeom prst="rect">
                <a:avLst/>
              </a:prstGeom>
              <a:blipFill>
                <a:blip r:embed="rId3"/>
                <a:stretch>
                  <a:fillRect l="-1754" t="-3356" r="-3715" b="-8389"/>
                </a:stretch>
              </a:blipFill>
              <a:ln>
                <a:noFill/>
              </a:ln>
              <a:effectLst/>
            </p:spPr>
            <p:txBody>
              <a:bodyPr/>
              <a:lstStyle/>
              <a:p>
                <a:r>
                  <a:rPr lang="uk-U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7" name="TextBox 36"/>
          <p:cNvSpPr txBox="1"/>
          <p:nvPr/>
        </p:nvSpPr>
        <p:spPr>
          <a:xfrm>
            <a:off x="700924" y="752775"/>
            <a:ext cx="94499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>
                <a:solidFill>
                  <a:srgbClr val="2B566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7</a:t>
            </a:r>
            <a:endParaRPr lang="uk-UA" sz="4000" b="1" kern="1200" dirty="0">
              <a:solidFill>
                <a:srgbClr val="2B5666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87" y="696934"/>
            <a:ext cx="959338" cy="881122"/>
          </a:xfrm>
          <a:prstGeom prst="rect">
            <a:avLst/>
          </a:prstGeom>
        </p:spPr>
      </p:pic>
      <p:pic>
        <p:nvPicPr>
          <p:cNvPr id="29" name="Рисунок 2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256672"/>
            <a:ext cx="5760720" cy="39750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3760687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2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" grpId="0" animBg="1"/>
      <p:bldP spid="3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0" y="0"/>
            <a:ext cx="12192000" cy="624114"/>
          </a:xfrm>
          <a:prstGeom prst="rect">
            <a:avLst/>
          </a:prstGeom>
          <a:solidFill>
            <a:srgbClr val="3C5A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TextBox 3"/>
          <p:cNvSpPr txBox="1"/>
          <p:nvPr/>
        </p:nvSpPr>
        <p:spPr>
          <a:xfrm>
            <a:off x="370112" y="39339"/>
            <a:ext cx="1132114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2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Розв’язуємо гуртом</a:t>
            </a:r>
            <a:endParaRPr lang="ru-RU" sz="3200" b="1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7" name="Прямоугольник 7"/>
          <p:cNvSpPr/>
          <p:nvPr/>
        </p:nvSpPr>
        <p:spPr>
          <a:xfrm>
            <a:off x="5760720" y="1137495"/>
            <a:ext cx="5435599" cy="954107"/>
          </a:xfrm>
          <a:prstGeom prst="rect">
            <a:avLst/>
          </a:prstGeom>
          <a:solidFill>
            <a:srgbClr val="2B5666"/>
          </a:solidFill>
          <a:ln>
            <a:noFill/>
          </a:ln>
          <a:effectLst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uk-UA" sz="2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Знайдіть область </a:t>
            </a:r>
            <a:r>
              <a:rPr lang="uk-UA" sz="28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визначенння</a:t>
            </a:r>
            <a:r>
              <a:rPr lang="uk-UA" sz="2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uk-UA" sz="28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функціії</a:t>
            </a:r>
            <a:r>
              <a:rPr lang="uk-UA" sz="2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: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700924" y="752775"/>
            <a:ext cx="94499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>
                <a:solidFill>
                  <a:srgbClr val="2B566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8</a:t>
            </a:r>
            <a:endParaRPr lang="uk-UA" sz="4000" b="1" kern="1200" dirty="0">
              <a:solidFill>
                <a:srgbClr val="2B5666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87" y="696934"/>
            <a:ext cx="959338" cy="881122"/>
          </a:xfrm>
          <a:prstGeom prst="rect">
            <a:avLst/>
          </a:prstGeom>
        </p:spPr>
      </p:pic>
      <p:pic>
        <p:nvPicPr>
          <p:cNvPr id="29" name="Рисунок 2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256672"/>
            <a:ext cx="5760720" cy="3975092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0" name="Прямоугольник 7"/>
              <p:cNvSpPr/>
              <p:nvPr/>
            </p:nvSpPr>
            <p:spPr>
              <a:xfrm>
                <a:off x="5760720" y="2592232"/>
                <a:ext cx="3450657" cy="532966"/>
              </a:xfrm>
              <a:prstGeom prst="rect">
                <a:avLst/>
              </a:prstGeom>
              <a:solidFill>
                <a:srgbClr val="2B5666"/>
              </a:solidFill>
              <a:ln>
                <a:noFill/>
              </a:ln>
              <a:effectLst/>
            </p:spPr>
            <p:style>
              <a:lnRef idx="3">
                <a:schemeClr val="lt1"/>
              </a:lnRef>
              <a:fillRef idx="1">
                <a:schemeClr val="accent6"/>
              </a:fillRef>
              <a:effectRef idx="1">
                <a:schemeClr val="accent6"/>
              </a:effectRef>
              <a:fontRef idx="minor">
                <a:schemeClr val="lt1"/>
              </a:fontRef>
            </p:style>
            <p:txBody>
              <a:bodyPr wrap="square">
                <a:spAutoFit/>
              </a:bodyPr>
              <a:lstStyle/>
              <a:p>
                <a:r>
                  <a:rPr lang="uk-UA" sz="2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1)</a:t>
                </a:r>
                <a:r>
                  <a:rPr lang="en-US" sz="2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b="1" i="1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𝒇</m:t>
                    </m:r>
                    <m:d>
                      <m:dPr>
                        <m:ctrlPr>
                          <a:rPr lang="en-US" sz="2800" b="1" i="1" smtClean="0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</m:ctrlPr>
                      </m:dPr>
                      <m:e>
                        <m:r>
                          <a:rPr lang="en-US" sz="2800" b="1" i="1" smtClean="0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𝒙</m:t>
                        </m:r>
                      </m:e>
                    </m:d>
                    <m:r>
                      <a:rPr lang="en-US" sz="28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ahoma" panose="020B0604030504040204" pitchFamily="34" charset="0"/>
                      </a:rPr>
                      <m:t>=</m:t>
                    </m:r>
                    <m:r>
                      <a:rPr lang="en-US" sz="2800" b="1" i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ahoma" panose="020B0604030504040204" pitchFamily="34" charset="0"/>
                      </a:rPr>
                      <m:t>𝐥𝐠</m:t>
                    </m:r>
                    <m:r>
                      <a:rPr lang="en-US" sz="2800" b="1" i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ahoma" panose="020B0604030504040204" pitchFamily="34" charset="0"/>
                      </a:rPr>
                      <m:t> </m:t>
                    </m:r>
                    <m:sSup>
                      <m:sSupPr>
                        <m:ctrlPr>
                          <a:rPr lang="en-US" sz="28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ahoma" panose="020B0604030504040204" pitchFamily="34" charset="0"/>
                          </a:rPr>
                        </m:ctrlPr>
                      </m:sSupPr>
                      <m:e>
                        <m:r>
                          <a:rPr lang="en-US" sz="28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ahoma" panose="020B0604030504040204" pitchFamily="34" charset="0"/>
                          </a:rPr>
                          <m:t>𝒙</m:t>
                        </m:r>
                      </m:e>
                      <m:sup>
                        <m:r>
                          <a:rPr lang="en-US" sz="28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ahoma" panose="020B0604030504040204" pitchFamily="34" charset="0"/>
                          </a:rPr>
                          <m:t>𝟐</m:t>
                        </m:r>
                      </m:sup>
                    </m:sSup>
                  </m:oMath>
                </a14:m>
                <a:endParaRPr lang="uk-UA" sz="28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30" name="Прямоугольник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60720" y="2592232"/>
                <a:ext cx="3450657" cy="532966"/>
              </a:xfrm>
              <a:prstGeom prst="rect">
                <a:avLst/>
              </a:prstGeom>
              <a:blipFill>
                <a:blip r:embed="rId5"/>
                <a:stretch>
                  <a:fillRect l="-3534" t="-10227" b="-29545"/>
                </a:stretch>
              </a:blipFill>
              <a:ln>
                <a:noFill/>
              </a:ln>
              <a:effectLst/>
            </p:spPr>
            <p:txBody>
              <a:bodyPr/>
              <a:lstStyle/>
              <a:p>
                <a:r>
                  <a:rPr lang="uk-U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2" name="Прямоугольник 7"/>
              <p:cNvSpPr/>
              <p:nvPr/>
            </p:nvSpPr>
            <p:spPr>
              <a:xfrm>
                <a:off x="5760720" y="3460758"/>
                <a:ext cx="3450657" cy="532966"/>
              </a:xfrm>
              <a:prstGeom prst="rect">
                <a:avLst/>
              </a:prstGeom>
              <a:solidFill>
                <a:srgbClr val="2B5666"/>
              </a:solidFill>
              <a:ln>
                <a:noFill/>
              </a:ln>
              <a:effectLst/>
            </p:spPr>
            <p:style>
              <a:lnRef idx="3">
                <a:schemeClr val="lt1"/>
              </a:lnRef>
              <a:fillRef idx="1">
                <a:schemeClr val="accent6"/>
              </a:fillRef>
              <a:effectRef idx="1">
                <a:schemeClr val="accent6"/>
              </a:effectRef>
              <a:fontRef idx="minor">
                <a:schemeClr val="lt1"/>
              </a:fontRef>
            </p:style>
            <p:txBody>
              <a:bodyPr wrap="square">
                <a:spAutoFit/>
              </a:bodyPr>
              <a:lstStyle/>
              <a:p>
                <a:r>
                  <a:rPr lang="en-US" sz="2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2</a:t>
                </a:r>
                <a:r>
                  <a:rPr lang="uk-UA" sz="2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)</a:t>
                </a:r>
                <a:r>
                  <a:rPr lang="en-US" sz="2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b="1" i="1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𝒇</m:t>
                    </m:r>
                    <m:d>
                      <m:dPr>
                        <m:ctrlPr>
                          <a:rPr lang="en-US" sz="2800" b="1" i="1" smtClean="0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</m:ctrlPr>
                      </m:dPr>
                      <m:e>
                        <m:r>
                          <a:rPr lang="en-US" sz="2800" b="1" i="1" smtClean="0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𝒙</m:t>
                        </m:r>
                      </m:e>
                    </m:d>
                    <m:r>
                      <a:rPr lang="en-US" sz="28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ahoma" panose="020B0604030504040204" pitchFamily="34" charset="0"/>
                      </a:rPr>
                      <m:t>=</m:t>
                    </m:r>
                    <m:func>
                      <m:funcPr>
                        <m:ctrlPr>
                          <a:rPr lang="en-US" sz="28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ahoma" panose="020B0604030504040204" pitchFamily="34" charset="0"/>
                          </a:rPr>
                        </m:ctrlPr>
                      </m:funcPr>
                      <m:fName>
                        <m:sSub>
                          <m:sSubPr>
                            <m:ctrlPr>
                              <a:rPr lang="en-US" sz="2800" b="1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ahoma" panose="020B0604030504040204" pitchFamily="34" charset="0"/>
                              </a:rPr>
                            </m:ctrlPr>
                          </m:sSubPr>
                          <m:e>
                            <m:r>
                              <a:rPr lang="en-US" sz="2800" b="1" i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ahoma" panose="020B0604030504040204" pitchFamily="34" charset="0"/>
                              </a:rPr>
                              <m:t>𝐥𝐨𝐠</m:t>
                            </m:r>
                          </m:e>
                          <m:sub>
                            <m:r>
                              <a:rPr lang="en-US" sz="2800" b="1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ahoma" panose="020B0604030504040204" pitchFamily="34" charset="0"/>
                              </a:rPr>
                              <m:t>𝟑</m:t>
                            </m:r>
                          </m:sub>
                        </m:sSub>
                      </m:fName>
                      <m:e>
                        <m:r>
                          <a:rPr lang="en-US" sz="2800" b="1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ahoma" panose="020B0604030504040204" pitchFamily="34" charset="0"/>
                          </a:rPr>
                          <m:t>𝐭𝐠</m:t>
                        </m:r>
                        <m:r>
                          <a:rPr lang="en-US" sz="2800" b="1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ahoma" panose="020B0604030504040204" pitchFamily="34" charset="0"/>
                          </a:rPr>
                          <m:t> </m:t>
                        </m:r>
                        <m:r>
                          <a:rPr lang="en-US" sz="28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ahoma" panose="020B0604030504040204" pitchFamily="34" charset="0"/>
                          </a:rPr>
                          <m:t>𝒙</m:t>
                        </m:r>
                      </m:e>
                    </m:func>
                  </m:oMath>
                </a14:m>
                <a:endParaRPr lang="uk-UA" sz="28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42" name="Прямоугольник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60720" y="3460758"/>
                <a:ext cx="3450657" cy="532966"/>
              </a:xfrm>
              <a:prstGeom prst="rect">
                <a:avLst/>
              </a:prstGeom>
              <a:blipFill>
                <a:blip r:embed="rId6"/>
                <a:stretch>
                  <a:fillRect l="-3534" t="-13793" b="-28736"/>
                </a:stretch>
              </a:blipFill>
              <a:ln>
                <a:noFill/>
              </a:ln>
              <a:effectLst/>
            </p:spPr>
            <p:txBody>
              <a:bodyPr/>
              <a:lstStyle/>
              <a:p>
                <a:r>
                  <a:rPr lang="uk-U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3" name="Прямоугольник 7"/>
              <p:cNvSpPr/>
              <p:nvPr/>
            </p:nvSpPr>
            <p:spPr>
              <a:xfrm>
                <a:off x="5760720" y="4342918"/>
                <a:ext cx="3450657" cy="769826"/>
              </a:xfrm>
              <a:prstGeom prst="rect">
                <a:avLst/>
              </a:prstGeom>
              <a:solidFill>
                <a:srgbClr val="2B5666"/>
              </a:solidFill>
              <a:ln>
                <a:noFill/>
              </a:ln>
              <a:effectLst/>
            </p:spPr>
            <p:style>
              <a:lnRef idx="3">
                <a:schemeClr val="lt1"/>
              </a:lnRef>
              <a:fillRef idx="1">
                <a:schemeClr val="accent6"/>
              </a:fillRef>
              <a:effectRef idx="1">
                <a:schemeClr val="accent6"/>
              </a:effectRef>
              <a:fontRef idx="minor">
                <a:schemeClr val="lt1"/>
              </a:fontRef>
            </p:style>
            <p:txBody>
              <a:bodyPr wrap="square">
                <a:spAutoFit/>
              </a:bodyPr>
              <a:lstStyle/>
              <a:p>
                <a:r>
                  <a:rPr lang="en-US" sz="2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3</a:t>
                </a:r>
                <a:r>
                  <a:rPr lang="uk-UA" sz="2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)</a:t>
                </a:r>
                <a:r>
                  <a:rPr lang="en-US" sz="2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b="1" i="1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𝒇</m:t>
                    </m:r>
                    <m:d>
                      <m:dPr>
                        <m:ctrlPr>
                          <a:rPr lang="en-US" sz="2800" b="1" i="1" smtClean="0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</m:ctrlPr>
                      </m:dPr>
                      <m:e>
                        <m:r>
                          <a:rPr lang="en-US" sz="2800" b="1" i="1" smtClean="0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𝒙</m:t>
                        </m:r>
                      </m:e>
                    </m:d>
                    <m:r>
                      <a:rPr lang="en-US" sz="28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ahoma" panose="020B0604030504040204" pitchFamily="34" charset="0"/>
                      </a:rPr>
                      <m:t>=</m:t>
                    </m:r>
                    <m:f>
                      <m:fPr>
                        <m:ctrlPr>
                          <a:rPr lang="en-US" sz="28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ahoma" panose="020B0604030504040204" pitchFamily="34" charset="0"/>
                          </a:rPr>
                        </m:ctrlPr>
                      </m:fPr>
                      <m:num>
                        <m:r>
                          <a:rPr lang="en-US" sz="2800" b="1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ahoma" panose="020B0604030504040204" pitchFamily="34" charset="0"/>
                          </a:rPr>
                          <m:t>𝟏</m:t>
                        </m:r>
                      </m:num>
                      <m:den>
                        <m:r>
                          <a:rPr lang="en-US" sz="2800" b="1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ahoma" panose="020B0604030504040204" pitchFamily="34" charset="0"/>
                          </a:rPr>
                          <m:t>𝐥𝐠</m:t>
                        </m:r>
                        <m:r>
                          <a:rPr lang="en-US" sz="2800" b="1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ahoma" panose="020B0604030504040204" pitchFamily="34" charset="0"/>
                          </a:rPr>
                          <m:t> </m:t>
                        </m:r>
                        <m:r>
                          <a:rPr lang="en-US" sz="28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ahoma" panose="020B0604030504040204" pitchFamily="34" charset="0"/>
                          </a:rPr>
                          <m:t>𝒙</m:t>
                        </m:r>
                      </m:den>
                    </m:f>
                  </m:oMath>
                </a14:m>
                <a:endParaRPr lang="uk-UA" sz="28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43" name="Прямоугольник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60720" y="4342918"/>
                <a:ext cx="3450657" cy="769826"/>
              </a:xfrm>
              <a:prstGeom prst="rect">
                <a:avLst/>
              </a:prstGeom>
              <a:blipFill>
                <a:blip r:embed="rId7"/>
                <a:stretch>
                  <a:fillRect l="-3534"/>
                </a:stretch>
              </a:blipFill>
              <a:ln>
                <a:noFill/>
              </a:ln>
              <a:effectLst/>
            </p:spPr>
            <p:txBody>
              <a:bodyPr/>
              <a:lstStyle/>
              <a:p>
                <a:r>
                  <a:rPr lang="uk-U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Прямоугольник 7"/>
              <p:cNvSpPr/>
              <p:nvPr/>
            </p:nvSpPr>
            <p:spPr>
              <a:xfrm>
                <a:off x="5760719" y="5461938"/>
                <a:ext cx="3450658" cy="782009"/>
              </a:xfrm>
              <a:prstGeom prst="rect">
                <a:avLst/>
              </a:prstGeom>
              <a:solidFill>
                <a:srgbClr val="2B5666"/>
              </a:solidFill>
              <a:ln>
                <a:noFill/>
              </a:ln>
              <a:effectLst/>
            </p:spPr>
            <p:style>
              <a:lnRef idx="3">
                <a:schemeClr val="lt1"/>
              </a:lnRef>
              <a:fillRef idx="1">
                <a:schemeClr val="accent6"/>
              </a:fillRef>
              <a:effectRef idx="1">
                <a:schemeClr val="accent6"/>
              </a:effectRef>
              <a:fontRef idx="minor">
                <a:schemeClr val="lt1"/>
              </a:fontRef>
            </p:style>
            <p:txBody>
              <a:bodyPr wrap="square">
                <a:spAutoFit/>
              </a:bodyPr>
              <a:lstStyle/>
              <a:p>
                <a:r>
                  <a:rPr lang="en-US" sz="2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4</a:t>
                </a:r>
                <a:r>
                  <a:rPr lang="uk-UA" sz="2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)</a:t>
                </a:r>
                <a:r>
                  <a:rPr lang="en-US" sz="2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b="1" i="1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𝒇</m:t>
                    </m:r>
                    <m:d>
                      <m:dPr>
                        <m:ctrlPr>
                          <a:rPr lang="en-US" sz="2800" b="1" i="1" smtClean="0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</m:ctrlPr>
                      </m:dPr>
                      <m:e>
                        <m:r>
                          <a:rPr lang="en-US" sz="2800" b="1" i="1" smtClean="0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𝒙</m:t>
                        </m:r>
                      </m:e>
                    </m:d>
                    <m:r>
                      <a:rPr lang="en-US" sz="28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ahoma" panose="020B0604030504040204" pitchFamily="34" charset="0"/>
                      </a:rPr>
                      <m:t>=</m:t>
                    </m:r>
                    <m:f>
                      <m:fPr>
                        <m:ctrlPr>
                          <a:rPr lang="en-US" sz="28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ahoma" panose="020B0604030504040204" pitchFamily="34" charset="0"/>
                          </a:rPr>
                        </m:ctrlPr>
                      </m:fPr>
                      <m:num>
                        <m:r>
                          <a:rPr lang="en-US" sz="28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ahoma" panose="020B0604030504040204" pitchFamily="34" charset="0"/>
                          </a:rPr>
                          <m:t>𝟒</m:t>
                        </m:r>
                      </m:num>
                      <m:den>
                        <m:func>
                          <m:funcPr>
                            <m:ctrlPr>
                              <a:rPr lang="en-US" sz="2800" b="1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ahoma" panose="020B0604030504040204" pitchFamily="34" charset="0"/>
                              </a:rPr>
                            </m:ctrlPr>
                          </m:funcPr>
                          <m:fName>
                            <m:sSub>
                              <m:sSubPr>
                                <m:ctrlPr>
                                  <a:rPr lang="en-US" sz="2800" b="1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ahoma" panose="020B0604030504040204" pitchFamily="34" charset="0"/>
                                  </a:rPr>
                                </m:ctrlPr>
                              </m:sSubPr>
                              <m:e>
                                <m:r>
                                  <a:rPr lang="en-US" sz="2800" b="1" i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ahoma" panose="020B0604030504040204" pitchFamily="34" charset="0"/>
                                  </a:rPr>
                                  <m:t>𝐥𝐨𝐠</m:t>
                                </m:r>
                              </m:e>
                              <m:sub>
                                <m:r>
                                  <a:rPr lang="en-US" sz="2800" b="1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ahoma" panose="020B0604030504040204" pitchFamily="34" charset="0"/>
                                  </a:rPr>
                                  <m:t>𝟓</m:t>
                                </m:r>
                              </m:sub>
                            </m:sSub>
                          </m:fName>
                          <m:e>
                            <m:d>
                              <m:dPr>
                                <m:ctrlPr>
                                  <a:rPr lang="en-US" sz="2800" b="1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ahoma" panose="020B0604030504040204" pitchFamily="34" charset="0"/>
                                  </a:rPr>
                                </m:ctrlPr>
                              </m:dPr>
                              <m:e>
                                <m:r>
                                  <a:rPr lang="en-US" sz="2800" b="1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ahoma" panose="020B0604030504040204" pitchFamily="34" charset="0"/>
                                  </a:rPr>
                                  <m:t>𝟏𝟎</m:t>
                                </m:r>
                                <m:r>
                                  <a:rPr lang="en-US" sz="2800" b="1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ahoma" panose="020B0604030504040204" pitchFamily="34" charset="0"/>
                                  </a:rPr>
                                  <m:t>−</m:t>
                                </m:r>
                                <m:r>
                                  <a:rPr lang="en-US" sz="2800" b="1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ahoma" panose="020B0604030504040204" pitchFamily="34" charset="0"/>
                                  </a:rPr>
                                  <m:t>𝒙</m:t>
                                </m:r>
                              </m:e>
                            </m:d>
                          </m:e>
                        </m:func>
                      </m:den>
                    </m:f>
                  </m:oMath>
                </a14:m>
                <a:endParaRPr lang="uk-UA" sz="28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12" name="Прямоугольник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60719" y="5461938"/>
                <a:ext cx="3450658" cy="782009"/>
              </a:xfrm>
              <a:prstGeom prst="rect">
                <a:avLst/>
              </a:prstGeom>
              <a:blipFill>
                <a:blip r:embed="rId8"/>
                <a:stretch>
                  <a:fillRect l="-3534"/>
                </a:stretch>
              </a:blipFill>
              <a:ln>
                <a:noFill/>
              </a:ln>
              <a:effectLst/>
            </p:spPr>
            <p:txBody>
              <a:bodyPr/>
              <a:lstStyle/>
              <a:p>
                <a:r>
                  <a:rPr lang="uk-UA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766855972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2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750"/>
                            </p:stCondLst>
                            <p:childTnLst>
                              <p:par>
                                <p:cTn id="2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25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25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2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" grpId="0" animBg="1"/>
      <p:bldP spid="37" grpId="0"/>
      <p:bldP spid="30" grpId="0" animBg="1"/>
      <p:bldP spid="42" grpId="0" animBg="1"/>
      <p:bldP spid="43" grpId="0" animBg="1"/>
      <p:bldP spid="12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Рисунок 2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256672"/>
            <a:ext cx="5760720" cy="3975092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23776"/>
            <a:ext cx="7360357" cy="6234223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9" name="Виноска 1 (межа й риска) 18"/>
              <p:cNvSpPr/>
              <p:nvPr/>
            </p:nvSpPr>
            <p:spPr>
              <a:xfrm flipH="1">
                <a:off x="1645920" y="5750114"/>
                <a:ext cx="1717311" cy="481650"/>
              </a:xfrm>
              <a:prstGeom prst="accentBorderCallout1">
                <a:avLst>
                  <a:gd name="adj1" fmla="val 47537"/>
                  <a:gd name="adj2" fmla="val -9400"/>
                  <a:gd name="adj3" fmla="val -41596"/>
                  <a:gd name="adj4" fmla="val -48084"/>
                </a:avLst>
              </a:prstGeom>
              <a:solidFill>
                <a:srgbClr val="B1510F"/>
              </a:solidFill>
              <a:ln w="28575">
                <a:solidFill>
                  <a:srgbClr val="B1510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 smtClean="0"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𝒚</m:t>
                      </m:r>
                      <m:r>
                        <a:rPr lang="en-US" sz="2400" b="1" i="1" smtClean="0"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=</m:t>
                      </m:r>
                      <m:r>
                        <a:rPr lang="en-US" sz="2400" b="1" i="1" smtClean="0"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𝟑</m:t>
                      </m:r>
                      <m:r>
                        <a:rPr lang="en-US" sz="2400" b="1" i="1" smtClean="0"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−</m:t>
                      </m:r>
                      <m:r>
                        <a:rPr lang="en-US" sz="2400" b="1" i="1" smtClean="0"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𝒙</m:t>
                      </m:r>
                    </m:oMath>
                  </m:oMathPara>
                </a14:m>
                <a:endParaRPr lang="uk-UA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19" name="Виноска 1 (межа й риска) 1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flipH="1">
                <a:off x="1645920" y="5750114"/>
                <a:ext cx="1717311" cy="481650"/>
              </a:xfrm>
              <a:prstGeom prst="accentBorderCallout1">
                <a:avLst>
                  <a:gd name="adj1" fmla="val 47537"/>
                  <a:gd name="adj2" fmla="val -9400"/>
                  <a:gd name="adj3" fmla="val -41596"/>
                  <a:gd name="adj4" fmla="val -48084"/>
                </a:avLst>
              </a:prstGeom>
              <a:blipFill>
                <a:blip r:embed="rId5"/>
                <a:stretch>
                  <a:fillRect/>
                </a:stretch>
              </a:blipFill>
              <a:ln w="28575">
                <a:solidFill>
                  <a:srgbClr val="B1510F"/>
                </a:solidFill>
              </a:ln>
            </p:spPr>
            <p:txBody>
              <a:bodyPr/>
              <a:lstStyle/>
              <a:p>
                <a:r>
                  <a:rPr lang="uk-U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Виноска 1 (межа й риска) 17"/>
              <p:cNvSpPr/>
              <p:nvPr/>
            </p:nvSpPr>
            <p:spPr>
              <a:xfrm>
                <a:off x="5204779" y="1706354"/>
                <a:ext cx="1782442" cy="476861"/>
              </a:xfrm>
              <a:prstGeom prst="accentBorderCallout1">
                <a:avLst>
                  <a:gd name="adj1" fmla="val 47537"/>
                  <a:gd name="adj2" fmla="val -9400"/>
                  <a:gd name="adj3" fmla="val 320068"/>
                  <a:gd name="adj4" fmla="val -67231"/>
                </a:avLst>
              </a:prstGeom>
              <a:solidFill>
                <a:srgbClr val="3C5A59"/>
              </a:solidFill>
              <a:ln w="28575">
                <a:solidFill>
                  <a:srgbClr val="3C5A59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 smtClean="0"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𝒚</m:t>
                      </m:r>
                      <m:r>
                        <a:rPr lang="en-US" sz="2400" b="1" i="1" smtClean="0"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=</m:t>
                      </m:r>
                      <m:func>
                        <m:funcPr>
                          <m:ctrlPr>
                            <a:rPr lang="en-US" sz="2400" b="1" i="1" smtClean="0"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</m:ctrlPr>
                        </m:funcPr>
                        <m:fName>
                          <m:sSub>
                            <m:sSubPr>
                              <m:ctrlPr>
                                <a:rPr lang="en-US" sz="2400" b="1" i="1" smtClean="0">
                                  <a:latin typeface="Cambria Math" panose="02040503050406030204" pitchFamily="18" charset="0"/>
                                  <a:ea typeface="Tahoma" panose="020B0604030504040204" pitchFamily="34" charset="0"/>
                                  <a:cs typeface="Tahoma" panose="020B0604030504040204" pitchFamily="34" charset="0"/>
                                </a:rPr>
                              </m:ctrlPr>
                            </m:sSubPr>
                            <m:e>
                              <m:r>
                                <a:rPr lang="en-US" sz="2400" b="1" i="0" smtClean="0">
                                  <a:latin typeface="Cambria Math" panose="02040503050406030204" pitchFamily="18" charset="0"/>
                                  <a:ea typeface="Tahoma" panose="020B0604030504040204" pitchFamily="34" charset="0"/>
                                  <a:cs typeface="Tahoma" panose="020B0604030504040204" pitchFamily="34" charset="0"/>
                                </a:rPr>
                                <m:t>𝐥𝐨𝐠</m:t>
                              </m:r>
                            </m:e>
                            <m:sub>
                              <m:r>
                                <a:rPr lang="en-US" sz="2400" b="1" i="1" smtClean="0">
                                  <a:latin typeface="Cambria Math" panose="02040503050406030204" pitchFamily="18" charset="0"/>
                                  <a:ea typeface="Tahoma" panose="020B0604030504040204" pitchFamily="34" charset="0"/>
                                  <a:cs typeface="Tahoma" panose="020B0604030504040204" pitchFamily="34" charset="0"/>
                                </a:rPr>
                                <m:t>𝟐</m:t>
                              </m:r>
                            </m:sub>
                          </m:sSub>
                        </m:fName>
                        <m:e>
                          <m:r>
                            <a:rPr lang="en-US" sz="2400" b="1" i="1" smtClean="0"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𝒙</m:t>
                          </m:r>
                        </m:e>
                      </m:func>
                    </m:oMath>
                  </m:oMathPara>
                </a14:m>
                <a:endParaRPr lang="uk-UA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18" name="Виноска 1 (межа й риска) 1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04779" y="1706354"/>
                <a:ext cx="1782442" cy="476861"/>
              </a:xfrm>
              <a:prstGeom prst="accentBorderCallout1">
                <a:avLst>
                  <a:gd name="adj1" fmla="val 47537"/>
                  <a:gd name="adj2" fmla="val -9400"/>
                  <a:gd name="adj3" fmla="val 320068"/>
                  <a:gd name="adj4" fmla="val -67231"/>
                </a:avLst>
              </a:prstGeom>
              <a:blipFill>
                <a:blip r:embed="rId6"/>
                <a:stretch>
                  <a:fillRect/>
                </a:stretch>
              </a:blipFill>
              <a:ln w="28575">
                <a:solidFill>
                  <a:srgbClr val="3C5A59"/>
                </a:solidFill>
              </a:ln>
            </p:spPr>
            <p:txBody>
              <a:bodyPr/>
              <a:lstStyle/>
              <a:p>
                <a:r>
                  <a:rPr lang="uk-UA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5" name="Рисунок 14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23776"/>
            <a:ext cx="7360357" cy="6234223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23776"/>
            <a:ext cx="7360357" cy="6234223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0" y="0"/>
            <a:ext cx="12192000" cy="624114"/>
          </a:xfrm>
          <a:prstGeom prst="rect">
            <a:avLst/>
          </a:prstGeom>
          <a:solidFill>
            <a:srgbClr val="3C5A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TextBox 3"/>
          <p:cNvSpPr txBox="1"/>
          <p:nvPr/>
        </p:nvSpPr>
        <p:spPr>
          <a:xfrm>
            <a:off x="370112" y="39339"/>
            <a:ext cx="1132114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2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Розв’язуємо гуртом</a:t>
            </a:r>
            <a:endParaRPr lang="ru-RU" sz="3200" b="1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7" name="Прямоугольник 7"/>
          <p:cNvSpPr/>
          <p:nvPr/>
        </p:nvSpPr>
        <p:spPr>
          <a:xfrm>
            <a:off x="7360357" y="1137495"/>
            <a:ext cx="4831643" cy="954107"/>
          </a:xfrm>
          <a:prstGeom prst="rect">
            <a:avLst/>
          </a:prstGeom>
          <a:solidFill>
            <a:srgbClr val="2B5666"/>
          </a:solidFill>
          <a:ln>
            <a:noFill/>
          </a:ln>
          <a:effectLst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uk-UA" sz="2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Розв’яжіть графічно рівняння: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0" name="Прямоугольник 7"/>
              <p:cNvSpPr/>
              <p:nvPr/>
            </p:nvSpPr>
            <p:spPr>
              <a:xfrm>
                <a:off x="7360358" y="2592232"/>
                <a:ext cx="3566160" cy="523220"/>
              </a:xfrm>
              <a:prstGeom prst="rect">
                <a:avLst/>
              </a:prstGeom>
              <a:solidFill>
                <a:srgbClr val="2B5666"/>
              </a:solidFill>
              <a:ln>
                <a:noFill/>
              </a:ln>
              <a:effectLst/>
            </p:spPr>
            <p:style>
              <a:lnRef idx="3">
                <a:schemeClr val="lt1"/>
              </a:lnRef>
              <a:fillRef idx="1">
                <a:schemeClr val="accent6"/>
              </a:fillRef>
              <a:effectRef idx="1">
                <a:schemeClr val="accent6"/>
              </a:effectRef>
              <a:fontRef idx="minor">
                <a:schemeClr val="lt1"/>
              </a:fontRef>
            </p:style>
            <p:txBody>
              <a:bodyPr wrap="square">
                <a:spAutoFit/>
              </a:bodyPr>
              <a:lstStyle/>
              <a:p>
                <a:r>
                  <a:rPr lang="uk-UA" sz="2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1)</a:t>
                </a:r>
                <a:r>
                  <a:rPr lang="en-US" sz="2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2800" b="1" i="1" smtClean="0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</m:ctrlPr>
                      </m:funcPr>
                      <m:fName>
                        <m:sSub>
                          <m:sSubPr>
                            <m:ctrlPr>
                              <a:rPr lang="en-US" sz="2800" b="1" i="1" smtClean="0">
                                <a:latin typeface="Cambria Math" panose="02040503050406030204" pitchFamily="18" charset="0"/>
                                <a:ea typeface="Tahoma" panose="020B0604030504040204" pitchFamily="34" charset="0"/>
                                <a:cs typeface="Tahoma" panose="020B0604030504040204" pitchFamily="34" charset="0"/>
                              </a:rPr>
                            </m:ctrlPr>
                          </m:sSubPr>
                          <m:e>
                            <m:r>
                              <a:rPr lang="en-US" sz="2800" b="1" i="0" smtClean="0">
                                <a:latin typeface="Cambria Math" panose="02040503050406030204" pitchFamily="18" charset="0"/>
                                <a:ea typeface="Tahoma" panose="020B0604030504040204" pitchFamily="34" charset="0"/>
                                <a:cs typeface="Tahoma" panose="020B0604030504040204" pitchFamily="34" charset="0"/>
                              </a:rPr>
                              <m:t>𝐥𝐨𝐠</m:t>
                            </m:r>
                          </m:e>
                          <m:sub>
                            <m:r>
                              <a:rPr lang="en-US" sz="2800" b="1" i="1" smtClean="0">
                                <a:latin typeface="Cambria Math" panose="02040503050406030204" pitchFamily="18" charset="0"/>
                                <a:ea typeface="Tahoma" panose="020B0604030504040204" pitchFamily="34" charset="0"/>
                                <a:cs typeface="Tahoma" panose="020B0604030504040204" pitchFamily="34" charset="0"/>
                              </a:rPr>
                              <m:t>𝟐</m:t>
                            </m:r>
                          </m:sub>
                        </m:sSub>
                      </m:fName>
                      <m:e>
                        <m:r>
                          <a:rPr lang="en-US" sz="2800" b="1" i="1" smtClean="0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𝒙</m:t>
                        </m:r>
                      </m:e>
                    </m:func>
                    <m:r>
                      <a:rPr lang="en-US" sz="2800" b="1" i="1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=</m:t>
                    </m:r>
                    <m:r>
                      <a:rPr lang="en-US" sz="2800" b="1" i="1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𝟑</m:t>
                    </m:r>
                    <m:r>
                      <a:rPr lang="en-US" sz="2800" b="1" i="1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−</m:t>
                    </m:r>
                    <m:r>
                      <a:rPr lang="en-US" sz="2800" b="1" i="1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𝒙</m:t>
                    </m:r>
                  </m:oMath>
                </a14:m>
                <a:endParaRPr lang="uk-UA" sz="28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30" name="Прямоугольник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60358" y="2592232"/>
                <a:ext cx="3566160" cy="523220"/>
              </a:xfrm>
              <a:prstGeom prst="rect">
                <a:avLst/>
              </a:prstGeom>
              <a:blipFill>
                <a:blip r:embed="rId9"/>
                <a:stretch>
                  <a:fillRect l="-3419" t="-12791" b="-30233"/>
                </a:stretch>
              </a:blipFill>
              <a:ln>
                <a:noFill/>
              </a:ln>
              <a:effectLst/>
            </p:spPr>
            <p:txBody>
              <a:bodyPr/>
              <a:lstStyle/>
              <a:p>
                <a:r>
                  <a:rPr lang="uk-U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2" name="Прямоугольник 7"/>
              <p:cNvSpPr/>
              <p:nvPr/>
            </p:nvSpPr>
            <p:spPr>
              <a:xfrm>
                <a:off x="7360358" y="3460758"/>
                <a:ext cx="3566160" cy="732123"/>
              </a:xfrm>
              <a:prstGeom prst="rect">
                <a:avLst/>
              </a:prstGeom>
              <a:solidFill>
                <a:srgbClr val="2B5666"/>
              </a:solidFill>
              <a:ln>
                <a:noFill/>
              </a:ln>
              <a:effectLst/>
            </p:spPr>
            <p:style>
              <a:lnRef idx="3">
                <a:schemeClr val="lt1"/>
              </a:lnRef>
              <a:fillRef idx="1">
                <a:schemeClr val="accent6"/>
              </a:fillRef>
              <a:effectRef idx="1">
                <a:schemeClr val="accent6"/>
              </a:effectRef>
              <a:fontRef idx="minor">
                <a:schemeClr val="lt1"/>
              </a:fontRef>
            </p:style>
            <p:txBody>
              <a:bodyPr wrap="square">
                <a:spAutoFit/>
              </a:bodyPr>
              <a:lstStyle/>
              <a:p>
                <a:r>
                  <a:rPr lang="en-US" sz="2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2</a:t>
                </a:r>
                <a:r>
                  <a:rPr lang="uk-UA" sz="2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)</a:t>
                </a:r>
                <a:r>
                  <a:rPr lang="en-US" sz="2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2800" b="1" i="1" smtClean="0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</m:ctrlPr>
                      </m:funcPr>
                      <m:fName>
                        <m:sSub>
                          <m:sSubPr>
                            <m:ctrlPr>
                              <a:rPr lang="en-US" sz="2800" b="1" i="1" smtClean="0">
                                <a:latin typeface="Cambria Math" panose="02040503050406030204" pitchFamily="18" charset="0"/>
                                <a:ea typeface="Tahoma" panose="020B0604030504040204" pitchFamily="34" charset="0"/>
                                <a:cs typeface="Tahoma" panose="020B0604030504040204" pitchFamily="34" charset="0"/>
                              </a:rPr>
                            </m:ctrlPr>
                          </m:sSubPr>
                          <m:e>
                            <m:r>
                              <a:rPr lang="en-US" sz="2800" b="1" i="0" smtClean="0">
                                <a:latin typeface="Cambria Math" panose="02040503050406030204" pitchFamily="18" charset="0"/>
                                <a:ea typeface="Tahoma" panose="020B0604030504040204" pitchFamily="34" charset="0"/>
                                <a:cs typeface="Tahoma" panose="020B0604030504040204" pitchFamily="34" charset="0"/>
                              </a:rPr>
                              <m:t>𝐥𝐨𝐠</m:t>
                            </m:r>
                          </m:e>
                          <m:sub>
                            <m:f>
                              <m:fPr>
                                <m:ctrlPr>
                                  <a:rPr lang="en-US" sz="2800" b="1" i="1" smtClean="0">
                                    <a:latin typeface="Cambria Math" panose="02040503050406030204" pitchFamily="18" charset="0"/>
                                    <a:ea typeface="Tahoma" panose="020B0604030504040204" pitchFamily="34" charset="0"/>
                                    <a:cs typeface="Tahoma" panose="020B0604030504040204" pitchFamily="34" charset="0"/>
                                  </a:rPr>
                                </m:ctrlPr>
                              </m:fPr>
                              <m:num>
                                <m:r>
                                  <a:rPr lang="en-US" sz="2800" b="1" i="1" smtClean="0">
                                    <a:latin typeface="Cambria Math" panose="02040503050406030204" pitchFamily="18" charset="0"/>
                                    <a:ea typeface="Tahoma" panose="020B0604030504040204" pitchFamily="34" charset="0"/>
                                    <a:cs typeface="Tahoma" panose="020B0604030504040204" pitchFamily="34" charset="0"/>
                                  </a:rPr>
                                  <m:t>𝟏</m:t>
                                </m:r>
                              </m:num>
                              <m:den>
                                <m:r>
                                  <a:rPr lang="en-US" sz="2800" b="1" i="1" smtClean="0">
                                    <a:latin typeface="Cambria Math" panose="02040503050406030204" pitchFamily="18" charset="0"/>
                                    <a:ea typeface="Tahoma" panose="020B0604030504040204" pitchFamily="34" charset="0"/>
                                    <a:cs typeface="Tahoma" panose="020B0604030504040204" pitchFamily="34" charset="0"/>
                                  </a:rPr>
                                  <m:t>𝟑</m:t>
                                </m:r>
                              </m:den>
                            </m:f>
                          </m:sub>
                        </m:sSub>
                      </m:fName>
                      <m:e>
                        <m:r>
                          <a:rPr lang="en-US" sz="2800" b="1" i="1" smtClean="0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𝒙</m:t>
                        </m:r>
                      </m:e>
                    </m:func>
                    <m:r>
                      <a:rPr lang="en-US" sz="2800" b="1" i="1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=</m:t>
                    </m:r>
                    <m:r>
                      <a:rPr lang="en-US" sz="2800" b="1" i="1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𝒙</m:t>
                    </m:r>
                    <m:r>
                      <a:rPr lang="en-US" sz="2800" b="1" i="1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−</m:t>
                    </m:r>
                    <m:r>
                      <a:rPr lang="en-US" sz="2800" b="1" i="1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𝟏</m:t>
                    </m:r>
                  </m:oMath>
                </a14:m>
                <a:r>
                  <a:rPr lang="en-US" sz="2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endParaRPr lang="uk-UA" sz="28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42" name="Прямоугольник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60358" y="3460758"/>
                <a:ext cx="3566160" cy="732123"/>
              </a:xfrm>
              <a:prstGeom prst="rect">
                <a:avLst/>
              </a:prstGeom>
              <a:blipFill>
                <a:blip r:embed="rId10"/>
                <a:stretch>
                  <a:fillRect l="-3419" t="-10000"/>
                </a:stretch>
              </a:blipFill>
              <a:ln>
                <a:noFill/>
              </a:ln>
              <a:effectLst/>
            </p:spPr>
            <p:txBody>
              <a:bodyPr/>
              <a:lstStyle/>
              <a:p>
                <a:r>
                  <a:rPr lang="uk-U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3" name="Прямоугольник 7"/>
              <p:cNvSpPr/>
              <p:nvPr/>
            </p:nvSpPr>
            <p:spPr>
              <a:xfrm>
                <a:off x="7360357" y="4538187"/>
                <a:ext cx="3566161" cy="523220"/>
              </a:xfrm>
              <a:prstGeom prst="rect">
                <a:avLst/>
              </a:prstGeom>
              <a:solidFill>
                <a:srgbClr val="2B5666"/>
              </a:solidFill>
              <a:ln>
                <a:noFill/>
              </a:ln>
              <a:effectLst/>
            </p:spPr>
            <p:style>
              <a:lnRef idx="3">
                <a:schemeClr val="lt1"/>
              </a:lnRef>
              <a:fillRef idx="1">
                <a:schemeClr val="accent6"/>
              </a:fillRef>
              <a:effectRef idx="1">
                <a:schemeClr val="accent6"/>
              </a:effectRef>
              <a:fontRef idx="minor">
                <a:schemeClr val="lt1"/>
              </a:fontRef>
            </p:style>
            <p:txBody>
              <a:bodyPr wrap="square">
                <a:spAutoFit/>
              </a:bodyPr>
              <a:lstStyle/>
              <a:p>
                <a:r>
                  <a:rPr lang="en-US" sz="2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3</a:t>
                </a:r>
                <a:r>
                  <a:rPr lang="uk-UA" sz="2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)</a:t>
                </a:r>
                <a:r>
                  <a:rPr lang="en-US" sz="2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2800" b="1" i="1" smtClean="0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</m:ctrlPr>
                      </m:funcPr>
                      <m:fName>
                        <m:sSub>
                          <m:sSubPr>
                            <m:ctrlPr>
                              <a:rPr lang="en-US" sz="2800" b="1" i="1" smtClean="0">
                                <a:latin typeface="Cambria Math" panose="02040503050406030204" pitchFamily="18" charset="0"/>
                                <a:ea typeface="Tahoma" panose="020B0604030504040204" pitchFamily="34" charset="0"/>
                                <a:cs typeface="Tahoma" panose="020B0604030504040204" pitchFamily="34" charset="0"/>
                              </a:rPr>
                            </m:ctrlPr>
                          </m:sSubPr>
                          <m:e>
                            <m:r>
                              <a:rPr lang="en-US" sz="2800" b="1" i="0" smtClean="0">
                                <a:latin typeface="Cambria Math" panose="02040503050406030204" pitchFamily="18" charset="0"/>
                                <a:ea typeface="Tahoma" panose="020B0604030504040204" pitchFamily="34" charset="0"/>
                                <a:cs typeface="Tahoma" panose="020B0604030504040204" pitchFamily="34" charset="0"/>
                              </a:rPr>
                              <m:t>𝐥𝐨𝐠</m:t>
                            </m:r>
                          </m:e>
                          <m:sub>
                            <m:r>
                              <a:rPr lang="en-US" sz="2800" b="1" i="1" smtClean="0">
                                <a:latin typeface="Cambria Math" panose="02040503050406030204" pitchFamily="18" charset="0"/>
                                <a:ea typeface="Tahoma" panose="020B0604030504040204" pitchFamily="34" charset="0"/>
                                <a:cs typeface="Tahoma" panose="020B0604030504040204" pitchFamily="34" charset="0"/>
                              </a:rPr>
                              <m:t>𝟐</m:t>
                            </m:r>
                          </m:sub>
                        </m:sSub>
                      </m:fName>
                      <m:e>
                        <m:r>
                          <a:rPr lang="en-US" sz="2800" b="1" i="1" smtClean="0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𝒙</m:t>
                        </m:r>
                      </m:e>
                    </m:func>
                    <m:r>
                      <a:rPr lang="en-US" sz="2800" b="1" i="1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=−</m:t>
                    </m:r>
                    <m:r>
                      <a:rPr lang="en-US" sz="2800" b="1" i="1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𝒙</m:t>
                    </m:r>
                    <m:r>
                      <a:rPr lang="en-US" sz="2800" b="1" i="1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−</m:t>
                    </m:r>
                    <m:r>
                      <a:rPr lang="en-US" sz="2800" b="1" i="1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𝟎</m:t>
                    </m:r>
                    <m:r>
                      <a:rPr lang="en-US" sz="2800" b="1" i="1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,</m:t>
                    </m:r>
                    <m:r>
                      <a:rPr lang="en-US" sz="2800" b="1" i="1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𝟓</m:t>
                    </m:r>
                  </m:oMath>
                </a14:m>
                <a:endParaRPr lang="uk-UA" sz="28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43" name="Прямоугольник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60357" y="4538187"/>
                <a:ext cx="3566161" cy="523220"/>
              </a:xfrm>
              <a:prstGeom prst="rect">
                <a:avLst/>
              </a:prstGeom>
              <a:blipFill>
                <a:blip r:embed="rId11"/>
                <a:stretch>
                  <a:fillRect l="-3419" t="-12791" b="-30233"/>
                </a:stretch>
              </a:blipFill>
              <a:ln>
                <a:noFill/>
              </a:ln>
              <a:effectLst/>
            </p:spPr>
            <p:txBody>
              <a:bodyPr/>
              <a:lstStyle/>
              <a:p>
                <a:r>
                  <a:rPr lang="uk-UA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6" name="Пряма сполучна лінія 5"/>
          <p:cNvCxnSpPr/>
          <p:nvPr/>
        </p:nvCxnSpPr>
        <p:spPr>
          <a:xfrm>
            <a:off x="2590800" y="3931956"/>
            <a:ext cx="0" cy="686082"/>
          </a:xfrm>
          <a:prstGeom prst="line">
            <a:avLst/>
          </a:prstGeom>
          <a:ln w="2857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Пряма сполучна лінія 22"/>
          <p:cNvCxnSpPr/>
          <p:nvPr/>
        </p:nvCxnSpPr>
        <p:spPr>
          <a:xfrm flipH="1">
            <a:off x="1257300" y="3947576"/>
            <a:ext cx="1333500" cy="0"/>
          </a:xfrm>
          <a:prstGeom prst="line">
            <a:avLst/>
          </a:prstGeom>
          <a:ln w="2857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Овал 19"/>
          <p:cNvSpPr/>
          <p:nvPr/>
        </p:nvSpPr>
        <p:spPr>
          <a:xfrm>
            <a:off x="2541050" y="3897826"/>
            <a:ext cx="99500" cy="995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26" name="Рисунок 2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" y="623776"/>
            <a:ext cx="7360359" cy="6234224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32" name="Виноска 1 (межа й риска) 31"/>
              <p:cNvSpPr/>
              <p:nvPr/>
            </p:nvSpPr>
            <p:spPr>
              <a:xfrm>
                <a:off x="5139463" y="2767652"/>
                <a:ext cx="1782442" cy="476861"/>
              </a:xfrm>
              <a:prstGeom prst="accentBorderCallout1">
                <a:avLst>
                  <a:gd name="adj1" fmla="val 47537"/>
                  <a:gd name="adj2" fmla="val -9400"/>
                  <a:gd name="adj3" fmla="val -43864"/>
                  <a:gd name="adj4" fmla="val -66472"/>
                </a:avLst>
              </a:prstGeom>
              <a:solidFill>
                <a:srgbClr val="3C5A59"/>
              </a:solidFill>
              <a:ln w="28575">
                <a:solidFill>
                  <a:srgbClr val="3C5A59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 smtClean="0"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𝒚</m:t>
                      </m:r>
                      <m:r>
                        <a:rPr lang="en-US" sz="2400" b="1" i="1" smtClean="0"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=</m:t>
                      </m:r>
                      <m:r>
                        <a:rPr lang="en-US" sz="2400" b="1" i="1"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𝒙</m:t>
                      </m:r>
                      <m:r>
                        <a:rPr lang="en-US" sz="2400" b="1" i="1"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−</m:t>
                      </m:r>
                      <m:r>
                        <a:rPr lang="en-US" sz="2400" b="1" i="1"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𝟏</m:t>
                      </m:r>
                    </m:oMath>
                  </m:oMathPara>
                </a14:m>
                <a:endParaRPr lang="uk-UA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>
          <p:sp>
            <p:nvSpPr>
              <p:cNvPr id="32" name="Виноска 1 (межа й риска) 3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39463" y="2767652"/>
                <a:ext cx="1782442" cy="476861"/>
              </a:xfrm>
              <a:prstGeom prst="accentBorderCallout1">
                <a:avLst>
                  <a:gd name="adj1" fmla="val 47537"/>
                  <a:gd name="adj2" fmla="val -9400"/>
                  <a:gd name="adj3" fmla="val -43864"/>
                  <a:gd name="adj4" fmla="val -66472"/>
                </a:avLst>
              </a:prstGeom>
              <a:blipFill>
                <a:blip r:embed="rId12"/>
                <a:stretch>
                  <a:fillRect/>
                </a:stretch>
              </a:blipFill>
              <a:ln w="28575">
                <a:solidFill>
                  <a:srgbClr val="3C5A59"/>
                </a:solidFill>
              </a:ln>
            </p:spPr>
            <p:txBody>
              <a:bodyPr/>
              <a:lstStyle/>
              <a:p>
                <a:r>
                  <a:rPr lang="uk-U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Виноска 1 (межа й риска) 30"/>
              <p:cNvSpPr/>
              <p:nvPr/>
            </p:nvSpPr>
            <p:spPr>
              <a:xfrm flipH="1">
                <a:off x="2026459" y="5897968"/>
                <a:ext cx="1967946" cy="677810"/>
              </a:xfrm>
              <a:prstGeom prst="accentBorderCallout1">
                <a:avLst>
                  <a:gd name="adj1" fmla="val 47537"/>
                  <a:gd name="adj2" fmla="val -9400"/>
                  <a:gd name="adj3" fmla="val -32228"/>
                  <a:gd name="adj4" fmla="val -60991"/>
                </a:avLst>
              </a:prstGeom>
              <a:solidFill>
                <a:srgbClr val="B1510F"/>
              </a:solidFill>
              <a:ln w="28575">
                <a:solidFill>
                  <a:srgbClr val="B1510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 smtClean="0"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𝒚</m:t>
                      </m:r>
                      <m:r>
                        <a:rPr lang="en-US" sz="2400" b="1" i="1" smtClean="0"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=</m:t>
                      </m:r>
                      <m:func>
                        <m:funcPr>
                          <m:ctrlPr>
                            <a:rPr lang="en-US" sz="2400" b="1" i="1" smtClean="0"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</m:ctrlPr>
                        </m:funcPr>
                        <m:fName>
                          <m:sSub>
                            <m:sSubPr>
                              <m:ctrlPr>
                                <a:rPr lang="en-US" sz="2400" b="1" i="1" smtClean="0">
                                  <a:latin typeface="Cambria Math" panose="02040503050406030204" pitchFamily="18" charset="0"/>
                                  <a:ea typeface="Tahoma" panose="020B0604030504040204" pitchFamily="34" charset="0"/>
                                  <a:cs typeface="Tahoma" panose="020B0604030504040204" pitchFamily="34" charset="0"/>
                                </a:rPr>
                              </m:ctrlPr>
                            </m:sSubPr>
                            <m:e>
                              <m:r>
                                <a:rPr lang="en-US" sz="2400" b="1" i="0" smtClean="0">
                                  <a:latin typeface="Cambria Math" panose="02040503050406030204" pitchFamily="18" charset="0"/>
                                  <a:ea typeface="Tahoma" panose="020B0604030504040204" pitchFamily="34" charset="0"/>
                                  <a:cs typeface="Tahoma" panose="020B0604030504040204" pitchFamily="34" charset="0"/>
                                </a:rPr>
                                <m:t>𝐥𝐨𝐠</m:t>
                              </m:r>
                            </m:e>
                            <m:sub>
                              <m:f>
                                <m:fPr>
                                  <m:ctrlPr>
                                    <a:rPr lang="en-US" sz="2400" b="1" i="1" smtClean="0">
                                      <a:latin typeface="Cambria Math" panose="02040503050406030204" pitchFamily="18" charset="0"/>
                                      <a:ea typeface="Tahoma" panose="020B0604030504040204" pitchFamily="34" charset="0"/>
                                      <a:cs typeface="Tahoma" panose="020B0604030504040204" pitchFamily="34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2400" b="1" i="1" smtClean="0">
                                      <a:latin typeface="Cambria Math" panose="02040503050406030204" pitchFamily="18" charset="0"/>
                                      <a:ea typeface="Tahoma" panose="020B0604030504040204" pitchFamily="34" charset="0"/>
                                      <a:cs typeface="Tahoma" panose="020B0604030504040204" pitchFamily="34" charset="0"/>
                                    </a:rPr>
                                    <m:t>𝟏</m:t>
                                  </m:r>
                                </m:num>
                                <m:den>
                                  <m:r>
                                    <a:rPr lang="en-US" sz="2400" b="1" i="1" smtClean="0">
                                      <a:latin typeface="Cambria Math" panose="02040503050406030204" pitchFamily="18" charset="0"/>
                                      <a:ea typeface="Tahoma" panose="020B0604030504040204" pitchFamily="34" charset="0"/>
                                      <a:cs typeface="Tahoma" panose="020B0604030504040204" pitchFamily="34" charset="0"/>
                                    </a:rPr>
                                    <m:t>𝟑</m:t>
                                  </m:r>
                                </m:den>
                              </m:f>
                            </m:sub>
                          </m:sSub>
                        </m:fName>
                        <m:e>
                          <m:r>
                            <a:rPr lang="en-US" sz="2400" b="1" i="1" smtClean="0"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𝒙</m:t>
                          </m:r>
                        </m:e>
                      </m:func>
                    </m:oMath>
                  </m:oMathPara>
                </a14:m>
                <a:endParaRPr lang="uk-UA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31" name="Виноска 1 (межа й риска) 3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flipH="1">
                <a:off x="2026459" y="5897968"/>
                <a:ext cx="1967946" cy="677810"/>
              </a:xfrm>
              <a:prstGeom prst="accentBorderCallout1">
                <a:avLst>
                  <a:gd name="adj1" fmla="val 47537"/>
                  <a:gd name="adj2" fmla="val -9400"/>
                  <a:gd name="adj3" fmla="val -32228"/>
                  <a:gd name="adj4" fmla="val -60991"/>
                </a:avLst>
              </a:prstGeom>
              <a:blipFill>
                <a:blip r:embed="rId13"/>
                <a:stretch>
                  <a:fillRect/>
                </a:stretch>
              </a:blipFill>
              <a:ln w="28575">
                <a:solidFill>
                  <a:srgbClr val="B1510F"/>
                </a:solidFill>
              </a:ln>
            </p:spPr>
            <p:txBody>
              <a:bodyPr/>
              <a:lstStyle/>
              <a:p>
                <a:r>
                  <a:rPr lang="uk-UA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7" name="Рисунок 26"/>
          <p:cNvPicPr>
            <a:picLocks noChangeAspect="1"/>
          </p:cNvPicPr>
          <p:nvPr/>
        </p:nvPicPr>
        <p:blipFill rotWithShape="1"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0825"/>
          <a:stretch/>
        </p:blipFill>
        <p:spPr>
          <a:xfrm>
            <a:off x="-2" y="3168881"/>
            <a:ext cx="7360359" cy="3689118"/>
          </a:xfrm>
          <a:prstGeom prst="rect">
            <a:avLst/>
          </a:prstGeom>
        </p:spPr>
      </p:pic>
      <p:pic>
        <p:nvPicPr>
          <p:cNvPr id="28" name="Рисунок 27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" y="623776"/>
            <a:ext cx="7360359" cy="6234224"/>
          </a:xfrm>
          <a:prstGeom prst="rect">
            <a:avLst/>
          </a:prstGeom>
        </p:spPr>
      </p:pic>
      <p:sp>
        <p:nvSpPr>
          <p:cNvPr id="33" name="Овал 32"/>
          <p:cNvSpPr/>
          <p:nvPr/>
        </p:nvSpPr>
        <p:spPr>
          <a:xfrm>
            <a:off x="1874300" y="4568288"/>
            <a:ext cx="99500" cy="995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35" name="Рисунок 34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" y="641678"/>
            <a:ext cx="7339222" cy="6216321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40" name="Виноска 1 (межа й риска) 39"/>
              <p:cNvSpPr/>
              <p:nvPr/>
            </p:nvSpPr>
            <p:spPr>
              <a:xfrm>
                <a:off x="3607248" y="5685237"/>
                <a:ext cx="2153472" cy="476861"/>
              </a:xfrm>
              <a:prstGeom prst="accentBorderCallout1">
                <a:avLst>
                  <a:gd name="adj1" fmla="val 47537"/>
                  <a:gd name="adj2" fmla="val -9400"/>
                  <a:gd name="adj3" fmla="val 75978"/>
                  <a:gd name="adj4" fmla="val -58517"/>
                </a:avLst>
              </a:prstGeom>
              <a:solidFill>
                <a:srgbClr val="3C5A59"/>
              </a:solidFill>
              <a:ln w="28575">
                <a:solidFill>
                  <a:srgbClr val="3C5A59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 smtClean="0"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𝒚</m:t>
                      </m:r>
                      <m:r>
                        <a:rPr lang="en-US" sz="2400" b="1" i="1" smtClean="0"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=−</m:t>
                      </m:r>
                      <m:r>
                        <a:rPr lang="en-US" sz="2400" b="1" i="1"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𝒙</m:t>
                      </m:r>
                      <m:r>
                        <a:rPr lang="en-US" sz="2400" b="1" i="1"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−</m:t>
                      </m:r>
                      <m:r>
                        <a:rPr lang="en-US" sz="2400" b="1" i="1"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𝟎</m:t>
                      </m:r>
                      <m:r>
                        <a:rPr lang="en-US" sz="2400" b="1" i="1"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,</m:t>
                      </m:r>
                      <m:r>
                        <a:rPr lang="en-US" sz="2400" b="1" i="1"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𝟓</m:t>
                      </m:r>
                    </m:oMath>
                  </m:oMathPara>
                </a14:m>
                <a:endParaRPr lang="uk-UA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>
          <p:sp>
            <p:nvSpPr>
              <p:cNvPr id="40" name="Виноска 1 (межа й риска) 3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07248" y="5685237"/>
                <a:ext cx="2153472" cy="476861"/>
              </a:xfrm>
              <a:prstGeom prst="accentBorderCallout1">
                <a:avLst>
                  <a:gd name="adj1" fmla="val 47537"/>
                  <a:gd name="adj2" fmla="val -9400"/>
                  <a:gd name="adj3" fmla="val 75978"/>
                  <a:gd name="adj4" fmla="val -58517"/>
                </a:avLst>
              </a:prstGeom>
              <a:blipFill>
                <a:blip r:embed="rId17"/>
                <a:stretch>
                  <a:fillRect/>
                </a:stretch>
              </a:blipFill>
              <a:ln w="28575">
                <a:solidFill>
                  <a:srgbClr val="3C5A59"/>
                </a:solidFill>
              </a:ln>
            </p:spPr>
            <p:txBody>
              <a:bodyPr/>
              <a:lstStyle/>
              <a:p>
                <a:r>
                  <a:rPr lang="uk-U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9" name="Виноска 1 (межа й риска) 38"/>
              <p:cNvSpPr/>
              <p:nvPr/>
            </p:nvSpPr>
            <p:spPr>
              <a:xfrm flipH="1">
                <a:off x="2021704" y="1844938"/>
                <a:ext cx="1717311" cy="481650"/>
              </a:xfrm>
              <a:prstGeom prst="accentBorderCallout1">
                <a:avLst>
                  <a:gd name="adj1" fmla="val 47537"/>
                  <a:gd name="adj2" fmla="val -9400"/>
                  <a:gd name="adj3" fmla="val 221413"/>
                  <a:gd name="adj4" fmla="val -82262"/>
                </a:avLst>
              </a:prstGeom>
              <a:solidFill>
                <a:srgbClr val="B1510F"/>
              </a:solidFill>
              <a:ln w="28575">
                <a:solidFill>
                  <a:srgbClr val="B1510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 smtClean="0"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𝒚</m:t>
                      </m:r>
                      <m:r>
                        <a:rPr lang="en-US" sz="2400" b="1" i="1" smtClean="0"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=</m:t>
                      </m:r>
                      <m:func>
                        <m:funcPr>
                          <m:ctrlPr>
                            <a:rPr lang="en-US" sz="2400" b="1" i="1"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</m:ctrlPr>
                        </m:funcPr>
                        <m:fName>
                          <m:sSub>
                            <m:sSubPr>
                              <m:ctrlPr>
                                <a:rPr lang="en-US" sz="2400" b="1" i="1">
                                  <a:latin typeface="Cambria Math" panose="02040503050406030204" pitchFamily="18" charset="0"/>
                                  <a:ea typeface="Tahoma" panose="020B0604030504040204" pitchFamily="34" charset="0"/>
                                  <a:cs typeface="Tahoma" panose="020B0604030504040204" pitchFamily="34" charset="0"/>
                                </a:rPr>
                              </m:ctrlPr>
                            </m:sSubPr>
                            <m:e>
                              <m:r>
                                <a:rPr lang="en-US" sz="2400" b="1">
                                  <a:latin typeface="Cambria Math" panose="02040503050406030204" pitchFamily="18" charset="0"/>
                                  <a:ea typeface="Tahoma" panose="020B0604030504040204" pitchFamily="34" charset="0"/>
                                  <a:cs typeface="Tahoma" panose="020B0604030504040204" pitchFamily="34" charset="0"/>
                                </a:rPr>
                                <m:t>𝐥𝐨𝐠</m:t>
                              </m:r>
                            </m:e>
                            <m:sub>
                              <m:r>
                                <a:rPr lang="en-US" sz="2400" b="1" i="1">
                                  <a:latin typeface="Cambria Math" panose="02040503050406030204" pitchFamily="18" charset="0"/>
                                  <a:ea typeface="Tahoma" panose="020B0604030504040204" pitchFamily="34" charset="0"/>
                                  <a:cs typeface="Tahoma" panose="020B0604030504040204" pitchFamily="34" charset="0"/>
                                </a:rPr>
                                <m:t>𝟐</m:t>
                              </m:r>
                            </m:sub>
                          </m:sSub>
                        </m:fName>
                        <m:e>
                          <m:r>
                            <a:rPr lang="en-US" sz="2400" b="1" i="1"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𝒙</m:t>
                          </m:r>
                        </m:e>
                      </m:func>
                    </m:oMath>
                  </m:oMathPara>
                </a14:m>
                <a:endParaRPr lang="uk-UA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>
          <p:sp>
            <p:nvSpPr>
              <p:cNvPr id="39" name="Виноска 1 (межа й риска) 3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flipH="1">
                <a:off x="2021704" y="1844938"/>
                <a:ext cx="1717311" cy="481650"/>
              </a:xfrm>
              <a:prstGeom prst="accentBorderCallout1">
                <a:avLst>
                  <a:gd name="adj1" fmla="val 47537"/>
                  <a:gd name="adj2" fmla="val -9400"/>
                  <a:gd name="adj3" fmla="val 221413"/>
                  <a:gd name="adj4" fmla="val -82262"/>
                </a:avLst>
              </a:prstGeom>
              <a:blipFill>
                <a:blip r:embed="rId18"/>
                <a:stretch>
                  <a:fillRect/>
                </a:stretch>
              </a:blipFill>
              <a:ln w="28575">
                <a:solidFill>
                  <a:srgbClr val="B1510F"/>
                </a:solidFill>
              </a:ln>
            </p:spPr>
            <p:txBody>
              <a:bodyPr/>
              <a:lstStyle/>
              <a:p>
                <a:r>
                  <a:rPr lang="uk-UA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6" name="Рисунок 35"/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" y="641678"/>
            <a:ext cx="7339222" cy="6216321"/>
          </a:xfrm>
          <a:prstGeom prst="rect">
            <a:avLst/>
          </a:prstGeom>
        </p:spPr>
      </p:pic>
      <p:pic>
        <p:nvPicPr>
          <p:cNvPr id="38" name="Рисунок 37"/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" y="641678"/>
            <a:ext cx="7339222" cy="6216321"/>
          </a:xfrm>
          <a:prstGeom prst="rect">
            <a:avLst/>
          </a:prstGeom>
        </p:spPr>
      </p:pic>
      <p:sp>
        <p:nvSpPr>
          <p:cNvPr id="37" name="TextBox 36"/>
          <p:cNvSpPr txBox="1"/>
          <p:nvPr/>
        </p:nvSpPr>
        <p:spPr>
          <a:xfrm>
            <a:off x="700924" y="752775"/>
            <a:ext cx="94499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4400" b="1" dirty="0">
                <a:solidFill>
                  <a:srgbClr val="2B566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9</a:t>
            </a:r>
            <a:endParaRPr lang="uk-UA" sz="4000" b="1" kern="1200" dirty="0">
              <a:solidFill>
                <a:srgbClr val="2B5666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87" y="696934"/>
            <a:ext cx="959338" cy="881122"/>
          </a:xfrm>
          <a:prstGeom prst="rect">
            <a:avLst/>
          </a:prstGeom>
        </p:spPr>
      </p:pic>
      <p:cxnSp>
        <p:nvCxnSpPr>
          <p:cNvPr id="44" name="Пряма сполучна лінія 43"/>
          <p:cNvCxnSpPr/>
          <p:nvPr/>
        </p:nvCxnSpPr>
        <p:spPr>
          <a:xfrm>
            <a:off x="1575654" y="4618038"/>
            <a:ext cx="0" cy="686082"/>
          </a:xfrm>
          <a:prstGeom prst="line">
            <a:avLst/>
          </a:prstGeom>
          <a:ln w="2857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Пряма сполучна лінія 44"/>
          <p:cNvCxnSpPr/>
          <p:nvPr/>
        </p:nvCxnSpPr>
        <p:spPr>
          <a:xfrm flipH="1">
            <a:off x="1257300" y="5291396"/>
            <a:ext cx="318354" cy="0"/>
          </a:xfrm>
          <a:prstGeom prst="line">
            <a:avLst/>
          </a:prstGeom>
          <a:ln w="2857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Овал 40"/>
          <p:cNvSpPr/>
          <p:nvPr/>
        </p:nvSpPr>
        <p:spPr>
          <a:xfrm>
            <a:off x="1531400" y="5244026"/>
            <a:ext cx="99500" cy="995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667043854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2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750"/>
                            </p:stCondLst>
                            <p:childTnLst>
                              <p:par>
                                <p:cTn id="2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2" dur="5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00"/>
                            </p:stCondLst>
                            <p:childTnLst>
                              <p:par>
                                <p:cTn id="4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000"/>
                            </p:stCondLst>
                            <p:childTnLst>
                              <p:par>
                                <p:cTn id="44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1500"/>
                            </p:stCondLst>
                            <p:childTnLst>
                              <p:par>
                                <p:cTn id="4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2000"/>
                            </p:stCondLst>
                            <p:childTnLst>
                              <p:par>
                                <p:cTn id="55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57" dur="2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2250"/>
                            </p:stCondLst>
                            <p:childTnLst>
                              <p:par>
                                <p:cTn id="5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1" dur="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4" dur="25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2" presetClass="exit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68" dur="25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2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71" dur="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6" presetClass="exit" presetSubtype="2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74" dur="2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22" presetClass="exit" presetSubtype="8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77" dur="2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22" presetClass="exit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80" dur="2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2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83" dur="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22" presetClass="exit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86" dur="2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9" dur="2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250"/>
                            </p:stCondLst>
                            <p:childTnLst>
                              <p:par>
                                <p:cTn id="92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9" dur="25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6" dur="5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5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1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19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5" fill="hold">
                            <p:stCondLst>
                              <p:cond delay="2000"/>
                            </p:stCondLst>
                            <p:childTnLst>
                              <p:par>
                                <p:cTn id="126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28" dur="25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16" presetClass="exit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32" dur="25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4" presetID="22" presetClass="exit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135" dur="25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7" presetID="22" presetClass="exit" presetSubtype="8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138" dur="25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0" presetID="22" presetClass="exit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141" dur="25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3" presetID="22" presetClass="exit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144" dur="2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7" dur="25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9" fill="hold">
                            <p:stCondLst>
                              <p:cond delay="250"/>
                            </p:stCondLst>
                            <p:childTnLst>
                              <p:par>
                                <p:cTn id="150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2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3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8" fill="hold">
                      <p:stCondLst>
                        <p:cond delay="indefinite"/>
                      </p:stCondLst>
                      <p:childTnLst>
                        <p:par>
                          <p:cTn id="159" fill="hold">
                            <p:stCondLst>
                              <p:cond delay="0"/>
                            </p:stCondLst>
                            <p:childTnLst>
                              <p:par>
                                <p:cTn id="16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3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4" dur="5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5" dur="5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8" fill="hold">
                            <p:stCondLst>
                              <p:cond delay="500"/>
                            </p:stCondLst>
                            <p:childTnLst>
                              <p:par>
                                <p:cTn id="16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2" fill="hold">
                            <p:stCondLst>
                              <p:cond delay="1000"/>
                            </p:stCondLst>
                            <p:childTnLst>
                              <p:par>
                                <p:cTn id="17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5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7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79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3" fill="hold">
                            <p:stCondLst>
                              <p:cond delay="2000"/>
                            </p:stCondLst>
                            <p:childTnLst>
                              <p:par>
                                <p:cTn id="184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86" dur="25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7" fill="hold">
                            <p:stCondLst>
                              <p:cond delay="2250"/>
                            </p:stCondLst>
                            <p:childTnLst>
                              <p:par>
                                <p:cTn id="188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0" dur="25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1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93" dur="25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19" grpId="1" animBg="1"/>
      <p:bldP spid="18" grpId="0" animBg="1"/>
      <p:bldP spid="18" grpId="1" animBg="1"/>
      <p:bldP spid="4" grpId="0"/>
      <p:bldP spid="7" grpId="0" animBg="1"/>
      <p:bldP spid="30" grpId="0" animBg="1"/>
      <p:bldP spid="42" grpId="0" animBg="1"/>
      <p:bldP spid="43" grpId="0" animBg="1"/>
      <p:bldP spid="20" grpId="0" animBg="1"/>
      <p:bldP spid="20" grpId="1" animBg="1"/>
      <p:bldP spid="32" grpId="0" animBg="1"/>
      <p:bldP spid="32" grpId="1" animBg="1"/>
      <p:bldP spid="31" grpId="0" animBg="1"/>
      <p:bldP spid="31" grpId="1" animBg="1"/>
      <p:bldP spid="33" grpId="0" animBg="1"/>
      <p:bldP spid="33" grpId="1" animBg="1"/>
      <p:bldP spid="40" grpId="0" animBg="1"/>
      <p:bldP spid="39" grpId="0" animBg="1"/>
      <p:bldP spid="37" grpId="0"/>
      <p:bldP spid="41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0" y="0"/>
            <a:ext cx="12192000" cy="624114"/>
          </a:xfrm>
          <a:prstGeom prst="rect">
            <a:avLst/>
          </a:prstGeom>
          <a:solidFill>
            <a:srgbClr val="3C5A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TextBox 3"/>
          <p:cNvSpPr txBox="1"/>
          <p:nvPr/>
        </p:nvSpPr>
        <p:spPr>
          <a:xfrm>
            <a:off x="370112" y="39339"/>
            <a:ext cx="1132114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2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Розв’язуємо гуртом</a:t>
            </a:r>
            <a:endParaRPr lang="ru-RU" sz="3200" b="1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7" name="Прямоугольник 7"/>
          <p:cNvSpPr/>
          <p:nvPr/>
        </p:nvSpPr>
        <p:spPr>
          <a:xfrm>
            <a:off x="5760720" y="1137495"/>
            <a:ext cx="6431280" cy="1384995"/>
          </a:xfrm>
          <a:prstGeom prst="rect">
            <a:avLst/>
          </a:prstGeom>
          <a:solidFill>
            <a:srgbClr val="2B5666"/>
          </a:solidFill>
          <a:ln>
            <a:noFill/>
          </a:ln>
          <a:effectLst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uk-UA" sz="2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Між якими двома послідовними цілими числами міститься на координатній прямій число: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842326" y="752775"/>
            <a:ext cx="94499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4400" b="1" dirty="0">
                <a:solidFill>
                  <a:srgbClr val="2B566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10</a:t>
            </a:r>
            <a:endParaRPr lang="uk-UA" sz="4000" b="1" kern="1200" dirty="0">
              <a:solidFill>
                <a:srgbClr val="2B5666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87" y="696934"/>
            <a:ext cx="959338" cy="881122"/>
          </a:xfrm>
          <a:prstGeom prst="rect">
            <a:avLst/>
          </a:prstGeom>
        </p:spPr>
      </p:pic>
      <p:pic>
        <p:nvPicPr>
          <p:cNvPr id="29" name="Рисунок 2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256672"/>
            <a:ext cx="5760720" cy="3975092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0" name="Прямоугольник 7"/>
              <p:cNvSpPr/>
              <p:nvPr/>
            </p:nvSpPr>
            <p:spPr>
              <a:xfrm>
                <a:off x="5760720" y="3246593"/>
                <a:ext cx="3450657" cy="523220"/>
              </a:xfrm>
              <a:prstGeom prst="rect">
                <a:avLst/>
              </a:prstGeom>
              <a:solidFill>
                <a:srgbClr val="2B5666"/>
              </a:solidFill>
              <a:ln>
                <a:noFill/>
              </a:ln>
              <a:effectLst/>
            </p:spPr>
            <p:style>
              <a:lnRef idx="3">
                <a:schemeClr val="lt1"/>
              </a:lnRef>
              <a:fillRef idx="1">
                <a:schemeClr val="accent6"/>
              </a:fillRef>
              <a:effectRef idx="1">
                <a:schemeClr val="accent6"/>
              </a:effectRef>
              <a:fontRef idx="minor">
                <a:schemeClr val="lt1"/>
              </a:fontRef>
            </p:style>
            <p:txBody>
              <a:bodyPr wrap="square">
                <a:spAutoFit/>
              </a:bodyPr>
              <a:lstStyle/>
              <a:p>
                <a:r>
                  <a:rPr lang="uk-UA" sz="2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1)</a:t>
                </a:r>
                <a:r>
                  <a:rPr lang="en-US" sz="2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2800" b="1" i="1" smtClean="0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</m:ctrlPr>
                      </m:funcPr>
                      <m:fName>
                        <m:sSub>
                          <m:sSubPr>
                            <m:ctrlPr>
                              <a:rPr lang="en-US" sz="2800" b="1" i="1" smtClean="0">
                                <a:latin typeface="Cambria Math" panose="02040503050406030204" pitchFamily="18" charset="0"/>
                                <a:ea typeface="Tahoma" panose="020B0604030504040204" pitchFamily="34" charset="0"/>
                                <a:cs typeface="Tahoma" panose="020B0604030504040204" pitchFamily="34" charset="0"/>
                              </a:rPr>
                            </m:ctrlPr>
                          </m:sSubPr>
                          <m:e>
                            <m:r>
                              <a:rPr lang="en-US" sz="2800" b="1" i="0" smtClean="0">
                                <a:latin typeface="Cambria Math" panose="02040503050406030204" pitchFamily="18" charset="0"/>
                                <a:ea typeface="Tahoma" panose="020B0604030504040204" pitchFamily="34" charset="0"/>
                                <a:cs typeface="Tahoma" panose="020B0604030504040204" pitchFamily="34" charset="0"/>
                              </a:rPr>
                              <m:t>𝐥𝐨𝐠</m:t>
                            </m:r>
                          </m:e>
                          <m:sub>
                            <m:r>
                              <a:rPr lang="uk-UA" sz="2800" b="1" i="1" smtClean="0">
                                <a:latin typeface="Cambria Math" panose="02040503050406030204" pitchFamily="18" charset="0"/>
                                <a:ea typeface="Tahoma" panose="020B0604030504040204" pitchFamily="34" charset="0"/>
                                <a:cs typeface="Tahoma" panose="020B0604030504040204" pitchFamily="34" charset="0"/>
                              </a:rPr>
                              <m:t>𝟑</m:t>
                            </m:r>
                          </m:sub>
                        </m:sSub>
                      </m:fName>
                      <m:e>
                        <m:r>
                          <a:rPr lang="uk-UA" sz="2800" b="1" i="1" smtClean="0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𝟏𝟎</m:t>
                        </m:r>
                      </m:e>
                    </m:func>
                  </m:oMath>
                </a14:m>
                <a:endParaRPr lang="uk-UA" sz="28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30" name="Прямоугольник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60720" y="3246593"/>
                <a:ext cx="3450657" cy="523220"/>
              </a:xfrm>
              <a:prstGeom prst="rect">
                <a:avLst/>
              </a:prstGeom>
              <a:blipFill>
                <a:blip r:embed="rId5"/>
                <a:stretch>
                  <a:fillRect l="-3534" t="-14118" b="-31765"/>
                </a:stretch>
              </a:blipFill>
              <a:ln>
                <a:noFill/>
              </a:ln>
              <a:effectLst/>
            </p:spPr>
            <p:txBody>
              <a:bodyPr/>
              <a:lstStyle/>
              <a:p>
                <a:r>
                  <a:rPr lang="uk-U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2" name="Прямоугольник 7"/>
              <p:cNvSpPr/>
              <p:nvPr/>
            </p:nvSpPr>
            <p:spPr>
              <a:xfrm>
                <a:off x="5760720" y="4029783"/>
                <a:ext cx="3450657" cy="523220"/>
              </a:xfrm>
              <a:prstGeom prst="rect">
                <a:avLst/>
              </a:prstGeom>
              <a:solidFill>
                <a:srgbClr val="2B5666"/>
              </a:solidFill>
              <a:ln>
                <a:noFill/>
              </a:ln>
              <a:effectLst/>
            </p:spPr>
            <p:style>
              <a:lnRef idx="3">
                <a:schemeClr val="lt1"/>
              </a:lnRef>
              <a:fillRef idx="1">
                <a:schemeClr val="accent6"/>
              </a:fillRef>
              <a:effectRef idx="1">
                <a:schemeClr val="accent6"/>
              </a:effectRef>
              <a:fontRef idx="minor">
                <a:schemeClr val="lt1"/>
              </a:fontRef>
            </p:style>
            <p:txBody>
              <a:bodyPr wrap="square">
                <a:spAutoFit/>
              </a:bodyPr>
              <a:lstStyle/>
              <a:p>
                <a:r>
                  <a:rPr lang="en-US" sz="2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2</a:t>
                </a:r>
                <a:r>
                  <a:rPr lang="uk-UA" sz="2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)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2800" b="1" i="1" smtClean="0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</m:ctrlPr>
                      </m:funcPr>
                      <m:fName>
                        <m:sSub>
                          <m:sSubPr>
                            <m:ctrlPr>
                              <a:rPr lang="en-US" sz="2800" b="1" i="1" smtClean="0">
                                <a:latin typeface="Cambria Math" panose="02040503050406030204" pitchFamily="18" charset="0"/>
                                <a:ea typeface="Tahoma" panose="020B0604030504040204" pitchFamily="34" charset="0"/>
                                <a:cs typeface="Tahoma" panose="020B0604030504040204" pitchFamily="34" charset="0"/>
                              </a:rPr>
                            </m:ctrlPr>
                          </m:sSubPr>
                          <m:e>
                            <m:r>
                              <a:rPr lang="en-US" sz="2800" b="1" i="0" smtClean="0">
                                <a:latin typeface="Cambria Math" panose="02040503050406030204" pitchFamily="18" charset="0"/>
                                <a:ea typeface="Tahoma" panose="020B0604030504040204" pitchFamily="34" charset="0"/>
                                <a:cs typeface="Tahoma" panose="020B0604030504040204" pitchFamily="34" charset="0"/>
                              </a:rPr>
                              <m:t>𝐥𝐨𝐠</m:t>
                            </m:r>
                          </m:e>
                          <m:sub>
                            <m:r>
                              <a:rPr lang="en-US" sz="2800" b="1" i="1" smtClean="0">
                                <a:latin typeface="Cambria Math" panose="02040503050406030204" pitchFamily="18" charset="0"/>
                                <a:ea typeface="Tahoma" panose="020B0604030504040204" pitchFamily="34" charset="0"/>
                                <a:cs typeface="Tahoma" panose="020B0604030504040204" pitchFamily="34" charset="0"/>
                              </a:rPr>
                              <m:t>𝟐</m:t>
                            </m:r>
                          </m:sub>
                        </m:sSub>
                      </m:fName>
                      <m:e>
                        <m:r>
                          <a:rPr lang="en-US" sz="2800" b="1" i="1" smtClean="0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𝟓</m:t>
                        </m:r>
                      </m:e>
                    </m:func>
                  </m:oMath>
                </a14:m>
                <a:endParaRPr lang="uk-UA" sz="28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42" name="Прямоугольник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60720" y="4029783"/>
                <a:ext cx="3450657" cy="523220"/>
              </a:xfrm>
              <a:prstGeom prst="rect">
                <a:avLst/>
              </a:prstGeom>
              <a:blipFill>
                <a:blip r:embed="rId6"/>
                <a:stretch>
                  <a:fillRect l="-3534" t="-12791" b="-30233"/>
                </a:stretch>
              </a:blipFill>
              <a:ln>
                <a:noFill/>
              </a:ln>
              <a:effectLst/>
            </p:spPr>
            <p:txBody>
              <a:bodyPr/>
              <a:lstStyle/>
              <a:p>
                <a:r>
                  <a:rPr lang="uk-U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3" name="Прямоугольник 7"/>
              <p:cNvSpPr/>
              <p:nvPr/>
            </p:nvSpPr>
            <p:spPr>
              <a:xfrm>
                <a:off x="5760720" y="4812973"/>
                <a:ext cx="3450657" cy="732123"/>
              </a:xfrm>
              <a:prstGeom prst="rect">
                <a:avLst/>
              </a:prstGeom>
              <a:solidFill>
                <a:srgbClr val="2B5666"/>
              </a:solidFill>
              <a:ln>
                <a:noFill/>
              </a:ln>
              <a:effectLst/>
            </p:spPr>
            <p:style>
              <a:lnRef idx="3">
                <a:schemeClr val="lt1"/>
              </a:lnRef>
              <a:fillRef idx="1">
                <a:schemeClr val="accent6"/>
              </a:fillRef>
              <a:effectRef idx="1">
                <a:schemeClr val="accent6"/>
              </a:effectRef>
              <a:fontRef idx="minor">
                <a:schemeClr val="lt1"/>
              </a:fontRef>
            </p:style>
            <p:txBody>
              <a:bodyPr wrap="square">
                <a:spAutoFit/>
              </a:bodyPr>
              <a:lstStyle/>
              <a:p>
                <a:r>
                  <a:rPr lang="en-US" sz="2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3</a:t>
                </a:r>
                <a:r>
                  <a:rPr lang="uk-UA" sz="2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)</a:t>
                </a:r>
                <a:r>
                  <a:rPr lang="en-US" sz="2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2800" b="1" i="1" smtClean="0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</m:ctrlPr>
                      </m:funcPr>
                      <m:fName>
                        <m:sSub>
                          <m:sSubPr>
                            <m:ctrlPr>
                              <a:rPr lang="en-US" sz="2800" b="1" i="1" smtClean="0">
                                <a:latin typeface="Cambria Math" panose="02040503050406030204" pitchFamily="18" charset="0"/>
                                <a:ea typeface="Tahoma" panose="020B0604030504040204" pitchFamily="34" charset="0"/>
                                <a:cs typeface="Tahoma" panose="020B0604030504040204" pitchFamily="34" charset="0"/>
                              </a:rPr>
                            </m:ctrlPr>
                          </m:sSubPr>
                          <m:e>
                            <m:r>
                              <a:rPr lang="en-US" sz="2800" b="1" i="0" smtClean="0">
                                <a:latin typeface="Cambria Math" panose="02040503050406030204" pitchFamily="18" charset="0"/>
                                <a:ea typeface="Tahoma" panose="020B0604030504040204" pitchFamily="34" charset="0"/>
                                <a:cs typeface="Tahoma" panose="020B0604030504040204" pitchFamily="34" charset="0"/>
                              </a:rPr>
                              <m:t>𝐥𝐨𝐠</m:t>
                            </m:r>
                          </m:e>
                          <m:sub>
                            <m:f>
                              <m:fPr>
                                <m:ctrlPr>
                                  <a:rPr lang="en-US" sz="2800" b="1" i="1" smtClean="0">
                                    <a:latin typeface="Cambria Math" panose="02040503050406030204" pitchFamily="18" charset="0"/>
                                    <a:ea typeface="Tahoma" panose="020B0604030504040204" pitchFamily="34" charset="0"/>
                                    <a:cs typeface="Tahoma" panose="020B0604030504040204" pitchFamily="34" charset="0"/>
                                  </a:rPr>
                                </m:ctrlPr>
                              </m:fPr>
                              <m:num>
                                <m:r>
                                  <a:rPr lang="en-US" sz="2800" b="1" i="1" smtClean="0">
                                    <a:latin typeface="Cambria Math" panose="02040503050406030204" pitchFamily="18" charset="0"/>
                                    <a:ea typeface="Tahoma" panose="020B0604030504040204" pitchFamily="34" charset="0"/>
                                    <a:cs typeface="Tahoma" panose="020B0604030504040204" pitchFamily="34" charset="0"/>
                                  </a:rPr>
                                  <m:t>𝟏</m:t>
                                </m:r>
                              </m:num>
                              <m:den>
                                <m:r>
                                  <a:rPr lang="en-US" sz="2800" b="1" i="1" smtClean="0">
                                    <a:latin typeface="Cambria Math" panose="02040503050406030204" pitchFamily="18" charset="0"/>
                                    <a:ea typeface="Tahoma" panose="020B0604030504040204" pitchFamily="34" charset="0"/>
                                    <a:cs typeface="Tahoma" panose="020B0604030504040204" pitchFamily="34" charset="0"/>
                                  </a:rPr>
                                  <m:t>𝟑</m:t>
                                </m:r>
                              </m:den>
                            </m:f>
                          </m:sub>
                        </m:sSub>
                      </m:fName>
                      <m:e>
                        <m:r>
                          <a:rPr lang="en-US" sz="2800" b="1" i="1" smtClean="0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𝟕</m:t>
                        </m:r>
                      </m:e>
                    </m:func>
                  </m:oMath>
                </a14:m>
                <a:endParaRPr lang="uk-UA" sz="28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43" name="Прямоугольник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60720" y="4812973"/>
                <a:ext cx="3450657" cy="732123"/>
              </a:xfrm>
              <a:prstGeom prst="rect">
                <a:avLst/>
              </a:prstGeom>
              <a:blipFill>
                <a:blip r:embed="rId7"/>
                <a:stretch>
                  <a:fillRect l="-3534" t="-10000"/>
                </a:stretch>
              </a:blipFill>
              <a:ln>
                <a:noFill/>
              </a:ln>
              <a:effectLst/>
            </p:spPr>
            <p:txBody>
              <a:bodyPr/>
              <a:lstStyle/>
              <a:p>
                <a:r>
                  <a:rPr lang="uk-U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Прямоугольник 7"/>
              <p:cNvSpPr/>
              <p:nvPr/>
            </p:nvSpPr>
            <p:spPr>
              <a:xfrm>
                <a:off x="5760719" y="5809285"/>
                <a:ext cx="3450658" cy="542136"/>
              </a:xfrm>
              <a:prstGeom prst="rect">
                <a:avLst/>
              </a:prstGeom>
              <a:solidFill>
                <a:srgbClr val="2B5666"/>
              </a:solidFill>
              <a:ln>
                <a:noFill/>
              </a:ln>
              <a:effectLst/>
            </p:spPr>
            <p:style>
              <a:lnRef idx="3">
                <a:schemeClr val="lt1"/>
              </a:lnRef>
              <a:fillRef idx="1">
                <a:schemeClr val="accent6"/>
              </a:fillRef>
              <a:effectRef idx="1">
                <a:schemeClr val="accent6"/>
              </a:effectRef>
              <a:fontRef idx="minor">
                <a:schemeClr val="lt1"/>
              </a:fontRef>
            </p:style>
            <p:txBody>
              <a:bodyPr wrap="square">
                <a:spAutoFit/>
              </a:bodyPr>
              <a:lstStyle/>
              <a:p>
                <a:r>
                  <a:rPr lang="en-US" sz="2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4</a:t>
                </a:r>
                <a:r>
                  <a:rPr lang="uk-UA" sz="2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)</a:t>
                </a:r>
                <a:r>
                  <a:rPr lang="en-US" sz="2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2800" b="1" i="1" smtClean="0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</m:ctrlPr>
                      </m:funcPr>
                      <m:fName>
                        <m:sSub>
                          <m:sSubPr>
                            <m:ctrlPr>
                              <a:rPr lang="en-US" sz="2800" b="1" i="1" smtClean="0">
                                <a:latin typeface="Cambria Math" panose="02040503050406030204" pitchFamily="18" charset="0"/>
                                <a:ea typeface="Tahoma" panose="020B0604030504040204" pitchFamily="34" charset="0"/>
                                <a:cs typeface="Tahoma" panose="020B0604030504040204" pitchFamily="34" charset="0"/>
                              </a:rPr>
                            </m:ctrlPr>
                          </m:sSubPr>
                          <m:e>
                            <m:r>
                              <a:rPr lang="en-US" sz="2800" b="1" i="0" smtClean="0">
                                <a:latin typeface="Cambria Math" panose="02040503050406030204" pitchFamily="18" charset="0"/>
                                <a:ea typeface="Tahoma" panose="020B0604030504040204" pitchFamily="34" charset="0"/>
                                <a:cs typeface="Tahoma" panose="020B0604030504040204" pitchFamily="34" charset="0"/>
                              </a:rPr>
                              <m:t>𝐥𝐨𝐠</m:t>
                            </m:r>
                          </m:e>
                          <m:sub>
                            <m:r>
                              <a:rPr lang="en-US" sz="2800" b="1" i="1" smtClean="0">
                                <a:latin typeface="Cambria Math" panose="02040503050406030204" pitchFamily="18" charset="0"/>
                                <a:ea typeface="Tahoma" panose="020B0604030504040204" pitchFamily="34" charset="0"/>
                                <a:cs typeface="Tahoma" panose="020B0604030504040204" pitchFamily="34" charset="0"/>
                              </a:rPr>
                              <m:t>𝟎</m:t>
                            </m:r>
                            <m:r>
                              <a:rPr lang="en-US" sz="2800" b="1" i="1" smtClean="0">
                                <a:latin typeface="Cambria Math" panose="02040503050406030204" pitchFamily="18" charset="0"/>
                                <a:ea typeface="Tahoma" panose="020B0604030504040204" pitchFamily="34" charset="0"/>
                                <a:cs typeface="Tahoma" panose="020B0604030504040204" pitchFamily="34" charset="0"/>
                              </a:rPr>
                              <m:t>,</m:t>
                            </m:r>
                            <m:r>
                              <a:rPr lang="en-US" sz="2800" b="1" i="1" smtClean="0">
                                <a:latin typeface="Cambria Math" panose="02040503050406030204" pitchFamily="18" charset="0"/>
                                <a:ea typeface="Tahoma" panose="020B0604030504040204" pitchFamily="34" charset="0"/>
                                <a:cs typeface="Tahoma" panose="020B0604030504040204" pitchFamily="34" charset="0"/>
                              </a:rPr>
                              <m:t>𝟏</m:t>
                            </m:r>
                          </m:sub>
                        </m:sSub>
                      </m:fName>
                      <m:e>
                        <m:r>
                          <a:rPr lang="en-US" sz="2800" b="1" i="1" smtClean="0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𝟐</m:t>
                        </m:r>
                      </m:e>
                    </m:func>
                  </m:oMath>
                </a14:m>
                <a:endParaRPr lang="uk-UA" sz="28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12" name="Прямоугольник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60719" y="5809285"/>
                <a:ext cx="3450658" cy="542136"/>
              </a:xfrm>
              <a:prstGeom prst="rect">
                <a:avLst/>
              </a:prstGeom>
              <a:blipFill>
                <a:blip r:embed="rId8"/>
                <a:stretch>
                  <a:fillRect l="-3534" t="-14607" b="-24719"/>
                </a:stretch>
              </a:blipFill>
              <a:ln>
                <a:noFill/>
              </a:ln>
              <a:effectLst/>
            </p:spPr>
            <p:txBody>
              <a:bodyPr/>
              <a:lstStyle/>
              <a:p>
                <a:r>
                  <a:rPr lang="uk-UA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578197014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2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750"/>
                            </p:stCondLst>
                            <p:childTnLst>
                              <p:par>
                                <p:cTn id="2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25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25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2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" grpId="0" animBg="1"/>
      <p:bldP spid="37" grpId="0"/>
      <p:bldP spid="30" grpId="0" animBg="1"/>
      <p:bldP spid="42" grpId="0" animBg="1"/>
      <p:bldP spid="43" grpId="0" animBg="1"/>
      <p:bldP spid="12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0" y="0"/>
            <a:ext cx="12192000" cy="624114"/>
          </a:xfrm>
          <a:prstGeom prst="rect">
            <a:avLst/>
          </a:prstGeom>
          <a:solidFill>
            <a:srgbClr val="3C5A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TextBox 3"/>
          <p:cNvSpPr txBox="1"/>
          <p:nvPr/>
        </p:nvSpPr>
        <p:spPr>
          <a:xfrm>
            <a:off x="370112" y="39339"/>
            <a:ext cx="1132114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2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Розв’язуємо гуртом</a:t>
            </a:r>
            <a:endParaRPr lang="ru-RU" sz="3200" b="1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7" name="Прямоугольник 7"/>
          <p:cNvSpPr/>
          <p:nvPr/>
        </p:nvSpPr>
        <p:spPr>
          <a:xfrm>
            <a:off x="5760720" y="1137495"/>
            <a:ext cx="6431280" cy="954107"/>
          </a:xfrm>
          <a:prstGeom prst="rect">
            <a:avLst/>
          </a:prstGeom>
          <a:solidFill>
            <a:srgbClr val="2B5666"/>
          </a:solidFill>
          <a:ln>
            <a:noFill/>
          </a:ln>
          <a:effectLst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uk-UA" sz="2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Знайдіть область визначення функції: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842326" y="752775"/>
            <a:ext cx="94499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4400" b="1" dirty="0">
                <a:solidFill>
                  <a:srgbClr val="2B566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</a:t>
            </a:r>
            <a:r>
              <a:rPr lang="en-US" sz="4400" b="1" dirty="0">
                <a:solidFill>
                  <a:srgbClr val="2B566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</a:t>
            </a:r>
            <a:endParaRPr lang="uk-UA" sz="4000" b="1" kern="1200" dirty="0">
              <a:solidFill>
                <a:srgbClr val="2B5666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87" y="696934"/>
            <a:ext cx="959338" cy="881122"/>
          </a:xfrm>
          <a:prstGeom prst="rect">
            <a:avLst/>
          </a:prstGeom>
        </p:spPr>
      </p:pic>
      <p:pic>
        <p:nvPicPr>
          <p:cNvPr id="29" name="Рисунок 2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256672"/>
            <a:ext cx="5760720" cy="3975092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0" name="Прямоугольник 7"/>
              <p:cNvSpPr/>
              <p:nvPr/>
            </p:nvSpPr>
            <p:spPr>
              <a:xfrm>
                <a:off x="5760720" y="2604983"/>
                <a:ext cx="4374682" cy="523220"/>
              </a:xfrm>
              <a:prstGeom prst="rect">
                <a:avLst/>
              </a:prstGeom>
              <a:solidFill>
                <a:srgbClr val="2B5666"/>
              </a:solidFill>
              <a:ln>
                <a:noFill/>
              </a:ln>
              <a:effectLst/>
            </p:spPr>
            <p:style>
              <a:lnRef idx="3">
                <a:schemeClr val="lt1"/>
              </a:lnRef>
              <a:fillRef idx="1">
                <a:schemeClr val="accent6"/>
              </a:fillRef>
              <a:effectRef idx="1">
                <a:schemeClr val="accent6"/>
              </a:effectRef>
              <a:fontRef idx="minor">
                <a:schemeClr val="lt1"/>
              </a:fontRef>
            </p:style>
            <p:txBody>
              <a:bodyPr wrap="square">
                <a:spAutoFit/>
              </a:bodyPr>
              <a:lstStyle/>
              <a:p>
                <a:r>
                  <a:rPr lang="uk-UA" sz="2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1) </a:t>
                </a:r>
                <a14:m>
                  <m:oMath xmlns:m="http://schemas.openxmlformats.org/officeDocument/2006/math">
                    <m:r>
                      <a:rPr lang="en-US" sz="2800" b="1" i="1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𝒚</m:t>
                    </m:r>
                    <m:r>
                      <a:rPr lang="en-US" sz="2800" b="1" i="1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=</m:t>
                    </m:r>
                    <m:r>
                      <a:rPr lang="en-US" sz="2800" b="1" i="0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𝐥𝐠</m:t>
                    </m:r>
                    <m:r>
                      <a:rPr lang="en-US" sz="2800" b="1" i="1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 </m:t>
                    </m:r>
                    <m:d>
                      <m:dPr>
                        <m:ctrlPr>
                          <a:rPr lang="en-US" sz="2800" b="1" i="1" smtClean="0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</m:ctrlPr>
                      </m:dPr>
                      <m:e>
                        <m:r>
                          <a:rPr lang="en-US" sz="2800" b="1" i="1" smtClean="0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𝟏</m:t>
                        </m:r>
                        <m:r>
                          <a:rPr lang="en-US" sz="2800" b="1" i="1" smtClean="0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−</m:t>
                        </m:r>
                        <m:func>
                          <m:funcPr>
                            <m:ctrlPr>
                              <a:rPr lang="en-US" sz="2800" b="1" i="1" smtClean="0">
                                <a:latin typeface="Cambria Math" panose="02040503050406030204" pitchFamily="18" charset="0"/>
                                <a:ea typeface="Tahoma" panose="020B0604030504040204" pitchFamily="34" charset="0"/>
                                <a:cs typeface="Tahoma" panose="020B0604030504040204" pitchFamily="34" charset="0"/>
                              </a:rPr>
                            </m:ctrlPr>
                          </m:funcPr>
                          <m:fName>
                            <m:r>
                              <a:rPr lang="en-US" sz="2800" b="1" i="0" smtClean="0">
                                <a:latin typeface="Cambria Math" panose="02040503050406030204" pitchFamily="18" charset="0"/>
                                <a:ea typeface="Tahoma" panose="020B0604030504040204" pitchFamily="34" charset="0"/>
                                <a:cs typeface="Tahoma" panose="020B0604030504040204" pitchFamily="34" charset="0"/>
                              </a:rPr>
                              <m:t>𝐬𝐢𝐧</m:t>
                            </m:r>
                          </m:fName>
                          <m:e>
                            <m:r>
                              <a:rPr lang="en-US" sz="2800" b="1" i="1" smtClean="0">
                                <a:latin typeface="Cambria Math" panose="02040503050406030204" pitchFamily="18" charset="0"/>
                                <a:ea typeface="Tahoma" panose="020B0604030504040204" pitchFamily="34" charset="0"/>
                                <a:cs typeface="Tahoma" panose="020B0604030504040204" pitchFamily="34" charset="0"/>
                              </a:rPr>
                              <m:t>𝒙</m:t>
                            </m:r>
                          </m:e>
                        </m:func>
                      </m:e>
                    </m:d>
                  </m:oMath>
                </a14:m>
                <a:endParaRPr lang="uk-UA" sz="28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30" name="Прямоугольник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60720" y="2604983"/>
                <a:ext cx="4374682" cy="523220"/>
              </a:xfrm>
              <a:prstGeom prst="rect">
                <a:avLst/>
              </a:prstGeom>
              <a:blipFill>
                <a:blip r:embed="rId5"/>
                <a:stretch>
                  <a:fillRect l="-2786" t="-12791" b="-30233"/>
                </a:stretch>
              </a:blipFill>
              <a:ln>
                <a:noFill/>
              </a:ln>
              <a:effectLst/>
            </p:spPr>
            <p:txBody>
              <a:bodyPr/>
              <a:lstStyle/>
              <a:p>
                <a:r>
                  <a:rPr lang="uk-U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2" name="Прямоугольник 7"/>
              <p:cNvSpPr/>
              <p:nvPr/>
            </p:nvSpPr>
            <p:spPr>
              <a:xfrm>
                <a:off x="5760720" y="3388173"/>
                <a:ext cx="4374682" cy="614142"/>
              </a:xfrm>
              <a:prstGeom prst="rect">
                <a:avLst/>
              </a:prstGeom>
              <a:solidFill>
                <a:srgbClr val="2B5666"/>
              </a:solidFill>
              <a:ln>
                <a:noFill/>
              </a:ln>
              <a:effectLst/>
            </p:spPr>
            <p:style>
              <a:lnRef idx="3">
                <a:schemeClr val="lt1"/>
              </a:lnRef>
              <a:fillRef idx="1">
                <a:schemeClr val="accent6"/>
              </a:fillRef>
              <a:effectRef idx="1">
                <a:schemeClr val="accent6"/>
              </a:effectRef>
              <a:fontRef idx="minor">
                <a:schemeClr val="lt1"/>
              </a:fontRef>
            </p:style>
            <p:txBody>
              <a:bodyPr wrap="square">
                <a:spAutoFit/>
              </a:bodyPr>
              <a:lstStyle/>
              <a:p>
                <a:r>
                  <a:rPr lang="en-US" sz="2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2</a:t>
                </a:r>
                <a:r>
                  <a:rPr lang="uk-UA" sz="2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)</a:t>
                </a:r>
                <a:r>
                  <a:rPr lang="en-US" sz="2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b="1" i="1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𝒚</m:t>
                    </m:r>
                    <m:r>
                      <a:rPr lang="en-US" sz="2800" b="1" i="1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n-US" sz="2800" b="1" i="1" smtClean="0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</m:ctrlPr>
                      </m:radPr>
                      <m:deg/>
                      <m:e>
                        <m:r>
                          <a:rPr lang="en-US" sz="2800" b="1" i="0" smtClean="0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𝐥𝐠</m:t>
                        </m:r>
                        <m:r>
                          <a:rPr lang="en-US" sz="2800" b="1" i="1" smtClean="0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 </m:t>
                        </m:r>
                        <m:func>
                          <m:funcPr>
                            <m:ctrlPr>
                              <a:rPr lang="en-US" sz="2800" b="1" i="1" smtClean="0">
                                <a:latin typeface="Cambria Math" panose="02040503050406030204" pitchFamily="18" charset="0"/>
                                <a:ea typeface="Tahoma" panose="020B0604030504040204" pitchFamily="34" charset="0"/>
                                <a:cs typeface="Tahoma" panose="020B0604030504040204" pitchFamily="34" charset="0"/>
                              </a:rPr>
                            </m:ctrlPr>
                          </m:funcPr>
                          <m:fName>
                            <m:r>
                              <a:rPr lang="en-US" sz="2800" b="1" i="0" smtClean="0">
                                <a:latin typeface="Cambria Math" panose="02040503050406030204" pitchFamily="18" charset="0"/>
                                <a:ea typeface="Tahoma" panose="020B0604030504040204" pitchFamily="34" charset="0"/>
                                <a:cs typeface="Tahoma" panose="020B0604030504040204" pitchFamily="34" charset="0"/>
                              </a:rPr>
                              <m:t>𝐜𝐨𝐬</m:t>
                            </m:r>
                          </m:fName>
                          <m:e>
                            <m:r>
                              <a:rPr lang="en-US" sz="2800" b="1" i="1" smtClean="0">
                                <a:latin typeface="Cambria Math" panose="02040503050406030204" pitchFamily="18" charset="0"/>
                                <a:ea typeface="Tahoma" panose="020B0604030504040204" pitchFamily="34" charset="0"/>
                                <a:cs typeface="Tahoma" panose="020B0604030504040204" pitchFamily="34" charset="0"/>
                              </a:rPr>
                              <m:t>𝒙</m:t>
                            </m:r>
                          </m:e>
                        </m:func>
                      </m:e>
                    </m:rad>
                  </m:oMath>
                </a14:m>
                <a:endParaRPr lang="uk-UA" sz="28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42" name="Прямоугольник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60720" y="3388173"/>
                <a:ext cx="4374682" cy="614142"/>
              </a:xfrm>
              <a:prstGeom prst="rect">
                <a:avLst/>
              </a:prstGeom>
              <a:blipFill>
                <a:blip r:embed="rId6"/>
                <a:stretch>
                  <a:fillRect l="-2786" t="-2970" b="-19802"/>
                </a:stretch>
              </a:blipFill>
              <a:ln>
                <a:noFill/>
              </a:ln>
              <a:effectLst/>
            </p:spPr>
            <p:txBody>
              <a:bodyPr/>
              <a:lstStyle/>
              <a:p>
                <a:r>
                  <a:rPr lang="uk-U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3" name="Прямоугольник 7"/>
              <p:cNvSpPr/>
              <p:nvPr/>
            </p:nvSpPr>
            <p:spPr>
              <a:xfrm>
                <a:off x="5760720" y="4171363"/>
                <a:ext cx="4374682" cy="796244"/>
              </a:xfrm>
              <a:prstGeom prst="rect">
                <a:avLst/>
              </a:prstGeom>
              <a:solidFill>
                <a:srgbClr val="2B5666"/>
              </a:solidFill>
              <a:ln>
                <a:noFill/>
              </a:ln>
              <a:effectLst/>
            </p:spPr>
            <p:style>
              <a:lnRef idx="3">
                <a:schemeClr val="lt1"/>
              </a:lnRef>
              <a:fillRef idx="1">
                <a:schemeClr val="accent6"/>
              </a:fillRef>
              <a:effectRef idx="1">
                <a:schemeClr val="accent6"/>
              </a:effectRef>
              <a:fontRef idx="minor">
                <a:schemeClr val="lt1"/>
              </a:fontRef>
            </p:style>
            <p:txBody>
              <a:bodyPr wrap="square">
                <a:spAutoFit/>
              </a:bodyPr>
              <a:lstStyle/>
              <a:p>
                <a:r>
                  <a:rPr lang="en-US" sz="2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3</a:t>
                </a:r>
                <a:r>
                  <a:rPr lang="uk-UA" sz="2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)</a:t>
                </a:r>
                <a:r>
                  <a:rPr lang="en-US" sz="2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b="1" i="1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𝒚</m:t>
                    </m:r>
                    <m:r>
                      <a:rPr lang="en-US" sz="2800" b="1" i="1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=</m:t>
                    </m:r>
                    <m:f>
                      <m:fPr>
                        <m:ctrlPr>
                          <a:rPr lang="en-US" sz="2800" b="1" i="1" smtClean="0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</m:ctrlPr>
                      </m:fPr>
                      <m:num>
                        <m:r>
                          <a:rPr lang="en-US" sz="2800" b="1" i="1" smtClean="0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𝟏</m:t>
                        </m:r>
                      </m:num>
                      <m:den>
                        <m:r>
                          <a:rPr lang="en-US" sz="2800" b="1" i="0" smtClean="0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𝐥𝐠</m:t>
                        </m:r>
                        <m:r>
                          <a:rPr lang="en-US" sz="2800" b="1" i="1" smtClean="0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 </m:t>
                        </m:r>
                        <m:d>
                          <m:dPr>
                            <m:ctrlPr>
                              <a:rPr lang="en-US" sz="2800" b="1" i="1" smtClean="0">
                                <a:latin typeface="Cambria Math" panose="02040503050406030204" pitchFamily="18" charset="0"/>
                                <a:ea typeface="Tahoma" panose="020B0604030504040204" pitchFamily="34" charset="0"/>
                                <a:cs typeface="Tahoma" panose="020B0604030504040204" pitchFamily="34" charset="0"/>
                              </a:rPr>
                            </m:ctrlPr>
                          </m:dPr>
                          <m:e>
                            <m:r>
                              <a:rPr lang="en-US" sz="2800" b="1" i="1" smtClean="0">
                                <a:latin typeface="Cambria Math" panose="02040503050406030204" pitchFamily="18" charset="0"/>
                                <a:ea typeface="Tahoma" panose="020B0604030504040204" pitchFamily="34" charset="0"/>
                                <a:cs typeface="Tahoma" panose="020B0604030504040204" pitchFamily="34" charset="0"/>
                              </a:rPr>
                              <m:t>𝟒</m:t>
                            </m:r>
                            <m:r>
                              <a:rPr lang="en-US" sz="2800" b="1" i="1" smtClean="0">
                                <a:latin typeface="Cambria Math" panose="02040503050406030204" pitchFamily="18" charset="0"/>
                                <a:ea typeface="Tahoma" panose="020B0604030504040204" pitchFamily="34" charset="0"/>
                                <a:cs typeface="Tahoma" panose="020B0604030504040204" pitchFamily="34" charset="0"/>
                              </a:rPr>
                              <m:t>−</m:t>
                            </m:r>
                            <m:sSup>
                              <m:sSupPr>
                                <m:ctrlPr>
                                  <a:rPr lang="en-US" sz="2800" b="1" i="1" smtClean="0">
                                    <a:latin typeface="Cambria Math" panose="02040503050406030204" pitchFamily="18" charset="0"/>
                                    <a:ea typeface="Tahoma" panose="020B0604030504040204" pitchFamily="34" charset="0"/>
                                    <a:cs typeface="Tahoma" panose="020B0604030504040204" pitchFamily="34" charset="0"/>
                                  </a:rPr>
                                </m:ctrlPr>
                              </m:sSupPr>
                              <m:e>
                                <m:r>
                                  <a:rPr lang="en-US" sz="2800" b="1" i="1" smtClean="0">
                                    <a:latin typeface="Cambria Math" panose="02040503050406030204" pitchFamily="18" charset="0"/>
                                    <a:ea typeface="Tahoma" panose="020B0604030504040204" pitchFamily="34" charset="0"/>
                                    <a:cs typeface="Tahoma" panose="020B0604030504040204" pitchFamily="34" charset="0"/>
                                  </a:rPr>
                                  <m:t>𝒙</m:t>
                                </m:r>
                              </m:e>
                              <m:sup>
                                <m:r>
                                  <a:rPr lang="en-US" sz="2800" b="1" i="1" smtClean="0">
                                    <a:latin typeface="Cambria Math" panose="02040503050406030204" pitchFamily="18" charset="0"/>
                                    <a:ea typeface="Tahoma" panose="020B0604030504040204" pitchFamily="34" charset="0"/>
                                    <a:cs typeface="Tahoma" panose="020B0604030504040204" pitchFamily="34" charset="0"/>
                                  </a:rPr>
                                  <m:t>𝟐</m:t>
                                </m:r>
                              </m:sup>
                            </m:sSup>
                          </m:e>
                        </m:d>
                      </m:den>
                    </m:f>
                  </m:oMath>
                </a14:m>
                <a:endParaRPr lang="uk-UA" sz="28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43" name="Прямоугольник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60720" y="4171363"/>
                <a:ext cx="4374682" cy="796244"/>
              </a:xfrm>
              <a:prstGeom prst="rect">
                <a:avLst/>
              </a:prstGeom>
              <a:blipFill>
                <a:blip r:embed="rId7"/>
                <a:stretch>
                  <a:fillRect l="-2786"/>
                </a:stretch>
              </a:blipFill>
              <a:ln>
                <a:noFill/>
              </a:ln>
              <a:effectLst/>
            </p:spPr>
            <p:txBody>
              <a:bodyPr/>
              <a:lstStyle/>
              <a:p>
                <a:r>
                  <a:rPr lang="uk-U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Прямоугольник 7"/>
              <p:cNvSpPr/>
              <p:nvPr/>
            </p:nvSpPr>
            <p:spPr>
              <a:xfrm>
                <a:off x="5760718" y="5167675"/>
                <a:ext cx="4374683" cy="783163"/>
              </a:xfrm>
              <a:prstGeom prst="rect">
                <a:avLst/>
              </a:prstGeom>
              <a:solidFill>
                <a:srgbClr val="2B5666"/>
              </a:solidFill>
              <a:ln>
                <a:noFill/>
              </a:ln>
              <a:effectLst/>
            </p:spPr>
            <p:style>
              <a:lnRef idx="3">
                <a:schemeClr val="lt1"/>
              </a:lnRef>
              <a:fillRef idx="1">
                <a:schemeClr val="accent6"/>
              </a:fillRef>
              <a:effectRef idx="1">
                <a:schemeClr val="accent6"/>
              </a:effectRef>
              <a:fontRef idx="minor">
                <a:schemeClr val="lt1"/>
              </a:fontRef>
            </p:style>
            <p:txBody>
              <a:bodyPr wrap="square">
                <a:spAutoFit/>
              </a:bodyPr>
              <a:lstStyle/>
              <a:p>
                <a:r>
                  <a:rPr lang="en-US" sz="2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4</a:t>
                </a:r>
                <a:r>
                  <a:rPr lang="uk-UA" sz="2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)</a:t>
                </a:r>
                <a:r>
                  <a:rPr lang="en-US" sz="2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b="1" i="1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𝒚</m:t>
                    </m:r>
                    <m:r>
                      <a:rPr lang="en-US" sz="2800" b="1" i="1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=</m:t>
                    </m:r>
                    <m:f>
                      <m:fPr>
                        <m:ctrlPr>
                          <a:rPr lang="en-US" sz="2800" b="1" i="1" smtClean="0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</m:ctrlPr>
                      </m:fPr>
                      <m:num>
                        <m:r>
                          <a:rPr lang="en-US" sz="2800" b="1" i="1" smtClean="0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𝟏</m:t>
                        </m:r>
                      </m:num>
                      <m:den>
                        <m:func>
                          <m:funcPr>
                            <m:ctrlPr>
                              <a:rPr lang="en-US" sz="2800" b="1" i="1" smtClean="0">
                                <a:latin typeface="Cambria Math" panose="02040503050406030204" pitchFamily="18" charset="0"/>
                                <a:ea typeface="Tahoma" panose="020B0604030504040204" pitchFamily="34" charset="0"/>
                                <a:cs typeface="Tahoma" panose="020B0604030504040204" pitchFamily="34" charset="0"/>
                              </a:rPr>
                            </m:ctrlPr>
                          </m:funcPr>
                          <m:fName>
                            <m:sSub>
                              <m:sSubPr>
                                <m:ctrlPr>
                                  <a:rPr lang="en-US" sz="2800" b="1" i="1" smtClean="0">
                                    <a:latin typeface="Cambria Math" panose="02040503050406030204" pitchFamily="18" charset="0"/>
                                    <a:ea typeface="Tahoma" panose="020B0604030504040204" pitchFamily="34" charset="0"/>
                                    <a:cs typeface="Tahoma" panose="020B0604030504040204" pitchFamily="34" charset="0"/>
                                  </a:rPr>
                                </m:ctrlPr>
                              </m:sSubPr>
                              <m:e>
                                <m:r>
                                  <m:rPr>
                                    <m:sty m:val="p"/>
                                  </m:rPr>
                                  <a:rPr lang="en-US" sz="2800" b="0" i="0" smtClean="0">
                                    <a:latin typeface="Cambria Math" panose="02040503050406030204" pitchFamily="18" charset="0"/>
                                    <a:ea typeface="Tahoma" panose="020B0604030504040204" pitchFamily="34" charset="0"/>
                                    <a:cs typeface="Tahoma" panose="020B0604030504040204" pitchFamily="34" charset="0"/>
                                  </a:rPr>
                                  <m:t>log</m:t>
                                </m:r>
                              </m:e>
                              <m:sub>
                                <m:r>
                                  <a:rPr lang="en-US" sz="2800" b="1" i="1" smtClean="0">
                                    <a:latin typeface="Cambria Math" panose="02040503050406030204" pitchFamily="18" charset="0"/>
                                    <a:ea typeface="Tahoma" panose="020B0604030504040204" pitchFamily="34" charset="0"/>
                                    <a:cs typeface="Tahoma" panose="020B0604030504040204" pitchFamily="34" charset="0"/>
                                  </a:rPr>
                                  <m:t>𝟔</m:t>
                                </m:r>
                              </m:sub>
                            </m:sSub>
                          </m:fName>
                          <m:e>
                            <m:d>
                              <m:dPr>
                                <m:ctrlPr>
                                  <a:rPr lang="en-US" sz="2800" b="1" i="1" smtClean="0">
                                    <a:latin typeface="Cambria Math" panose="02040503050406030204" pitchFamily="18" charset="0"/>
                                    <a:ea typeface="Tahoma" panose="020B0604030504040204" pitchFamily="34" charset="0"/>
                                    <a:cs typeface="Tahoma" panose="020B0604030504040204" pitchFamily="34" charset="0"/>
                                  </a:rPr>
                                </m:ctrlPr>
                              </m:dPr>
                              <m:e>
                                <m:r>
                                  <a:rPr lang="en-US" sz="2800" b="1" i="1" smtClean="0">
                                    <a:latin typeface="Cambria Math" panose="02040503050406030204" pitchFamily="18" charset="0"/>
                                    <a:ea typeface="Tahoma" panose="020B0604030504040204" pitchFamily="34" charset="0"/>
                                    <a:cs typeface="Tahoma" panose="020B0604030504040204" pitchFamily="34" charset="0"/>
                                  </a:rPr>
                                  <m:t>𝒙</m:t>
                                </m:r>
                                <m:r>
                                  <a:rPr lang="en-US" sz="2800" b="1" i="1" smtClean="0">
                                    <a:latin typeface="Cambria Math" panose="02040503050406030204" pitchFamily="18" charset="0"/>
                                    <a:ea typeface="Tahoma" panose="020B0604030504040204" pitchFamily="34" charset="0"/>
                                    <a:cs typeface="Tahoma" panose="020B0604030504040204" pitchFamily="34" charset="0"/>
                                  </a:rPr>
                                  <m:t>−</m:t>
                                </m:r>
                                <m:r>
                                  <a:rPr lang="en-US" sz="2800" b="1" i="1" smtClean="0">
                                    <a:latin typeface="Cambria Math" panose="02040503050406030204" pitchFamily="18" charset="0"/>
                                    <a:ea typeface="Tahoma" panose="020B0604030504040204" pitchFamily="34" charset="0"/>
                                    <a:cs typeface="Tahoma" panose="020B0604030504040204" pitchFamily="34" charset="0"/>
                                  </a:rPr>
                                  <m:t>𝟑</m:t>
                                </m:r>
                              </m:e>
                            </m:d>
                          </m:e>
                        </m:func>
                      </m:den>
                    </m:f>
                    <m:r>
                      <a:rPr lang="en-US" sz="2800" b="1" i="1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+</m:t>
                    </m:r>
                    <m:rad>
                      <m:radPr>
                        <m:degHide m:val="on"/>
                        <m:ctrlPr>
                          <a:rPr lang="en-US" sz="2800" b="1" i="1" smtClean="0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</m:ctrlPr>
                      </m:radPr>
                      <m:deg/>
                      <m:e>
                        <m:r>
                          <a:rPr lang="en-US" sz="2800" b="1" i="1" smtClean="0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𝟔</m:t>
                        </m:r>
                        <m:r>
                          <a:rPr lang="en-US" sz="2800" b="1" i="1" smtClean="0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−</m:t>
                        </m:r>
                        <m:r>
                          <a:rPr lang="en-US" sz="2800" b="1" i="1" smtClean="0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𝒙</m:t>
                        </m:r>
                      </m:e>
                    </m:rad>
                  </m:oMath>
                </a14:m>
                <a:endParaRPr lang="uk-UA" sz="28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12" name="Прямоугольник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60718" y="5167675"/>
                <a:ext cx="4374683" cy="783163"/>
              </a:xfrm>
              <a:prstGeom prst="rect">
                <a:avLst/>
              </a:prstGeom>
              <a:blipFill>
                <a:blip r:embed="rId8"/>
                <a:stretch>
                  <a:fillRect l="-2786"/>
                </a:stretch>
              </a:blipFill>
              <a:ln>
                <a:noFill/>
              </a:ln>
              <a:effectLst/>
            </p:spPr>
            <p:txBody>
              <a:bodyPr/>
              <a:lstStyle/>
              <a:p>
                <a:r>
                  <a:rPr lang="uk-U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Прямоугольник 7"/>
              <p:cNvSpPr/>
              <p:nvPr/>
            </p:nvSpPr>
            <p:spPr>
              <a:xfrm>
                <a:off x="5760718" y="2468238"/>
                <a:ext cx="5977288" cy="768672"/>
              </a:xfrm>
              <a:prstGeom prst="rect">
                <a:avLst/>
              </a:prstGeom>
              <a:solidFill>
                <a:srgbClr val="2B5666"/>
              </a:solidFill>
              <a:ln>
                <a:noFill/>
              </a:ln>
              <a:effectLst/>
            </p:spPr>
            <p:style>
              <a:lnRef idx="3">
                <a:schemeClr val="lt1"/>
              </a:lnRef>
              <a:fillRef idx="1">
                <a:schemeClr val="accent6"/>
              </a:fillRef>
              <a:effectRef idx="1">
                <a:schemeClr val="accent6"/>
              </a:effectRef>
              <a:fontRef idx="minor">
                <a:schemeClr val="lt1"/>
              </a:fontRef>
            </p:style>
            <p:txBody>
              <a:bodyPr wrap="square">
                <a:spAutoFit/>
              </a:bodyPr>
              <a:lstStyle/>
              <a:p>
                <a:r>
                  <a:rPr lang="en-US" sz="2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5</a:t>
                </a:r>
                <a:r>
                  <a:rPr lang="uk-UA" sz="2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)</a:t>
                </a:r>
                <a:r>
                  <a:rPr lang="en-US" sz="2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b="1" i="1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𝒚</m:t>
                    </m:r>
                    <m:r>
                      <a:rPr lang="en-US" sz="2800" b="1" i="1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=</m:t>
                    </m:r>
                    <m:f>
                      <m:fPr>
                        <m:ctrlPr>
                          <a:rPr lang="en-US" sz="2800" b="1" i="1" smtClean="0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</m:ctrlPr>
                      </m:fPr>
                      <m:num>
                        <m:r>
                          <a:rPr lang="en-US" sz="2800" b="1" i="1" smtClean="0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𝟒</m:t>
                        </m:r>
                      </m:num>
                      <m:den>
                        <m:r>
                          <a:rPr lang="en-US" sz="2800" b="1" i="0" smtClean="0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𝐥𝐠</m:t>
                        </m:r>
                        <m:d>
                          <m:dPr>
                            <m:ctrlPr>
                              <a:rPr lang="en-US" sz="2800" b="1" i="1" smtClean="0">
                                <a:latin typeface="Cambria Math" panose="02040503050406030204" pitchFamily="18" charset="0"/>
                                <a:ea typeface="Tahoma" panose="020B0604030504040204" pitchFamily="34" charset="0"/>
                                <a:cs typeface="Tahoma" panose="020B0604030504040204" pitchFamily="34" charset="0"/>
                              </a:rPr>
                            </m:ctrlPr>
                          </m:dPr>
                          <m:e>
                            <m:r>
                              <a:rPr lang="en-US" sz="2800" b="1" i="1" smtClean="0">
                                <a:latin typeface="Cambria Math" panose="02040503050406030204" pitchFamily="18" charset="0"/>
                                <a:ea typeface="Tahoma" panose="020B0604030504040204" pitchFamily="34" charset="0"/>
                                <a:cs typeface="Tahoma" panose="020B0604030504040204" pitchFamily="34" charset="0"/>
                              </a:rPr>
                              <m:t>𝒙</m:t>
                            </m:r>
                            <m:r>
                              <a:rPr lang="en-US" sz="2800" b="1" i="1" smtClean="0">
                                <a:latin typeface="Cambria Math" panose="02040503050406030204" pitchFamily="18" charset="0"/>
                                <a:ea typeface="Tahoma" panose="020B0604030504040204" pitchFamily="34" charset="0"/>
                                <a:cs typeface="Tahoma" panose="020B0604030504040204" pitchFamily="34" charset="0"/>
                              </a:rPr>
                              <m:t>+</m:t>
                            </m:r>
                            <m:r>
                              <a:rPr lang="en-US" sz="2800" b="1" i="1" smtClean="0">
                                <a:latin typeface="Cambria Math" panose="02040503050406030204" pitchFamily="18" charset="0"/>
                                <a:ea typeface="Tahoma" panose="020B0604030504040204" pitchFamily="34" charset="0"/>
                                <a:cs typeface="Tahoma" panose="020B0604030504040204" pitchFamily="34" charset="0"/>
                              </a:rPr>
                              <m:t>𝟐</m:t>
                            </m:r>
                          </m:e>
                        </m:d>
                      </m:den>
                    </m:f>
                    <m:r>
                      <a:rPr lang="en-US" sz="2800" b="1" i="1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+</m:t>
                    </m:r>
                    <m:r>
                      <a:rPr lang="en-US" sz="2800" b="1" i="0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𝐥𝐠</m:t>
                    </m:r>
                    <m:r>
                      <a:rPr lang="en-US" sz="2800" b="1" i="1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 </m:t>
                    </m:r>
                    <m:d>
                      <m:dPr>
                        <m:ctrlPr>
                          <a:rPr lang="en-US" sz="2800" b="1" i="1" smtClean="0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</m:ctrlPr>
                      </m:dPr>
                      <m:e>
                        <m:r>
                          <a:rPr lang="en-US" sz="2800" b="1" i="1" smtClean="0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𝟑</m:t>
                        </m:r>
                        <m:r>
                          <a:rPr lang="en-US" sz="2800" b="1" i="1" smtClean="0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−</m:t>
                        </m:r>
                        <m:r>
                          <a:rPr lang="en-US" sz="2800" b="1" i="1" smtClean="0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𝒙</m:t>
                        </m:r>
                      </m:e>
                    </m:d>
                  </m:oMath>
                </a14:m>
                <a:endParaRPr lang="uk-UA" sz="28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13" name="Прямоугольник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60718" y="2468238"/>
                <a:ext cx="5977288" cy="768672"/>
              </a:xfrm>
              <a:prstGeom prst="rect">
                <a:avLst/>
              </a:prstGeom>
              <a:blipFill>
                <a:blip r:embed="rId9"/>
                <a:stretch>
                  <a:fillRect l="-2039"/>
                </a:stretch>
              </a:blipFill>
              <a:ln>
                <a:noFill/>
              </a:ln>
              <a:effectLst/>
            </p:spPr>
            <p:txBody>
              <a:bodyPr/>
              <a:lstStyle/>
              <a:p>
                <a:r>
                  <a:rPr lang="uk-U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Прямоугольник 7"/>
              <p:cNvSpPr/>
              <p:nvPr/>
            </p:nvSpPr>
            <p:spPr>
              <a:xfrm>
                <a:off x="5760720" y="3512956"/>
                <a:ext cx="5977286" cy="769954"/>
              </a:xfrm>
              <a:prstGeom prst="rect">
                <a:avLst/>
              </a:prstGeom>
              <a:solidFill>
                <a:srgbClr val="2B5666"/>
              </a:solidFill>
              <a:ln>
                <a:noFill/>
              </a:ln>
              <a:effectLst/>
            </p:spPr>
            <p:style>
              <a:lnRef idx="3">
                <a:schemeClr val="lt1"/>
              </a:lnRef>
              <a:fillRef idx="1">
                <a:schemeClr val="accent6"/>
              </a:fillRef>
              <a:effectRef idx="1">
                <a:schemeClr val="accent6"/>
              </a:effectRef>
              <a:fontRef idx="minor">
                <a:schemeClr val="lt1"/>
              </a:fontRef>
            </p:style>
            <p:txBody>
              <a:bodyPr wrap="square">
                <a:spAutoFit/>
              </a:bodyPr>
              <a:lstStyle/>
              <a:p>
                <a:r>
                  <a:rPr lang="en-US" sz="2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6</a:t>
                </a:r>
                <a:r>
                  <a:rPr lang="uk-UA" sz="2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)</a:t>
                </a:r>
                <a:r>
                  <a:rPr lang="en-US" sz="2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b="1" i="1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𝒚</m:t>
                    </m:r>
                    <m:r>
                      <a:rPr lang="en-US" sz="2800" b="1" i="1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=</m:t>
                    </m:r>
                    <m:func>
                      <m:funcPr>
                        <m:ctrlPr>
                          <a:rPr lang="en-US" sz="2800" b="1" i="1" smtClean="0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</m:ctrlPr>
                      </m:funcPr>
                      <m:fName>
                        <m:sSub>
                          <m:sSubPr>
                            <m:ctrlPr>
                              <a:rPr lang="en-US" sz="2800" b="1" i="1" smtClean="0">
                                <a:latin typeface="Cambria Math" panose="02040503050406030204" pitchFamily="18" charset="0"/>
                                <a:ea typeface="Tahoma" panose="020B0604030504040204" pitchFamily="34" charset="0"/>
                                <a:cs typeface="Tahoma" panose="020B0604030504040204" pitchFamily="34" charset="0"/>
                              </a:rPr>
                            </m:ctrlPr>
                          </m:sSubPr>
                          <m:e>
                            <m:r>
                              <a:rPr lang="en-US" sz="2800" b="1" i="0" smtClean="0">
                                <a:latin typeface="Cambria Math" panose="02040503050406030204" pitchFamily="18" charset="0"/>
                                <a:ea typeface="Tahoma" panose="020B0604030504040204" pitchFamily="34" charset="0"/>
                                <a:cs typeface="Tahoma" panose="020B0604030504040204" pitchFamily="34" charset="0"/>
                              </a:rPr>
                              <m:t>𝐥𝐨𝐠</m:t>
                            </m:r>
                          </m:e>
                          <m:sub>
                            <m:r>
                              <a:rPr lang="en-US" sz="2800" b="1" i="1" smtClean="0">
                                <a:latin typeface="Cambria Math" panose="02040503050406030204" pitchFamily="18" charset="0"/>
                                <a:ea typeface="Tahoma" panose="020B0604030504040204" pitchFamily="34" charset="0"/>
                                <a:cs typeface="Tahoma" panose="020B0604030504040204" pitchFamily="34" charset="0"/>
                              </a:rPr>
                              <m:t>𝟓</m:t>
                            </m:r>
                          </m:sub>
                        </m:sSub>
                      </m:fName>
                      <m:e>
                        <m:d>
                          <m:dPr>
                            <m:ctrlPr>
                              <a:rPr lang="en-US" sz="2800" b="1" i="1" smtClean="0">
                                <a:latin typeface="Cambria Math" panose="02040503050406030204" pitchFamily="18" charset="0"/>
                                <a:ea typeface="Tahoma" panose="020B0604030504040204" pitchFamily="34" charset="0"/>
                                <a:cs typeface="Tahoma" panose="020B0604030504040204" pitchFamily="34" charset="0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en-US" sz="2800" b="1" i="1" smtClean="0">
                                    <a:latin typeface="Cambria Math" panose="02040503050406030204" pitchFamily="18" charset="0"/>
                                    <a:ea typeface="Tahoma" panose="020B0604030504040204" pitchFamily="34" charset="0"/>
                                    <a:cs typeface="Tahoma" panose="020B0604030504040204" pitchFamily="34" charset="0"/>
                                  </a:rPr>
                                </m:ctrlPr>
                              </m:sSupPr>
                              <m:e>
                                <m:r>
                                  <a:rPr lang="en-US" sz="2800" b="1" i="1" smtClean="0">
                                    <a:latin typeface="Cambria Math" panose="02040503050406030204" pitchFamily="18" charset="0"/>
                                    <a:ea typeface="Tahoma" panose="020B0604030504040204" pitchFamily="34" charset="0"/>
                                    <a:cs typeface="Tahoma" panose="020B0604030504040204" pitchFamily="34" charset="0"/>
                                  </a:rPr>
                                  <m:t>𝒙</m:t>
                                </m:r>
                              </m:e>
                              <m:sup>
                                <m:r>
                                  <a:rPr lang="en-US" sz="2800" b="1" i="1" smtClean="0">
                                    <a:latin typeface="Cambria Math" panose="02040503050406030204" pitchFamily="18" charset="0"/>
                                    <a:ea typeface="Tahoma" panose="020B0604030504040204" pitchFamily="34" charset="0"/>
                                    <a:cs typeface="Tahoma" panose="020B0604030504040204" pitchFamily="34" charset="0"/>
                                  </a:rPr>
                                  <m:t>𝟐</m:t>
                                </m:r>
                              </m:sup>
                            </m:sSup>
                            <m:r>
                              <a:rPr lang="en-US" sz="2800" b="1" i="1" smtClean="0">
                                <a:latin typeface="Cambria Math" panose="02040503050406030204" pitchFamily="18" charset="0"/>
                                <a:ea typeface="Tahoma" panose="020B0604030504040204" pitchFamily="34" charset="0"/>
                                <a:cs typeface="Tahoma" panose="020B0604030504040204" pitchFamily="34" charset="0"/>
                              </a:rPr>
                              <m:t>−</m:t>
                            </m:r>
                            <m:r>
                              <a:rPr lang="en-US" sz="2800" b="1" i="1" smtClean="0">
                                <a:latin typeface="Cambria Math" panose="02040503050406030204" pitchFamily="18" charset="0"/>
                                <a:ea typeface="Tahoma" panose="020B0604030504040204" pitchFamily="34" charset="0"/>
                                <a:cs typeface="Tahoma" panose="020B0604030504040204" pitchFamily="34" charset="0"/>
                              </a:rPr>
                              <m:t>𝟒</m:t>
                            </m:r>
                            <m:r>
                              <a:rPr lang="en-US" sz="2800" b="1" i="1" smtClean="0">
                                <a:latin typeface="Cambria Math" panose="02040503050406030204" pitchFamily="18" charset="0"/>
                                <a:ea typeface="Tahoma" panose="020B0604030504040204" pitchFamily="34" charset="0"/>
                                <a:cs typeface="Tahoma" panose="020B0604030504040204" pitchFamily="34" charset="0"/>
                              </a:rPr>
                              <m:t>𝒙</m:t>
                            </m:r>
                            <m:r>
                              <a:rPr lang="en-US" sz="2800" b="1" i="1" smtClean="0">
                                <a:latin typeface="Cambria Math" panose="02040503050406030204" pitchFamily="18" charset="0"/>
                                <a:ea typeface="Tahoma" panose="020B0604030504040204" pitchFamily="34" charset="0"/>
                                <a:cs typeface="Tahoma" panose="020B0604030504040204" pitchFamily="34" charset="0"/>
                              </a:rPr>
                              <m:t>+</m:t>
                            </m:r>
                            <m:r>
                              <a:rPr lang="en-US" sz="2800" b="1" i="1" smtClean="0">
                                <a:latin typeface="Cambria Math" panose="02040503050406030204" pitchFamily="18" charset="0"/>
                                <a:ea typeface="Tahoma" panose="020B0604030504040204" pitchFamily="34" charset="0"/>
                                <a:cs typeface="Tahoma" panose="020B0604030504040204" pitchFamily="34" charset="0"/>
                              </a:rPr>
                              <m:t>𝟑</m:t>
                            </m:r>
                          </m:e>
                        </m:d>
                      </m:e>
                    </m:func>
                    <m:r>
                      <a:rPr lang="en-US" sz="2800" b="1" i="1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+</m:t>
                    </m:r>
                    <m:f>
                      <m:fPr>
                        <m:ctrlPr>
                          <a:rPr lang="en-US" sz="2800" b="1" i="1" smtClean="0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</m:ctrlPr>
                      </m:fPr>
                      <m:num>
                        <m:r>
                          <a:rPr lang="en-US" sz="2800" b="1" i="1" smtClean="0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𝟏</m:t>
                        </m:r>
                      </m:num>
                      <m:den>
                        <m:func>
                          <m:funcPr>
                            <m:ctrlPr>
                              <a:rPr lang="en-US" sz="2800" b="1" i="1" smtClean="0">
                                <a:latin typeface="Cambria Math" panose="02040503050406030204" pitchFamily="18" charset="0"/>
                                <a:ea typeface="Tahoma" panose="020B0604030504040204" pitchFamily="34" charset="0"/>
                                <a:cs typeface="Tahoma" panose="020B0604030504040204" pitchFamily="34" charset="0"/>
                              </a:rPr>
                            </m:ctrlPr>
                          </m:funcPr>
                          <m:fName>
                            <m:sSub>
                              <m:sSubPr>
                                <m:ctrlPr>
                                  <a:rPr lang="en-US" sz="2800" b="1" i="1" smtClean="0">
                                    <a:latin typeface="Cambria Math" panose="02040503050406030204" pitchFamily="18" charset="0"/>
                                    <a:ea typeface="Tahoma" panose="020B0604030504040204" pitchFamily="34" charset="0"/>
                                    <a:cs typeface="Tahoma" panose="020B0604030504040204" pitchFamily="34" charset="0"/>
                                  </a:rPr>
                                </m:ctrlPr>
                              </m:sSubPr>
                              <m:e>
                                <m:r>
                                  <a:rPr lang="en-US" sz="2800" b="1" i="0" smtClean="0">
                                    <a:latin typeface="Cambria Math" panose="02040503050406030204" pitchFamily="18" charset="0"/>
                                    <a:ea typeface="Tahoma" panose="020B0604030504040204" pitchFamily="34" charset="0"/>
                                    <a:cs typeface="Tahoma" panose="020B0604030504040204" pitchFamily="34" charset="0"/>
                                  </a:rPr>
                                  <m:t>𝐥𝐨𝐠</m:t>
                                </m:r>
                              </m:e>
                              <m:sub>
                                <m:r>
                                  <a:rPr lang="en-US" sz="2800" b="1" i="1" smtClean="0">
                                    <a:latin typeface="Cambria Math" panose="02040503050406030204" pitchFamily="18" charset="0"/>
                                    <a:ea typeface="Tahoma" panose="020B0604030504040204" pitchFamily="34" charset="0"/>
                                    <a:cs typeface="Tahoma" panose="020B0604030504040204" pitchFamily="34" charset="0"/>
                                  </a:rPr>
                                  <m:t>𝟓</m:t>
                                </m:r>
                              </m:sub>
                            </m:sSub>
                          </m:fName>
                          <m:e>
                            <m:d>
                              <m:dPr>
                                <m:ctrlPr>
                                  <a:rPr lang="en-US" sz="2800" b="1" i="1" smtClean="0">
                                    <a:latin typeface="Cambria Math" panose="02040503050406030204" pitchFamily="18" charset="0"/>
                                    <a:ea typeface="Tahoma" panose="020B0604030504040204" pitchFamily="34" charset="0"/>
                                    <a:cs typeface="Tahoma" panose="020B0604030504040204" pitchFamily="34" charset="0"/>
                                  </a:rPr>
                                </m:ctrlPr>
                              </m:dPr>
                              <m:e>
                                <m:r>
                                  <a:rPr lang="en-US" sz="2800" b="1" i="1" smtClean="0">
                                    <a:latin typeface="Cambria Math" panose="02040503050406030204" pitchFamily="18" charset="0"/>
                                    <a:ea typeface="Tahoma" panose="020B0604030504040204" pitchFamily="34" charset="0"/>
                                    <a:cs typeface="Tahoma" panose="020B0604030504040204" pitchFamily="34" charset="0"/>
                                  </a:rPr>
                                  <m:t>𝟕</m:t>
                                </m:r>
                                <m:r>
                                  <a:rPr lang="en-US" sz="2800" b="1" i="1" smtClean="0">
                                    <a:latin typeface="Cambria Math" panose="02040503050406030204" pitchFamily="18" charset="0"/>
                                    <a:ea typeface="Tahoma" panose="020B0604030504040204" pitchFamily="34" charset="0"/>
                                    <a:cs typeface="Tahoma" panose="020B0604030504040204" pitchFamily="34" charset="0"/>
                                  </a:rPr>
                                  <m:t>−</m:t>
                                </m:r>
                                <m:r>
                                  <a:rPr lang="en-US" sz="2800" b="1" i="1" smtClean="0">
                                    <a:latin typeface="Cambria Math" panose="02040503050406030204" pitchFamily="18" charset="0"/>
                                    <a:ea typeface="Tahoma" panose="020B0604030504040204" pitchFamily="34" charset="0"/>
                                    <a:cs typeface="Tahoma" panose="020B0604030504040204" pitchFamily="34" charset="0"/>
                                  </a:rPr>
                                  <m:t>𝒙</m:t>
                                </m:r>
                              </m:e>
                            </m:d>
                          </m:e>
                        </m:func>
                      </m:den>
                    </m:f>
                  </m:oMath>
                </a14:m>
                <a:endParaRPr lang="uk-UA" sz="28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14" name="Прямоугольник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60720" y="3512956"/>
                <a:ext cx="5977286" cy="769954"/>
              </a:xfrm>
              <a:prstGeom prst="rect">
                <a:avLst/>
              </a:prstGeom>
              <a:blipFill>
                <a:blip r:embed="rId10"/>
                <a:stretch>
                  <a:fillRect l="-2039"/>
                </a:stretch>
              </a:blipFill>
              <a:ln>
                <a:noFill/>
              </a:ln>
              <a:effectLst/>
            </p:spPr>
            <p:txBody>
              <a:bodyPr/>
              <a:lstStyle/>
              <a:p>
                <a:r>
                  <a:rPr lang="uk-U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Прямоугольник 7"/>
              <p:cNvSpPr/>
              <p:nvPr/>
            </p:nvSpPr>
            <p:spPr>
              <a:xfrm>
                <a:off x="5760720" y="4552938"/>
                <a:ext cx="5977286" cy="769826"/>
              </a:xfrm>
              <a:prstGeom prst="rect">
                <a:avLst/>
              </a:prstGeom>
              <a:solidFill>
                <a:srgbClr val="2B5666"/>
              </a:solidFill>
              <a:ln>
                <a:noFill/>
              </a:ln>
              <a:effectLst/>
            </p:spPr>
            <p:style>
              <a:lnRef idx="3">
                <a:schemeClr val="lt1"/>
              </a:lnRef>
              <a:fillRef idx="1">
                <a:schemeClr val="accent6"/>
              </a:fillRef>
              <a:effectRef idx="1">
                <a:schemeClr val="accent6"/>
              </a:effectRef>
              <a:fontRef idx="minor">
                <a:schemeClr val="lt1"/>
              </a:fontRef>
            </p:style>
            <p:txBody>
              <a:bodyPr wrap="square">
                <a:spAutoFit/>
              </a:bodyPr>
              <a:lstStyle/>
              <a:p>
                <a:r>
                  <a:rPr lang="en-US" sz="2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7</a:t>
                </a:r>
                <a:r>
                  <a:rPr lang="uk-UA" sz="2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)</a:t>
                </a:r>
                <a:r>
                  <a:rPr lang="en-US" sz="2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b="1" i="1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𝒚</m:t>
                    </m:r>
                    <m:r>
                      <a:rPr lang="en-US" sz="2800" b="1" i="1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=</m:t>
                    </m:r>
                    <m:r>
                      <a:rPr lang="en-US" sz="2800" b="1" i="0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𝐥𝐠</m:t>
                    </m:r>
                    <m:r>
                      <a:rPr lang="en-US" sz="2800" b="1" i="1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 </m:t>
                    </m:r>
                    <m:d>
                      <m:dPr>
                        <m:ctrlPr>
                          <a:rPr lang="en-US" sz="2800" b="1" i="1" smtClean="0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</m:ctrlPr>
                      </m:dPr>
                      <m:e>
                        <m:r>
                          <a:rPr lang="en-US" sz="2800" b="1" i="1" smtClean="0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𝟔</m:t>
                        </m:r>
                        <m:r>
                          <a:rPr lang="en-US" sz="2800" b="1" i="1" smtClean="0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𝒙</m:t>
                        </m:r>
                        <m:r>
                          <a:rPr lang="en-US" sz="2800" b="1" i="1" smtClean="0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−</m:t>
                        </m:r>
                        <m:sSup>
                          <m:sSupPr>
                            <m:ctrlPr>
                              <a:rPr lang="en-US" sz="2800" b="1" i="1" smtClean="0">
                                <a:latin typeface="Cambria Math" panose="02040503050406030204" pitchFamily="18" charset="0"/>
                                <a:ea typeface="Tahoma" panose="020B0604030504040204" pitchFamily="34" charset="0"/>
                                <a:cs typeface="Tahoma" panose="020B0604030504040204" pitchFamily="34" charset="0"/>
                              </a:rPr>
                            </m:ctrlPr>
                          </m:sSupPr>
                          <m:e>
                            <m:r>
                              <a:rPr lang="en-US" sz="2800" b="1" i="1" smtClean="0">
                                <a:latin typeface="Cambria Math" panose="02040503050406030204" pitchFamily="18" charset="0"/>
                                <a:ea typeface="Tahoma" panose="020B0604030504040204" pitchFamily="34" charset="0"/>
                                <a:cs typeface="Tahoma" panose="020B0604030504040204" pitchFamily="34" charset="0"/>
                              </a:rPr>
                              <m:t>𝒙</m:t>
                            </m:r>
                          </m:e>
                          <m:sup>
                            <m:r>
                              <a:rPr lang="en-US" sz="2800" b="1" i="1" smtClean="0">
                                <a:latin typeface="Cambria Math" panose="02040503050406030204" pitchFamily="18" charset="0"/>
                                <a:ea typeface="Tahoma" panose="020B0604030504040204" pitchFamily="34" charset="0"/>
                                <a:cs typeface="Tahoma" panose="020B0604030504040204" pitchFamily="34" charset="0"/>
                              </a:rPr>
                              <m:t>𝟐</m:t>
                            </m:r>
                          </m:sup>
                        </m:sSup>
                      </m:e>
                    </m:d>
                    <m:r>
                      <a:rPr lang="en-US" sz="2800" b="1" i="1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+</m:t>
                    </m:r>
                    <m:f>
                      <m:fPr>
                        <m:ctrlPr>
                          <a:rPr lang="en-US" sz="2800" b="1" i="1" smtClean="0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</m:ctrlPr>
                      </m:fPr>
                      <m:num>
                        <m:r>
                          <a:rPr lang="en-US" sz="2800" b="1" i="1" smtClean="0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𝟏</m:t>
                        </m:r>
                      </m:num>
                      <m:den>
                        <m:r>
                          <a:rPr lang="en-US" sz="2800" b="1" i="0" smtClean="0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𝐥𝐠</m:t>
                        </m:r>
                        <m:r>
                          <a:rPr lang="en-US" sz="2800" b="1" i="1" smtClean="0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 </m:t>
                        </m:r>
                        <m:d>
                          <m:dPr>
                            <m:ctrlPr>
                              <a:rPr lang="en-US" sz="2800" b="1" i="1" smtClean="0">
                                <a:latin typeface="Cambria Math" panose="02040503050406030204" pitchFamily="18" charset="0"/>
                                <a:ea typeface="Tahoma" panose="020B0604030504040204" pitchFamily="34" charset="0"/>
                                <a:cs typeface="Tahoma" panose="020B0604030504040204" pitchFamily="34" charset="0"/>
                              </a:rPr>
                            </m:ctrlPr>
                          </m:dPr>
                          <m:e>
                            <m:r>
                              <a:rPr lang="en-US" sz="2800" b="1" i="1" smtClean="0">
                                <a:latin typeface="Cambria Math" panose="02040503050406030204" pitchFamily="18" charset="0"/>
                                <a:ea typeface="Tahoma" panose="020B0604030504040204" pitchFamily="34" charset="0"/>
                                <a:cs typeface="Tahoma" panose="020B0604030504040204" pitchFamily="34" charset="0"/>
                              </a:rPr>
                              <m:t>𝟑</m:t>
                            </m:r>
                            <m:r>
                              <a:rPr lang="en-US" sz="2800" b="1" i="1" smtClean="0">
                                <a:latin typeface="Cambria Math" panose="02040503050406030204" pitchFamily="18" charset="0"/>
                                <a:ea typeface="Tahoma" panose="020B0604030504040204" pitchFamily="34" charset="0"/>
                                <a:cs typeface="Tahoma" panose="020B0604030504040204" pitchFamily="34" charset="0"/>
                              </a:rPr>
                              <m:t>−</m:t>
                            </m:r>
                            <m:r>
                              <a:rPr lang="en-US" sz="2800" b="1" i="1" smtClean="0">
                                <a:latin typeface="Cambria Math" panose="02040503050406030204" pitchFamily="18" charset="0"/>
                                <a:ea typeface="Tahoma" panose="020B0604030504040204" pitchFamily="34" charset="0"/>
                                <a:cs typeface="Tahoma" panose="020B0604030504040204" pitchFamily="34" charset="0"/>
                              </a:rPr>
                              <m:t>𝒙</m:t>
                            </m:r>
                          </m:e>
                        </m:d>
                      </m:den>
                    </m:f>
                  </m:oMath>
                </a14:m>
                <a:endParaRPr lang="uk-UA" sz="28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15" name="Прямоугольник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60720" y="4552938"/>
                <a:ext cx="5977286" cy="769826"/>
              </a:xfrm>
              <a:prstGeom prst="rect">
                <a:avLst/>
              </a:prstGeom>
              <a:blipFill>
                <a:blip r:embed="rId11"/>
                <a:stretch>
                  <a:fillRect l="-2039"/>
                </a:stretch>
              </a:blipFill>
              <a:ln>
                <a:noFill/>
              </a:ln>
              <a:effectLst/>
            </p:spPr>
            <p:txBody>
              <a:bodyPr/>
              <a:lstStyle/>
              <a:p>
                <a:r>
                  <a:rPr lang="uk-U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Прямоугольник 7"/>
              <p:cNvSpPr/>
              <p:nvPr/>
            </p:nvSpPr>
            <p:spPr>
              <a:xfrm>
                <a:off x="5760718" y="5602019"/>
                <a:ext cx="5977286" cy="578685"/>
              </a:xfrm>
              <a:prstGeom prst="rect">
                <a:avLst/>
              </a:prstGeom>
              <a:solidFill>
                <a:srgbClr val="2B5666"/>
              </a:solidFill>
              <a:ln>
                <a:noFill/>
              </a:ln>
              <a:effectLst/>
            </p:spPr>
            <p:style>
              <a:lnRef idx="3">
                <a:schemeClr val="lt1"/>
              </a:lnRef>
              <a:fillRef idx="1">
                <a:schemeClr val="accent6"/>
              </a:fillRef>
              <a:effectRef idx="1">
                <a:schemeClr val="accent6"/>
              </a:effectRef>
              <a:fontRef idx="minor">
                <a:schemeClr val="lt1"/>
              </a:fontRef>
            </p:style>
            <p:txBody>
              <a:bodyPr wrap="square">
                <a:spAutoFit/>
              </a:bodyPr>
              <a:lstStyle/>
              <a:p>
                <a:r>
                  <a:rPr lang="en-US" sz="2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8</a:t>
                </a:r>
                <a:r>
                  <a:rPr lang="uk-UA" sz="2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)</a:t>
                </a:r>
                <a:r>
                  <a:rPr lang="en-US" sz="2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b="1" i="1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𝒚</m:t>
                    </m:r>
                    <m:r>
                      <a:rPr lang="en-US" sz="2800" b="1" i="1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=</m:t>
                    </m:r>
                    <m:func>
                      <m:funcPr>
                        <m:ctrlPr>
                          <a:rPr lang="en-US" sz="2800" b="1" i="1" smtClean="0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</m:ctrlPr>
                      </m:funcPr>
                      <m:fName>
                        <m:sSub>
                          <m:sSubPr>
                            <m:ctrlPr>
                              <a:rPr lang="en-US" sz="2800" b="1" i="1" smtClean="0">
                                <a:latin typeface="Cambria Math" panose="02040503050406030204" pitchFamily="18" charset="0"/>
                                <a:ea typeface="Tahoma" panose="020B0604030504040204" pitchFamily="34" charset="0"/>
                                <a:cs typeface="Tahoma" panose="020B0604030504040204" pitchFamily="34" charset="0"/>
                              </a:rPr>
                            </m:ctrlPr>
                          </m:sSubPr>
                          <m:e>
                            <m:r>
                              <a:rPr lang="en-US" sz="2800" b="1" i="0" smtClean="0">
                                <a:latin typeface="Cambria Math" panose="02040503050406030204" pitchFamily="18" charset="0"/>
                                <a:ea typeface="Tahoma" panose="020B0604030504040204" pitchFamily="34" charset="0"/>
                                <a:cs typeface="Tahoma" panose="020B0604030504040204" pitchFamily="34" charset="0"/>
                              </a:rPr>
                              <m:t>𝐥𝐨𝐠</m:t>
                            </m:r>
                          </m:e>
                          <m:sub>
                            <m:r>
                              <a:rPr lang="en-US" sz="2800" b="1" i="1" smtClean="0">
                                <a:latin typeface="Cambria Math" panose="02040503050406030204" pitchFamily="18" charset="0"/>
                                <a:ea typeface="Tahoma" panose="020B0604030504040204" pitchFamily="34" charset="0"/>
                                <a:cs typeface="Tahoma" panose="020B0604030504040204" pitchFamily="34" charset="0"/>
                              </a:rPr>
                              <m:t>𝒙</m:t>
                            </m:r>
                            <m:r>
                              <a:rPr lang="en-US" sz="2800" b="1" i="1" smtClean="0">
                                <a:latin typeface="Cambria Math" panose="02040503050406030204" pitchFamily="18" charset="0"/>
                                <a:ea typeface="Tahoma" panose="020B0604030504040204" pitchFamily="34" charset="0"/>
                                <a:cs typeface="Tahoma" panose="020B0604030504040204" pitchFamily="34" charset="0"/>
                              </a:rPr>
                              <m:t>+</m:t>
                            </m:r>
                            <m:r>
                              <a:rPr lang="en-US" sz="2800" b="1" i="1" smtClean="0">
                                <a:latin typeface="Cambria Math" panose="02040503050406030204" pitchFamily="18" charset="0"/>
                                <a:ea typeface="Tahoma" panose="020B0604030504040204" pitchFamily="34" charset="0"/>
                                <a:cs typeface="Tahoma" panose="020B0604030504040204" pitchFamily="34" charset="0"/>
                              </a:rPr>
                              <m:t>𝟑</m:t>
                            </m:r>
                          </m:sub>
                        </m:sSub>
                      </m:fName>
                      <m:e>
                        <m:d>
                          <m:dPr>
                            <m:ctrlPr>
                              <a:rPr lang="en-US" sz="2800" b="1" i="1" smtClean="0">
                                <a:latin typeface="Cambria Math" panose="02040503050406030204" pitchFamily="18" charset="0"/>
                                <a:ea typeface="Tahoma" panose="020B0604030504040204" pitchFamily="34" charset="0"/>
                                <a:cs typeface="Tahoma" panose="020B0604030504040204" pitchFamily="34" charset="0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en-US" sz="2800" b="1" i="1" smtClean="0">
                                    <a:latin typeface="Cambria Math" panose="02040503050406030204" pitchFamily="18" charset="0"/>
                                    <a:ea typeface="Tahoma" panose="020B0604030504040204" pitchFamily="34" charset="0"/>
                                    <a:cs typeface="Tahoma" panose="020B0604030504040204" pitchFamily="34" charset="0"/>
                                  </a:rPr>
                                </m:ctrlPr>
                              </m:sSupPr>
                              <m:e>
                                <m:r>
                                  <a:rPr lang="en-US" sz="2800" b="1" i="1" smtClean="0">
                                    <a:latin typeface="Cambria Math" panose="02040503050406030204" pitchFamily="18" charset="0"/>
                                    <a:ea typeface="Tahoma" panose="020B0604030504040204" pitchFamily="34" charset="0"/>
                                    <a:cs typeface="Tahoma" panose="020B0604030504040204" pitchFamily="34" charset="0"/>
                                  </a:rPr>
                                  <m:t>𝒙</m:t>
                                </m:r>
                              </m:e>
                              <m:sup>
                                <m:r>
                                  <a:rPr lang="en-US" sz="2800" b="1" i="1" smtClean="0">
                                    <a:latin typeface="Cambria Math" panose="02040503050406030204" pitchFamily="18" charset="0"/>
                                    <a:ea typeface="Tahoma" panose="020B0604030504040204" pitchFamily="34" charset="0"/>
                                    <a:cs typeface="Tahoma" panose="020B0604030504040204" pitchFamily="34" charset="0"/>
                                  </a:rPr>
                                  <m:t>𝟐</m:t>
                                </m:r>
                              </m:sup>
                            </m:sSup>
                            <m:r>
                              <a:rPr lang="en-US" sz="2800" b="1" i="1" smtClean="0">
                                <a:latin typeface="Cambria Math" panose="02040503050406030204" pitchFamily="18" charset="0"/>
                                <a:ea typeface="Tahoma" panose="020B0604030504040204" pitchFamily="34" charset="0"/>
                                <a:cs typeface="Tahoma" panose="020B0604030504040204" pitchFamily="34" charset="0"/>
                              </a:rPr>
                              <m:t>+</m:t>
                            </m:r>
                            <m:r>
                              <a:rPr lang="en-US" sz="2800" b="1" i="1" smtClean="0">
                                <a:latin typeface="Cambria Math" panose="02040503050406030204" pitchFamily="18" charset="0"/>
                                <a:ea typeface="Tahoma" panose="020B0604030504040204" pitchFamily="34" charset="0"/>
                                <a:cs typeface="Tahoma" panose="020B0604030504040204" pitchFamily="34" charset="0"/>
                              </a:rPr>
                              <m:t>𝒙</m:t>
                            </m:r>
                          </m:e>
                        </m:d>
                      </m:e>
                    </m:func>
                  </m:oMath>
                </a14:m>
                <a:endParaRPr lang="uk-UA" sz="28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16" name="Прямоугольник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60718" y="5602019"/>
                <a:ext cx="5977286" cy="578685"/>
              </a:xfrm>
              <a:prstGeom prst="rect">
                <a:avLst/>
              </a:prstGeom>
              <a:blipFill>
                <a:blip r:embed="rId12"/>
                <a:stretch>
                  <a:fillRect l="-2039" t="-9474" b="-21053"/>
                </a:stretch>
              </a:blipFill>
              <a:ln>
                <a:noFill/>
              </a:ln>
              <a:effectLst/>
            </p:spPr>
            <p:txBody>
              <a:bodyPr/>
              <a:lstStyle/>
              <a:p>
                <a:r>
                  <a:rPr lang="uk-UA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395518355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2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750"/>
                            </p:stCondLst>
                            <p:childTnLst>
                              <p:par>
                                <p:cTn id="2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25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25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25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2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xit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47" dur="25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22" presetClass="exit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50" dur="25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22" presetClass="exit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53" dur="25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22" presetClass="exit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56" dur="2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250"/>
                            </p:stCondLst>
                            <p:childTnLst>
                              <p:par>
                                <p:cTn id="5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2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6" dur="2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1" dur="2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6" dur="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" grpId="0" animBg="1"/>
      <p:bldP spid="37" grpId="0"/>
      <p:bldP spid="30" grpId="0" animBg="1"/>
      <p:bldP spid="30" grpId="1" animBg="1"/>
      <p:bldP spid="42" grpId="0" animBg="1"/>
      <p:bldP spid="42" grpId="1" animBg="1"/>
      <p:bldP spid="43" grpId="0" animBg="1"/>
      <p:bldP spid="43" grpId="1" animBg="1"/>
      <p:bldP spid="12" grpId="0" animBg="1"/>
      <p:bldP spid="12" grpId="1" animBg="1"/>
      <p:bldP spid="13" grpId="0" animBg="1"/>
      <p:bldP spid="14" grpId="0" animBg="1"/>
      <p:bldP spid="15" grpId="0" animBg="1"/>
      <p:bldP spid="16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0" y="0"/>
            <a:ext cx="12192000" cy="624114"/>
          </a:xfrm>
          <a:prstGeom prst="rect">
            <a:avLst/>
          </a:prstGeom>
          <a:solidFill>
            <a:srgbClr val="3C5A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TextBox 3"/>
          <p:cNvSpPr txBox="1"/>
          <p:nvPr/>
        </p:nvSpPr>
        <p:spPr>
          <a:xfrm>
            <a:off x="370112" y="39339"/>
            <a:ext cx="1132114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2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Відповідаємо</a:t>
            </a:r>
            <a:endParaRPr lang="ru-RU" sz="3200" b="1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7" name="Прямоугольник 7"/>
          <p:cNvSpPr/>
          <p:nvPr/>
        </p:nvSpPr>
        <p:spPr>
          <a:xfrm>
            <a:off x="508000" y="875293"/>
            <a:ext cx="11338560" cy="523220"/>
          </a:xfrm>
          <a:prstGeom prst="rect">
            <a:avLst/>
          </a:prstGeom>
          <a:solidFill>
            <a:srgbClr val="2B5666"/>
          </a:solidFill>
          <a:ln>
            <a:noFill/>
          </a:ln>
          <a:effectLst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uk-UA" sz="2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Яку функцію називають логарифмічною?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5" name="Прямоугольник 7"/>
              <p:cNvSpPr/>
              <p:nvPr/>
            </p:nvSpPr>
            <p:spPr>
              <a:xfrm>
                <a:off x="508000" y="1733790"/>
                <a:ext cx="11338560" cy="523220"/>
              </a:xfrm>
              <a:prstGeom prst="rect">
                <a:avLst/>
              </a:prstGeom>
              <a:solidFill>
                <a:srgbClr val="B1510F"/>
              </a:solidFill>
              <a:ln>
                <a:noFill/>
              </a:ln>
              <a:effectLst/>
            </p:spPr>
            <p:style>
              <a:lnRef idx="3">
                <a:schemeClr val="lt1"/>
              </a:lnRef>
              <a:fillRef idx="1">
                <a:schemeClr val="accent6"/>
              </a:fillRef>
              <a:effectRef idx="1">
                <a:schemeClr val="accent6"/>
              </a:effectRef>
              <a:fontRef idx="minor">
                <a:schemeClr val="lt1"/>
              </a:fontRef>
            </p:style>
            <p:txBody>
              <a:bodyPr wrap="square">
                <a:spAutoFit/>
              </a:bodyPr>
              <a:lstStyle/>
              <a:p>
                <a:pPr algn="ctr"/>
                <a:r>
                  <a:rPr lang="uk-UA" sz="2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Як розташовані графіки функцій </a:t>
                </a:r>
                <a14:m>
                  <m:oMath xmlns:m="http://schemas.openxmlformats.org/officeDocument/2006/math">
                    <m:r>
                      <a:rPr lang="en-US" sz="2800" b="1" i="1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𝒚</m:t>
                    </m:r>
                    <m:r>
                      <a:rPr lang="en-US" sz="2800" b="1" i="1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=</m:t>
                    </m:r>
                    <m:sSup>
                      <m:sSupPr>
                        <m:ctrlPr>
                          <a:rPr lang="en-US" sz="2800" b="1" i="1" smtClean="0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</m:ctrlPr>
                      </m:sSupPr>
                      <m:e>
                        <m:r>
                          <a:rPr lang="en-US" sz="2800" b="1" i="1" smtClean="0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𝒂</m:t>
                        </m:r>
                      </m:e>
                      <m:sup>
                        <m:r>
                          <a:rPr lang="en-US" sz="2800" b="1" i="1" smtClean="0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𝒙</m:t>
                        </m:r>
                      </m:sup>
                    </m:sSup>
                  </m:oMath>
                </a14:m>
                <a:r>
                  <a:rPr lang="uk-UA" sz="2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і </a:t>
                </a:r>
                <a14:m>
                  <m:oMath xmlns:m="http://schemas.openxmlformats.org/officeDocument/2006/math">
                    <m:r>
                      <a:rPr lang="en-US" sz="2800" b="1" i="1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𝒚</m:t>
                    </m:r>
                    <m:r>
                      <a:rPr lang="en-US" sz="2800" b="1" i="1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=</m:t>
                    </m:r>
                    <m:func>
                      <m:funcPr>
                        <m:ctrlPr>
                          <a:rPr lang="en-US" sz="2800" b="1" i="1" smtClean="0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</m:ctrlPr>
                      </m:funcPr>
                      <m:fName>
                        <m:sSub>
                          <m:sSubPr>
                            <m:ctrlPr>
                              <a:rPr lang="en-US" sz="2800" b="1" i="1" smtClean="0">
                                <a:latin typeface="Cambria Math" panose="02040503050406030204" pitchFamily="18" charset="0"/>
                                <a:ea typeface="Tahoma" panose="020B0604030504040204" pitchFamily="34" charset="0"/>
                                <a:cs typeface="Tahoma" panose="020B0604030504040204" pitchFamily="34" charset="0"/>
                              </a:rPr>
                            </m:ctrlPr>
                          </m:sSubPr>
                          <m:e>
                            <m:r>
                              <a:rPr lang="en-US" sz="2800" b="1" i="0" smtClean="0">
                                <a:latin typeface="Cambria Math" panose="02040503050406030204" pitchFamily="18" charset="0"/>
                                <a:ea typeface="Tahoma" panose="020B0604030504040204" pitchFamily="34" charset="0"/>
                                <a:cs typeface="Tahoma" panose="020B0604030504040204" pitchFamily="34" charset="0"/>
                              </a:rPr>
                              <m:t>𝐥𝐨𝐠</m:t>
                            </m:r>
                          </m:e>
                          <m:sub>
                            <m:r>
                              <a:rPr lang="en-US" sz="2800" b="1" i="1" smtClean="0">
                                <a:latin typeface="Cambria Math" panose="02040503050406030204" pitchFamily="18" charset="0"/>
                                <a:ea typeface="Tahoma" panose="020B0604030504040204" pitchFamily="34" charset="0"/>
                                <a:cs typeface="Tahoma" panose="020B0604030504040204" pitchFamily="34" charset="0"/>
                              </a:rPr>
                              <m:t>𝒂</m:t>
                            </m:r>
                          </m:sub>
                        </m:sSub>
                      </m:fName>
                      <m:e>
                        <m:r>
                          <a:rPr lang="en-US" sz="2800" b="1" i="1" smtClean="0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𝒙</m:t>
                        </m:r>
                      </m:e>
                    </m:func>
                  </m:oMath>
                </a14:m>
                <a:r>
                  <a:rPr lang="uk-UA" sz="2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?</a:t>
                </a:r>
              </a:p>
            </p:txBody>
          </p:sp>
        </mc:Choice>
        <mc:Fallback xmlns="">
          <p:sp>
            <p:nvSpPr>
              <p:cNvPr id="35" name="Прямоугольник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8000" y="1733790"/>
                <a:ext cx="11338560" cy="523220"/>
              </a:xfrm>
              <a:prstGeom prst="rect">
                <a:avLst/>
              </a:prstGeom>
              <a:blipFill>
                <a:blip r:embed="rId3"/>
                <a:stretch>
                  <a:fillRect t="-12791" b="-30233"/>
                </a:stretch>
              </a:blipFill>
              <a:ln>
                <a:noFill/>
              </a:ln>
              <a:effectLst/>
            </p:spPr>
            <p:txBody>
              <a:bodyPr/>
              <a:lstStyle/>
              <a:p>
                <a:r>
                  <a:rPr lang="uk-U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4" name="Прямоугольник 7"/>
              <p:cNvSpPr/>
              <p:nvPr/>
            </p:nvSpPr>
            <p:spPr>
              <a:xfrm>
                <a:off x="508000" y="3450784"/>
                <a:ext cx="11338560" cy="954107"/>
              </a:xfrm>
              <a:prstGeom prst="rect">
                <a:avLst/>
              </a:prstGeom>
              <a:solidFill>
                <a:srgbClr val="604426"/>
              </a:solidFill>
              <a:ln>
                <a:noFill/>
              </a:ln>
              <a:effectLst/>
            </p:spPr>
            <p:style>
              <a:lnRef idx="3">
                <a:schemeClr val="lt1"/>
              </a:lnRef>
              <a:fillRef idx="1">
                <a:schemeClr val="accent6"/>
              </a:fillRef>
              <a:effectRef idx="1">
                <a:schemeClr val="accent6"/>
              </a:effectRef>
              <a:fontRef idx="minor">
                <a:schemeClr val="lt1"/>
              </a:fontRef>
            </p:style>
            <p:txBody>
              <a:bodyPr wrap="square">
                <a:spAutoFit/>
              </a:bodyPr>
              <a:lstStyle/>
              <a:p>
                <a:pPr algn="ctr"/>
                <a:r>
                  <a:rPr lang="uk-UA" sz="2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Сформулюйте властивості логарифмічної функції</a:t>
                </a:r>
                <a:endParaRPr lang="en-US" sz="28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algn="ctr"/>
                <a:r>
                  <a:rPr lang="uk-UA" sz="2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при </a:t>
                </a:r>
                <a14:m>
                  <m:oMath xmlns:m="http://schemas.openxmlformats.org/officeDocument/2006/math">
                    <m:r>
                      <a:rPr lang="en-US" sz="2800" b="1" i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ahoma" panose="020B0604030504040204" pitchFamily="34" charset="0"/>
                      </a:rPr>
                      <m:t>𝟎</m:t>
                    </m:r>
                    <m:r>
                      <a:rPr lang="en-US" sz="28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ahoma" panose="020B0604030504040204" pitchFamily="34" charset="0"/>
                      </a:rPr>
                      <m:t>&lt;</m:t>
                    </m:r>
                    <m:r>
                      <a:rPr lang="en-US" sz="2800" b="1" i="1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𝒂</m:t>
                    </m:r>
                    <m:r>
                      <a:rPr lang="en-US" sz="28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ahoma" panose="020B0604030504040204" pitchFamily="34" charset="0"/>
                      </a:rPr>
                      <m:t>&lt;</m:t>
                    </m:r>
                    <m:r>
                      <a:rPr lang="en-US" sz="2800" b="1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Tahoma" panose="020B0604030504040204" pitchFamily="34" charset="0"/>
                      </a:rPr>
                      <m:t>𝟏</m:t>
                    </m:r>
                  </m:oMath>
                </a14:m>
                <a:endParaRPr lang="uk-UA" sz="28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54" name="Прямоугольник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8000" y="3450784"/>
                <a:ext cx="11338560" cy="954107"/>
              </a:xfrm>
              <a:prstGeom prst="rect">
                <a:avLst/>
              </a:prstGeom>
              <a:blipFill>
                <a:blip r:embed="rId4"/>
                <a:stretch>
                  <a:fillRect t="-6369" b="-15924"/>
                </a:stretch>
              </a:blipFill>
              <a:ln>
                <a:noFill/>
              </a:ln>
              <a:effectLst/>
            </p:spPr>
            <p:txBody>
              <a:bodyPr/>
              <a:lstStyle/>
              <a:p>
                <a:r>
                  <a:rPr lang="uk-U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5" name="Прямоугольник 7"/>
              <p:cNvSpPr/>
              <p:nvPr/>
            </p:nvSpPr>
            <p:spPr>
              <a:xfrm>
                <a:off x="508000" y="4740168"/>
                <a:ext cx="11338560" cy="1614545"/>
              </a:xfrm>
              <a:prstGeom prst="rect">
                <a:avLst/>
              </a:prstGeom>
              <a:solidFill>
                <a:srgbClr val="2867A0"/>
              </a:solidFill>
              <a:ln>
                <a:noFill/>
              </a:ln>
              <a:effectLst/>
            </p:spPr>
            <p:style>
              <a:lnRef idx="3">
                <a:schemeClr val="lt1"/>
              </a:lnRef>
              <a:fillRef idx="1">
                <a:schemeClr val="accent6"/>
              </a:fillRef>
              <a:effectRef idx="1">
                <a:schemeClr val="accent6"/>
              </a:effectRef>
              <a:fontRef idx="minor">
                <a:schemeClr val="lt1"/>
              </a:fontRef>
            </p:style>
            <p:txBody>
              <a:bodyPr wrap="square">
                <a:spAutoFit/>
              </a:bodyPr>
              <a:lstStyle/>
              <a:p>
                <a:pPr algn="ctr"/>
                <a:r>
                  <a:rPr lang="uk-UA" sz="2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Поясніть, як ураховуючи зростання та спадання логарифмічної функції порівняти значення</a:t>
                </a:r>
                <a:r>
                  <a:rPr lang="en-US" sz="2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:</a:t>
                </a:r>
              </a:p>
              <a:p>
                <a:pPr algn="ctr"/>
                <a:r>
                  <a:rPr lang="en-US" sz="2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1)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2800" b="1" i="1" smtClean="0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</m:ctrlPr>
                      </m:funcPr>
                      <m:fName>
                        <m:sSub>
                          <m:sSubPr>
                            <m:ctrlPr>
                              <a:rPr lang="en-US" sz="2800" b="1" i="1" smtClean="0">
                                <a:latin typeface="Cambria Math" panose="02040503050406030204" pitchFamily="18" charset="0"/>
                                <a:ea typeface="Tahoma" panose="020B0604030504040204" pitchFamily="34" charset="0"/>
                                <a:cs typeface="Tahoma" panose="020B0604030504040204" pitchFamily="34" charset="0"/>
                              </a:rPr>
                            </m:ctrlPr>
                          </m:sSubPr>
                          <m:e>
                            <m:r>
                              <a:rPr lang="en-US" sz="2800" b="1" i="0" smtClean="0">
                                <a:latin typeface="Cambria Math" panose="02040503050406030204" pitchFamily="18" charset="0"/>
                                <a:ea typeface="Tahoma" panose="020B0604030504040204" pitchFamily="34" charset="0"/>
                                <a:cs typeface="Tahoma" panose="020B0604030504040204" pitchFamily="34" charset="0"/>
                              </a:rPr>
                              <m:t>𝐥𝐨𝐠</m:t>
                            </m:r>
                          </m:e>
                          <m:sub>
                            <m:r>
                              <a:rPr lang="en-US" sz="2800" b="1" i="1" smtClean="0">
                                <a:latin typeface="Cambria Math" panose="02040503050406030204" pitchFamily="18" charset="0"/>
                                <a:ea typeface="Tahoma" panose="020B0604030504040204" pitchFamily="34" charset="0"/>
                                <a:cs typeface="Tahoma" panose="020B0604030504040204" pitchFamily="34" charset="0"/>
                              </a:rPr>
                              <m:t>𝟒</m:t>
                            </m:r>
                          </m:sub>
                        </m:sSub>
                      </m:fName>
                      <m:e>
                        <m:r>
                          <a:rPr lang="en-US" sz="2800" b="1" i="1" smtClean="0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𝟑</m:t>
                        </m:r>
                      </m:e>
                    </m:func>
                    <m:r>
                      <a:rPr lang="en-US" sz="2800" b="1" i="1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 </m:t>
                    </m:r>
                    <m:r>
                      <a:rPr lang="en-US" sz="2800" b="1" i="1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𝒊</m:t>
                    </m:r>
                    <m:r>
                      <a:rPr lang="en-US" sz="2800" b="1" i="1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 </m:t>
                    </m:r>
                    <m:func>
                      <m:funcPr>
                        <m:ctrlPr>
                          <a:rPr lang="en-US" sz="2800" b="1" i="1" smtClean="0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</m:ctrlPr>
                      </m:funcPr>
                      <m:fName>
                        <m:sSub>
                          <m:sSubPr>
                            <m:ctrlPr>
                              <a:rPr lang="en-US" sz="2800" b="1" i="1" smtClean="0">
                                <a:latin typeface="Cambria Math" panose="02040503050406030204" pitchFamily="18" charset="0"/>
                                <a:ea typeface="Tahoma" panose="020B0604030504040204" pitchFamily="34" charset="0"/>
                                <a:cs typeface="Tahoma" panose="020B0604030504040204" pitchFamily="34" charset="0"/>
                              </a:rPr>
                            </m:ctrlPr>
                          </m:sSubPr>
                          <m:e>
                            <m:r>
                              <a:rPr lang="en-US" sz="2800" b="1" i="0" smtClean="0">
                                <a:latin typeface="Cambria Math" panose="02040503050406030204" pitchFamily="18" charset="0"/>
                                <a:ea typeface="Tahoma" panose="020B0604030504040204" pitchFamily="34" charset="0"/>
                                <a:cs typeface="Tahoma" panose="020B0604030504040204" pitchFamily="34" charset="0"/>
                              </a:rPr>
                              <m:t>𝐥𝐨𝐠</m:t>
                            </m:r>
                          </m:e>
                          <m:sub>
                            <m:r>
                              <a:rPr lang="en-US" sz="2800" b="1" i="1" smtClean="0">
                                <a:latin typeface="Cambria Math" panose="02040503050406030204" pitchFamily="18" charset="0"/>
                                <a:ea typeface="Tahoma" panose="020B0604030504040204" pitchFamily="34" charset="0"/>
                                <a:cs typeface="Tahoma" panose="020B0604030504040204" pitchFamily="34" charset="0"/>
                              </a:rPr>
                              <m:t>𝟒</m:t>
                            </m:r>
                          </m:sub>
                        </m:sSub>
                      </m:fName>
                      <m:e>
                        <m:r>
                          <a:rPr lang="en-US" sz="2800" b="1" i="1" smtClean="0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𝟓</m:t>
                        </m:r>
                      </m:e>
                    </m:func>
                  </m:oMath>
                </a14:m>
                <a:r>
                  <a:rPr lang="en-US" sz="2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          2)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2800" b="1" i="1" smtClean="0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</m:ctrlPr>
                      </m:funcPr>
                      <m:fName>
                        <m:sSub>
                          <m:sSubPr>
                            <m:ctrlPr>
                              <a:rPr lang="en-US" sz="2800" b="1" i="1" smtClean="0">
                                <a:latin typeface="Cambria Math" panose="02040503050406030204" pitchFamily="18" charset="0"/>
                                <a:ea typeface="Tahoma" panose="020B0604030504040204" pitchFamily="34" charset="0"/>
                                <a:cs typeface="Tahoma" panose="020B0604030504040204" pitchFamily="34" charset="0"/>
                              </a:rPr>
                            </m:ctrlPr>
                          </m:sSubPr>
                          <m:e>
                            <m:r>
                              <a:rPr lang="en-US" sz="2800" b="1" i="0" smtClean="0">
                                <a:latin typeface="Cambria Math" panose="02040503050406030204" pitchFamily="18" charset="0"/>
                                <a:ea typeface="Tahoma" panose="020B0604030504040204" pitchFamily="34" charset="0"/>
                                <a:cs typeface="Tahoma" panose="020B0604030504040204" pitchFamily="34" charset="0"/>
                              </a:rPr>
                              <m:t>𝐥𝐨𝐠</m:t>
                            </m:r>
                          </m:e>
                          <m:sub>
                            <m:f>
                              <m:fPr>
                                <m:ctrlPr>
                                  <a:rPr lang="en-US" sz="2800" b="1" i="1" smtClean="0">
                                    <a:latin typeface="Cambria Math" panose="02040503050406030204" pitchFamily="18" charset="0"/>
                                    <a:ea typeface="Tahoma" panose="020B0604030504040204" pitchFamily="34" charset="0"/>
                                    <a:cs typeface="Tahoma" panose="020B0604030504040204" pitchFamily="34" charset="0"/>
                                  </a:rPr>
                                </m:ctrlPr>
                              </m:fPr>
                              <m:num>
                                <m:r>
                                  <a:rPr lang="en-US" sz="2800" b="1" i="1" smtClean="0">
                                    <a:latin typeface="Cambria Math" panose="02040503050406030204" pitchFamily="18" charset="0"/>
                                    <a:ea typeface="Tahoma" panose="020B0604030504040204" pitchFamily="34" charset="0"/>
                                    <a:cs typeface="Tahoma" panose="020B0604030504040204" pitchFamily="34" charset="0"/>
                                  </a:rPr>
                                  <m:t>𝟏</m:t>
                                </m:r>
                              </m:num>
                              <m:den>
                                <m:r>
                                  <a:rPr lang="en-US" sz="2800" b="1" i="1" smtClean="0">
                                    <a:latin typeface="Cambria Math" panose="02040503050406030204" pitchFamily="18" charset="0"/>
                                    <a:ea typeface="Tahoma" panose="020B0604030504040204" pitchFamily="34" charset="0"/>
                                    <a:cs typeface="Tahoma" panose="020B0604030504040204" pitchFamily="34" charset="0"/>
                                  </a:rPr>
                                  <m:t>𝟒</m:t>
                                </m:r>
                              </m:den>
                            </m:f>
                          </m:sub>
                        </m:sSub>
                      </m:fName>
                      <m:e>
                        <m:r>
                          <a:rPr lang="en-US" sz="2800" b="1" i="1" smtClean="0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𝟕</m:t>
                        </m:r>
                      </m:e>
                    </m:func>
                    <m:r>
                      <a:rPr lang="en-US" sz="2800" b="1" i="1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 </m:t>
                    </m:r>
                    <m:r>
                      <a:rPr lang="en-US" sz="2800" b="1" i="1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𝒊</m:t>
                    </m:r>
                    <m:r>
                      <a:rPr lang="en-US" sz="2800" b="1" i="1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 </m:t>
                    </m:r>
                    <m:func>
                      <m:funcPr>
                        <m:ctrlPr>
                          <a:rPr lang="en-US" sz="2800" b="1" i="1" smtClean="0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</m:ctrlPr>
                      </m:funcPr>
                      <m:fName>
                        <m:sSub>
                          <m:sSubPr>
                            <m:ctrlPr>
                              <a:rPr lang="en-US" sz="2800" b="1" i="1" smtClean="0">
                                <a:latin typeface="Cambria Math" panose="02040503050406030204" pitchFamily="18" charset="0"/>
                                <a:ea typeface="Tahoma" panose="020B0604030504040204" pitchFamily="34" charset="0"/>
                                <a:cs typeface="Tahoma" panose="020B0604030504040204" pitchFamily="34" charset="0"/>
                              </a:rPr>
                            </m:ctrlPr>
                          </m:sSubPr>
                          <m:e>
                            <m:r>
                              <a:rPr lang="en-US" sz="2800" b="1" i="0" smtClean="0">
                                <a:latin typeface="Cambria Math" panose="02040503050406030204" pitchFamily="18" charset="0"/>
                                <a:ea typeface="Tahoma" panose="020B0604030504040204" pitchFamily="34" charset="0"/>
                                <a:cs typeface="Tahoma" panose="020B0604030504040204" pitchFamily="34" charset="0"/>
                              </a:rPr>
                              <m:t>𝐥𝐨𝐠</m:t>
                            </m:r>
                          </m:e>
                          <m:sub>
                            <m:f>
                              <m:fPr>
                                <m:ctrlPr>
                                  <a:rPr lang="en-US" sz="2800" b="1" i="1" smtClean="0">
                                    <a:latin typeface="Cambria Math" panose="02040503050406030204" pitchFamily="18" charset="0"/>
                                    <a:ea typeface="Tahoma" panose="020B0604030504040204" pitchFamily="34" charset="0"/>
                                    <a:cs typeface="Tahoma" panose="020B0604030504040204" pitchFamily="34" charset="0"/>
                                  </a:rPr>
                                </m:ctrlPr>
                              </m:fPr>
                              <m:num>
                                <m:r>
                                  <a:rPr lang="en-US" sz="2800" b="1" i="1" smtClean="0">
                                    <a:latin typeface="Cambria Math" panose="02040503050406030204" pitchFamily="18" charset="0"/>
                                    <a:ea typeface="Tahoma" panose="020B0604030504040204" pitchFamily="34" charset="0"/>
                                    <a:cs typeface="Tahoma" panose="020B0604030504040204" pitchFamily="34" charset="0"/>
                                  </a:rPr>
                                  <m:t>𝟏</m:t>
                                </m:r>
                              </m:num>
                              <m:den>
                                <m:r>
                                  <a:rPr lang="en-US" sz="2800" b="1" i="1" smtClean="0">
                                    <a:latin typeface="Cambria Math" panose="02040503050406030204" pitchFamily="18" charset="0"/>
                                    <a:ea typeface="Tahoma" panose="020B0604030504040204" pitchFamily="34" charset="0"/>
                                    <a:cs typeface="Tahoma" panose="020B0604030504040204" pitchFamily="34" charset="0"/>
                                  </a:rPr>
                                  <m:t>𝟒</m:t>
                                </m:r>
                              </m:den>
                            </m:f>
                          </m:sub>
                        </m:sSub>
                      </m:fName>
                      <m:e>
                        <m:r>
                          <a:rPr lang="en-US" sz="2800" b="1" i="1" smtClean="0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𝟐𝟒</m:t>
                        </m:r>
                      </m:e>
                    </m:func>
                  </m:oMath>
                </a14:m>
                <a:endParaRPr lang="uk-UA" sz="28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55" name="Прямоугольник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8000" y="4740168"/>
                <a:ext cx="11338560" cy="1614545"/>
              </a:xfrm>
              <a:prstGeom prst="rect">
                <a:avLst/>
              </a:prstGeom>
              <a:blipFill>
                <a:blip r:embed="rId5"/>
                <a:stretch>
                  <a:fillRect t="-4167"/>
                </a:stretch>
              </a:blipFill>
              <a:ln>
                <a:noFill/>
              </a:ln>
              <a:effectLst/>
            </p:spPr>
            <p:txBody>
              <a:bodyPr/>
              <a:lstStyle/>
              <a:p>
                <a:r>
                  <a:rPr lang="uk-U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7" name="Прямоугольник 7"/>
              <p:cNvSpPr/>
              <p:nvPr/>
            </p:nvSpPr>
            <p:spPr>
              <a:xfrm>
                <a:off x="508000" y="2592287"/>
                <a:ext cx="11338560" cy="523220"/>
              </a:xfrm>
              <a:prstGeom prst="rect">
                <a:avLst/>
              </a:prstGeom>
              <a:solidFill>
                <a:srgbClr val="455B6F"/>
              </a:solidFill>
              <a:ln>
                <a:noFill/>
              </a:ln>
              <a:effectLst/>
            </p:spPr>
            <p:style>
              <a:lnRef idx="3">
                <a:schemeClr val="lt1"/>
              </a:lnRef>
              <a:fillRef idx="1">
                <a:schemeClr val="accent6"/>
              </a:fillRef>
              <a:effectRef idx="1">
                <a:schemeClr val="accent6"/>
              </a:effectRef>
              <a:fontRef idx="minor">
                <a:schemeClr val="lt1"/>
              </a:fontRef>
            </p:style>
            <p:txBody>
              <a:bodyPr wrap="square">
                <a:spAutoFit/>
              </a:bodyPr>
              <a:lstStyle/>
              <a:p>
                <a:pPr algn="ctr"/>
                <a:r>
                  <a:rPr lang="uk-UA" sz="2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Сформулюйте властивості логарифмічної функції при </a:t>
                </a:r>
                <a14:m>
                  <m:oMath xmlns:m="http://schemas.openxmlformats.org/officeDocument/2006/math">
                    <m:r>
                      <a:rPr lang="en-US" sz="2800" b="1" i="1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𝒂</m:t>
                    </m:r>
                    <m:r>
                      <a:rPr lang="en-US" sz="28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ahoma" panose="020B0604030504040204" pitchFamily="34" charset="0"/>
                      </a:rPr>
                      <m:t>&gt;</m:t>
                    </m:r>
                    <m:r>
                      <a:rPr lang="en-US" sz="28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ahoma" panose="020B0604030504040204" pitchFamily="34" charset="0"/>
                      </a:rPr>
                      <m:t>𝟏</m:t>
                    </m:r>
                  </m:oMath>
                </a14:m>
                <a:endParaRPr lang="uk-UA" sz="28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57" name="Прямоугольник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8000" y="2592287"/>
                <a:ext cx="11338560" cy="523220"/>
              </a:xfrm>
              <a:prstGeom prst="rect">
                <a:avLst/>
              </a:prstGeom>
              <a:blipFill>
                <a:blip r:embed="rId6"/>
                <a:stretch>
                  <a:fillRect l="-968" t="-12791" b="-30233"/>
                </a:stretch>
              </a:blipFill>
              <a:ln>
                <a:noFill/>
              </a:ln>
              <a:effectLst/>
            </p:spPr>
            <p:txBody>
              <a:bodyPr/>
              <a:lstStyle/>
              <a:p>
                <a:r>
                  <a:rPr lang="uk-UA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651625149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2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" grpId="0" animBg="1"/>
      <p:bldP spid="35" grpId="0" animBg="1"/>
      <p:bldP spid="54" grpId="0" animBg="1"/>
      <p:bldP spid="55" grpId="0" animBg="1"/>
      <p:bldP spid="57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2813538" y="1160230"/>
            <a:ext cx="9378462" cy="1106900"/>
          </a:xfrm>
          <a:prstGeom prst="rect">
            <a:avLst/>
          </a:prstGeom>
          <a:solidFill>
            <a:srgbClr val="3C5A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TextBox 10"/>
          <p:cNvSpPr txBox="1"/>
          <p:nvPr/>
        </p:nvSpPr>
        <p:spPr>
          <a:xfrm>
            <a:off x="8900160" y="6423432"/>
            <a:ext cx="31673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b="1" dirty="0" err="1">
                <a:solidFill>
                  <a:srgbClr val="3C5A59"/>
                </a:solidFill>
                <a:latin typeface="Segoe Print" pitchFamily="2" charset="0"/>
                <a:cs typeface="Times New Roman" pitchFamily="18" charset="0"/>
              </a:rPr>
              <a:t>Бажаю</a:t>
            </a:r>
            <a:r>
              <a:rPr lang="ru-RU" b="1" dirty="0">
                <a:solidFill>
                  <a:srgbClr val="3C5A59"/>
                </a:solidFill>
                <a:latin typeface="Segoe Print" pitchFamily="2" charset="0"/>
                <a:cs typeface="Times New Roman" pitchFamily="18" charset="0"/>
              </a:rPr>
              <a:t> </a:t>
            </a:r>
            <a:r>
              <a:rPr lang="ru-RU" b="1" dirty="0" err="1">
                <a:solidFill>
                  <a:srgbClr val="3C5A59"/>
                </a:solidFill>
                <a:latin typeface="Segoe Print" pitchFamily="2" charset="0"/>
                <a:cs typeface="Times New Roman" pitchFamily="18" charset="0"/>
              </a:rPr>
              <a:t>творчих</a:t>
            </a:r>
            <a:r>
              <a:rPr lang="ru-RU" b="1" dirty="0">
                <a:solidFill>
                  <a:srgbClr val="3C5A59"/>
                </a:solidFill>
                <a:latin typeface="Segoe Print" pitchFamily="2" charset="0"/>
                <a:cs typeface="Times New Roman" pitchFamily="18" charset="0"/>
              </a:rPr>
              <a:t> </a:t>
            </a:r>
            <a:r>
              <a:rPr lang="ru-RU" b="1" dirty="0" err="1">
                <a:solidFill>
                  <a:srgbClr val="3C5A59"/>
                </a:solidFill>
                <a:latin typeface="Segoe Print" pitchFamily="2" charset="0"/>
                <a:cs typeface="Times New Roman" pitchFamily="18" charset="0"/>
              </a:rPr>
              <a:t>успіхів</a:t>
            </a:r>
            <a:r>
              <a:rPr lang="ru-RU" b="1" dirty="0">
                <a:solidFill>
                  <a:srgbClr val="3C5A59"/>
                </a:solidFill>
                <a:latin typeface="Segoe Print" pitchFamily="2" charset="0"/>
                <a:cs typeface="Times New Roman" pitchFamily="18" charset="0"/>
              </a:rPr>
              <a:t>!</a:t>
            </a:r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>
          <a:xfrm>
            <a:off x="4647751" y="6427888"/>
            <a:ext cx="1298339" cy="353971"/>
          </a:xfrm>
        </p:spPr>
        <p:txBody>
          <a:bodyPr/>
          <a:lstStyle/>
          <a:p>
            <a:fld id="{5B993008-B989-9943-A67E-AA8CE5BAB33B}" type="datetime1">
              <a:rPr lang="ru-RU" sz="1800" smtClean="0"/>
              <a:t>17.11.2021</a:t>
            </a:fld>
            <a:endParaRPr lang="ru-RU" dirty="0"/>
          </a:p>
        </p:txBody>
      </p:sp>
      <p:pic>
        <p:nvPicPr>
          <p:cNvPr id="15" name="Рисунок 1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148100">
            <a:off x="133493" y="380484"/>
            <a:ext cx="1717058" cy="713133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2808044" y="354454"/>
            <a:ext cx="55536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3600" b="1" dirty="0">
                <a:solidFill>
                  <a:srgbClr val="3C5A5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Домашнє завдання</a:t>
            </a:r>
            <a:endParaRPr lang="uk-UA" sz="3600" b="1" kern="1200" dirty="0">
              <a:solidFill>
                <a:srgbClr val="3C5A59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18" name="Рисунок 1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949278">
            <a:off x="1460743" y="942148"/>
            <a:ext cx="965986" cy="1170037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496767">
            <a:off x="207735" y="1465014"/>
            <a:ext cx="1045174" cy="1088274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267500">
            <a:off x="1222602" y="2342002"/>
            <a:ext cx="1124127" cy="1124127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37151">
            <a:off x="188769" y="2900948"/>
            <a:ext cx="1034492" cy="1034492"/>
          </a:xfrm>
          <a:prstGeom prst="rect">
            <a:avLst/>
          </a:prstGeom>
        </p:spPr>
      </p:pic>
      <p:pic>
        <p:nvPicPr>
          <p:cNvPr id="22" name="Рисунок 21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44845">
            <a:off x="1438028" y="3679521"/>
            <a:ext cx="1153750" cy="1153750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163065">
            <a:off x="133939" y="4186020"/>
            <a:ext cx="1316423" cy="1316423"/>
          </a:xfrm>
          <a:prstGeom prst="rect">
            <a:avLst/>
          </a:prstGeom>
        </p:spPr>
      </p:pic>
      <p:pic>
        <p:nvPicPr>
          <p:cNvPr id="24" name="Рисунок 23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643140">
            <a:off x="2341216" y="5941682"/>
            <a:ext cx="810071" cy="810071"/>
          </a:xfrm>
          <a:prstGeom prst="rect">
            <a:avLst/>
          </a:prstGeom>
        </p:spPr>
      </p:pic>
      <p:pic>
        <p:nvPicPr>
          <p:cNvPr id="25" name="Рисунок 24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060054">
            <a:off x="183139" y="5616371"/>
            <a:ext cx="1241629" cy="1241629"/>
          </a:xfrm>
          <a:prstGeom prst="rect">
            <a:avLst/>
          </a:prstGeom>
        </p:spPr>
      </p:pic>
      <p:pic>
        <p:nvPicPr>
          <p:cNvPr id="26" name="Рисунок 25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4768" y="5258603"/>
            <a:ext cx="1088708" cy="1088708"/>
          </a:xfrm>
          <a:prstGeom prst="rect">
            <a:avLst/>
          </a:prstGeom>
        </p:spPr>
      </p:pic>
      <p:pic>
        <p:nvPicPr>
          <p:cNvPr id="27" name="Рисунок 26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837898">
            <a:off x="3793345" y="6003595"/>
            <a:ext cx="772598" cy="772598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25747" y="134916"/>
            <a:ext cx="1041791" cy="1025313"/>
          </a:xfrm>
          <a:prstGeom prst="rect">
            <a:avLst/>
          </a:prstGeom>
        </p:spPr>
      </p:pic>
      <p:sp>
        <p:nvSpPr>
          <p:cNvPr id="37" name="Прямоугольник 6"/>
          <p:cNvSpPr/>
          <p:nvPr/>
        </p:nvSpPr>
        <p:spPr>
          <a:xfrm>
            <a:off x="2815369" y="2374860"/>
            <a:ext cx="9378462" cy="1106900"/>
          </a:xfrm>
          <a:prstGeom prst="rect">
            <a:avLst/>
          </a:prstGeom>
          <a:solidFill>
            <a:srgbClr val="B1510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9" name="Прямоугольник 6"/>
          <p:cNvSpPr/>
          <p:nvPr/>
        </p:nvSpPr>
        <p:spPr>
          <a:xfrm>
            <a:off x="2820863" y="3597161"/>
            <a:ext cx="9378462" cy="1106900"/>
          </a:xfrm>
          <a:prstGeom prst="rect">
            <a:avLst/>
          </a:prstGeom>
          <a:solidFill>
            <a:srgbClr val="2867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1" name="Прямоугольник 6"/>
          <p:cNvSpPr/>
          <p:nvPr/>
        </p:nvSpPr>
        <p:spPr>
          <a:xfrm>
            <a:off x="2813538" y="4811791"/>
            <a:ext cx="9378462" cy="1106900"/>
          </a:xfrm>
          <a:prstGeom prst="rect">
            <a:avLst/>
          </a:prstGeom>
          <a:solidFill>
            <a:srgbClr val="69696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aphicFrame>
        <p:nvGraphicFramePr>
          <p:cNvPr id="4" name="Таблиця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71134524"/>
              </p:ext>
            </p:extLst>
          </p:nvPr>
        </p:nvGraphicFramePr>
        <p:xfrm>
          <a:off x="2896640" y="1202698"/>
          <a:ext cx="9212258" cy="109728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6989761">
                  <a:extLst>
                    <a:ext uri="{9D8B030D-6E8A-4147-A177-3AD203B41FA5}">
                      <a16:colId xmlns:a16="http://schemas.microsoft.com/office/drawing/2014/main" val="2673498329"/>
                    </a:ext>
                  </a:extLst>
                </a:gridCol>
                <a:gridCol w="2222497">
                  <a:extLst>
                    <a:ext uri="{9D8B030D-6E8A-4147-A177-3AD203B41FA5}">
                      <a16:colId xmlns:a16="http://schemas.microsoft.com/office/drawing/2014/main" val="315169316"/>
                    </a:ext>
                  </a:extLst>
                </a:gridCol>
              </a:tblGrid>
              <a:tr h="1019007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200" b="1" dirty="0" err="1">
                          <a:solidFill>
                            <a:schemeClr val="bg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Опрацювати</a:t>
                      </a:r>
                      <a:r>
                        <a:rPr lang="cs-CZ" sz="2200" b="1" dirty="0">
                          <a:solidFill>
                            <a:schemeClr val="bg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§</a:t>
                      </a:r>
                      <a:r>
                        <a:rPr lang="uk-UA" sz="2200" b="1" dirty="0">
                          <a:solidFill>
                            <a:schemeClr val="bg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 (ст.</a:t>
                      </a:r>
                      <a:r>
                        <a:rPr lang="en-US" sz="2200" b="1" dirty="0">
                          <a:solidFill>
                            <a:schemeClr val="bg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27-29</a:t>
                      </a:r>
                      <a:r>
                        <a:rPr lang="uk-UA" sz="2200" b="1" dirty="0">
                          <a:solidFill>
                            <a:schemeClr val="bg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)</a:t>
                      </a:r>
                      <a:br>
                        <a:rPr lang="uk-UA" sz="2200" b="1" dirty="0">
                          <a:solidFill>
                            <a:schemeClr val="bg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</a:br>
                      <a:r>
                        <a:rPr lang="uk-UA" sz="2200" b="1" dirty="0">
                          <a:solidFill>
                            <a:schemeClr val="bg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Виконати № </a:t>
                      </a:r>
                      <a:r>
                        <a:rPr lang="en-US" sz="2200" b="1" dirty="0">
                          <a:solidFill>
                            <a:schemeClr val="bg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5.8;</a:t>
                      </a:r>
                      <a:r>
                        <a:rPr lang="en-US" sz="2200" b="1" baseline="0" dirty="0">
                          <a:solidFill>
                            <a:schemeClr val="bg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5.10; 5.12; 5.14; 5.18; 5.20; 5.28 </a:t>
                      </a:r>
                      <a:endParaRPr lang="uk-UA" sz="2200" b="1" dirty="0">
                        <a:solidFill>
                          <a:schemeClr val="bg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2000" b="1" dirty="0">
                          <a:solidFill>
                            <a:schemeClr val="bg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Мерзляк А.Г.</a:t>
                      </a:r>
                      <a:endParaRPr lang="uk-UA" sz="20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049472414"/>
                  </a:ext>
                </a:extLst>
              </a:tr>
            </a:tbl>
          </a:graphicData>
        </a:graphic>
      </p:graphicFrame>
      <p:graphicFrame>
        <p:nvGraphicFramePr>
          <p:cNvPr id="28" name="Таблиця 2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79194585"/>
              </p:ext>
            </p:extLst>
          </p:nvPr>
        </p:nvGraphicFramePr>
        <p:xfrm>
          <a:off x="2896640" y="2422642"/>
          <a:ext cx="9212258" cy="109728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6989761">
                  <a:extLst>
                    <a:ext uri="{9D8B030D-6E8A-4147-A177-3AD203B41FA5}">
                      <a16:colId xmlns:a16="http://schemas.microsoft.com/office/drawing/2014/main" val="2673498329"/>
                    </a:ext>
                  </a:extLst>
                </a:gridCol>
                <a:gridCol w="2222497">
                  <a:extLst>
                    <a:ext uri="{9D8B030D-6E8A-4147-A177-3AD203B41FA5}">
                      <a16:colId xmlns:a16="http://schemas.microsoft.com/office/drawing/2014/main" val="315169316"/>
                    </a:ext>
                  </a:extLst>
                </a:gridCol>
              </a:tblGrid>
              <a:tr h="1019007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200" b="1" dirty="0" err="1">
                          <a:solidFill>
                            <a:schemeClr val="bg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Опрацювати</a:t>
                      </a:r>
                      <a:r>
                        <a:rPr lang="cs-CZ" sz="2200" b="1" dirty="0">
                          <a:solidFill>
                            <a:schemeClr val="bg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§</a:t>
                      </a:r>
                      <a:r>
                        <a:rPr lang="en-US" sz="2200" b="1" dirty="0">
                          <a:solidFill>
                            <a:schemeClr val="bg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5</a:t>
                      </a:r>
                      <a:br>
                        <a:rPr lang="uk-UA" sz="2200" b="1" dirty="0">
                          <a:solidFill>
                            <a:schemeClr val="bg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</a:br>
                      <a:r>
                        <a:rPr lang="uk-UA" sz="2200" b="1" dirty="0">
                          <a:solidFill>
                            <a:schemeClr val="bg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Виконати № </a:t>
                      </a:r>
                      <a:r>
                        <a:rPr lang="en-US" sz="2200" b="1" dirty="0">
                          <a:solidFill>
                            <a:schemeClr val="bg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5.4;</a:t>
                      </a:r>
                      <a:r>
                        <a:rPr lang="en-US" sz="2200" b="1" baseline="0" dirty="0">
                          <a:solidFill>
                            <a:schemeClr val="bg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5.8; 5.12; 5.14; 5.18; 5.22; 5.28; 5.32; 5.34</a:t>
                      </a:r>
                      <a:endParaRPr lang="uk-UA" sz="2200" b="1" dirty="0">
                        <a:solidFill>
                          <a:schemeClr val="bg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2000" b="1" dirty="0" err="1">
                          <a:solidFill>
                            <a:schemeClr val="bg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Істер</a:t>
                      </a:r>
                      <a:r>
                        <a:rPr lang="uk-UA" sz="2000" b="1" baseline="0" dirty="0">
                          <a:solidFill>
                            <a:schemeClr val="bg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О.С.</a:t>
                      </a:r>
                      <a:endParaRPr lang="uk-UA" sz="20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049472414"/>
                  </a:ext>
                </a:extLst>
              </a:tr>
            </a:tbl>
          </a:graphicData>
        </a:graphic>
      </p:graphicFrame>
      <p:graphicFrame>
        <p:nvGraphicFramePr>
          <p:cNvPr id="29" name="Таблиця 2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92143508"/>
              </p:ext>
            </p:extLst>
          </p:nvPr>
        </p:nvGraphicFramePr>
        <p:xfrm>
          <a:off x="2896640" y="3649276"/>
          <a:ext cx="9212258" cy="1019007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6989761">
                  <a:extLst>
                    <a:ext uri="{9D8B030D-6E8A-4147-A177-3AD203B41FA5}">
                      <a16:colId xmlns:a16="http://schemas.microsoft.com/office/drawing/2014/main" val="2673498329"/>
                    </a:ext>
                  </a:extLst>
                </a:gridCol>
                <a:gridCol w="2222497">
                  <a:extLst>
                    <a:ext uri="{9D8B030D-6E8A-4147-A177-3AD203B41FA5}">
                      <a16:colId xmlns:a16="http://schemas.microsoft.com/office/drawing/2014/main" val="315169316"/>
                    </a:ext>
                  </a:extLst>
                </a:gridCol>
              </a:tblGrid>
              <a:tr h="1019007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1" dirty="0" err="1">
                          <a:solidFill>
                            <a:schemeClr val="bg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Опрацювати</a:t>
                      </a:r>
                      <a:r>
                        <a:rPr lang="cs-CZ" sz="2000" b="1" dirty="0">
                          <a:solidFill>
                            <a:schemeClr val="bg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§</a:t>
                      </a:r>
                      <a:r>
                        <a:rPr lang="en-US" sz="2000" b="1" dirty="0">
                          <a:solidFill>
                            <a:schemeClr val="bg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4</a:t>
                      </a:r>
                      <a:r>
                        <a:rPr lang="en-US" sz="2000" b="1" baseline="0" dirty="0">
                          <a:solidFill>
                            <a:schemeClr val="bg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(</a:t>
                      </a:r>
                      <a:r>
                        <a:rPr lang="uk-UA" sz="2000" b="1" baseline="0" dirty="0">
                          <a:solidFill>
                            <a:schemeClr val="bg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п.</a:t>
                      </a:r>
                      <a:r>
                        <a:rPr lang="en-US" sz="2000" b="1" baseline="0" dirty="0">
                          <a:solidFill>
                            <a:schemeClr val="bg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4</a:t>
                      </a:r>
                      <a:r>
                        <a:rPr lang="uk-UA" sz="2000" b="1" baseline="0" dirty="0">
                          <a:solidFill>
                            <a:schemeClr val="bg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.</a:t>
                      </a:r>
                      <a:r>
                        <a:rPr lang="en-US" sz="2000" b="1" baseline="0" dirty="0">
                          <a:solidFill>
                            <a:schemeClr val="bg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1)</a:t>
                      </a:r>
                      <a:endParaRPr lang="uk-UA" sz="2000" b="1" dirty="0">
                        <a:solidFill>
                          <a:schemeClr val="bg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2000" b="1" dirty="0">
                          <a:solidFill>
                            <a:schemeClr val="bg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Виконати № </a:t>
                      </a:r>
                      <a:r>
                        <a:rPr lang="en-US" sz="2000" b="1" dirty="0">
                          <a:solidFill>
                            <a:schemeClr val="bg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4.1.1 (2,</a:t>
                      </a:r>
                      <a:r>
                        <a:rPr lang="en-US" sz="2000" b="1" baseline="0" dirty="0">
                          <a:solidFill>
                            <a:schemeClr val="bg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4, 6, 10</a:t>
                      </a:r>
                      <a:r>
                        <a:rPr lang="en-US" sz="2000" b="1" dirty="0">
                          <a:solidFill>
                            <a:schemeClr val="bg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); 4.1.2 (4, 5); 4.1.4 (2,</a:t>
                      </a:r>
                      <a:r>
                        <a:rPr lang="en-US" sz="2000" b="1" baseline="0" dirty="0">
                          <a:solidFill>
                            <a:schemeClr val="bg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4, 5</a:t>
                      </a:r>
                      <a:r>
                        <a:rPr lang="en-US" sz="2000" b="1" dirty="0">
                          <a:solidFill>
                            <a:schemeClr val="bg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); 4.1.5 (2, 4); 4.1.6 (3, 2)</a:t>
                      </a:r>
                      <a:endParaRPr lang="uk-UA" sz="2000" b="1" dirty="0">
                        <a:solidFill>
                          <a:schemeClr val="bg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2000" b="1" dirty="0" err="1">
                          <a:solidFill>
                            <a:schemeClr val="bg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Нелін</a:t>
                      </a:r>
                      <a:r>
                        <a:rPr lang="uk-UA" sz="2000" b="1" baseline="0" dirty="0">
                          <a:solidFill>
                            <a:schemeClr val="bg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Є.П.</a:t>
                      </a:r>
                      <a:endParaRPr lang="uk-UA" sz="20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049472414"/>
                  </a:ext>
                </a:extLst>
              </a:tr>
            </a:tbl>
          </a:graphicData>
        </a:graphic>
      </p:graphicFrame>
      <p:graphicFrame>
        <p:nvGraphicFramePr>
          <p:cNvPr id="30" name="Таблиця 2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98432431"/>
              </p:ext>
            </p:extLst>
          </p:nvPr>
        </p:nvGraphicFramePr>
        <p:xfrm>
          <a:off x="2896640" y="4851312"/>
          <a:ext cx="9212258" cy="1019007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6989761">
                  <a:extLst>
                    <a:ext uri="{9D8B030D-6E8A-4147-A177-3AD203B41FA5}">
                      <a16:colId xmlns:a16="http://schemas.microsoft.com/office/drawing/2014/main" val="2673498329"/>
                    </a:ext>
                  </a:extLst>
                </a:gridCol>
                <a:gridCol w="2222497">
                  <a:extLst>
                    <a:ext uri="{9D8B030D-6E8A-4147-A177-3AD203B41FA5}">
                      <a16:colId xmlns:a16="http://schemas.microsoft.com/office/drawing/2014/main" val="315169316"/>
                    </a:ext>
                  </a:extLst>
                </a:gridCol>
              </a:tblGrid>
              <a:tr h="1019007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800" b="1" dirty="0" err="1">
                          <a:solidFill>
                            <a:schemeClr val="bg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Опрацювати</a:t>
                      </a:r>
                      <a:r>
                        <a:rPr lang="cs-CZ" sz="2800" b="1" dirty="0">
                          <a:solidFill>
                            <a:schemeClr val="bg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§</a:t>
                      </a:r>
                      <a:r>
                        <a:rPr lang="en-US" sz="2800" b="1" dirty="0">
                          <a:solidFill>
                            <a:schemeClr val="bg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3</a:t>
                      </a:r>
                      <a:r>
                        <a:rPr lang="en-US" sz="2800" b="1" baseline="0" dirty="0">
                          <a:solidFill>
                            <a:schemeClr val="bg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(</a:t>
                      </a:r>
                      <a:r>
                        <a:rPr lang="uk-UA" sz="2800" b="1" baseline="0" dirty="0">
                          <a:solidFill>
                            <a:schemeClr val="bg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ст.</a:t>
                      </a:r>
                      <a:r>
                        <a:rPr lang="en-US" sz="2800" b="1" baseline="0" dirty="0">
                          <a:solidFill>
                            <a:schemeClr val="bg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24-25)</a:t>
                      </a:r>
                      <a:endParaRPr lang="uk-UA" sz="2800" b="1" dirty="0">
                        <a:solidFill>
                          <a:schemeClr val="bg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2800" b="1" dirty="0">
                          <a:solidFill>
                            <a:schemeClr val="bg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Виконати № </a:t>
                      </a:r>
                      <a:r>
                        <a:rPr lang="en-US" sz="2800" b="1">
                          <a:solidFill>
                            <a:schemeClr val="bg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115;</a:t>
                      </a:r>
                      <a:r>
                        <a:rPr lang="en-US" sz="2800" b="1" baseline="0">
                          <a:solidFill>
                            <a:schemeClr val="bg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118; 137; 138</a:t>
                      </a:r>
                      <a:endParaRPr lang="uk-UA" sz="2800" b="1" dirty="0">
                        <a:solidFill>
                          <a:schemeClr val="bg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2000" b="1" dirty="0">
                          <a:solidFill>
                            <a:schemeClr val="bg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Бевз</a:t>
                      </a:r>
                      <a:r>
                        <a:rPr lang="uk-UA" sz="2000" b="1" baseline="0" dirty="0">
                          <a:solidFill>
                            <a:schemeClr val="bg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Г.П.</a:t>
                      </a:r>
                      <a:endParaRPr lang="uk-UA" sz="20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049472414"/>
                  </a:ext>
                </a:extLst>
              </a:tr>
            </a:tbl>
          </a:graphicData>
        </a:graphic>
      </p:graphicFrame>
      <p:sp>
        <p:nvSpPr>
          <p:cNvPr id="31" name="TextBox 30"/>
          <p:cNvSpPr txBox="1"/>
          <p:nvPr/>
        </p:nvSpPr>
        <p:spPr>
          <a:xfrm>
            <a:off x="6483510" y="6515765"/>
            <a:ext cx="197690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uk-UA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200" b="1" dirty="0">
                <a:solidFill>
                  <a:srgbClr val="3C5A59"/>
                </a:solidFill>
                <a:latin typeface="Segoe Print" pitchFamily="2" charset="0"/>
                <a:cs typeface="Times New Roman" pitchFamily="18" charset="0"/>
              </a:rPr>
              <a:t>www.matnova.com.ua</a:t>
            </a:r>
            <a:endParaRPr lang="ru-RU" sz="1200" b="1" dirty="0">
              <a:solidFill>
                <a:srgbClr val="3C5A59"/>
              </a:solidFill>
              <a:latin typeface="Segoe Print" pitchFamily="2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06822545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2" presetClass="entr" presetSubtype="2" fill="hold" grpId="0" nodeType="withEffect">
                                  <p:stCondLst>
                                    <p:cond delay="15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2" presetClass="entr" presetSubtype="2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2" presetClass="entr" presetSubtype="2" fill="hold" grpId="0" nodeType="withEffect">
                                  <p:stCondLst>
                                    <p:cond delay="45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1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5" presetID="2" presetClass="entr" presetSubtype="2" fill="hold" nodeType="withEffect">
                                  <p:stCondLst>
                                    <p:cond delay="15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7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8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9" presetID="2" presetClass="entr" presetSubtype="2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3" presetID="2" presetClass="entr" presetSubtype="2" fill="hold" nodeType="withEffect">
                                  <p:stCondLst>
                                    <p:cond delay="45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5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6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1450"/>
                            </p:stCondLst>
                            <p:childTnLst>
                              <p:par>
                                <p:cTn id="98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0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1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1" grpId="0"/>
      <p:bldP spid="17" grpId="0"/>
      <p:bldP spid="37" grpId="0" animBg="1"/>
      <p:bldP spid="39" grpId="0" animBg="1"/>
      <p:bldP spid="41" grpId="0" animBg="1"/>
      <p:bldP spid="31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0" y="0"/>
            <a:ext cx="12192000" cy="624114"/>
          </a:xfrm>
          <a:prstGeom prst="rect">
            <a:avLst/>
          </a:prstGeom>
          <a:solidFill>
            <a:srgbClr val="3C5A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TextBox 3"/>
          <p:cNvSpPr txBox="1"/>
          <p:nvPr/>
        </p:nvSpPr>
        <p:spPr>
          <a:xfrm>
            <a:off x="370112" y="39339"/>
            <a:ext cx="1109036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2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Логарифмічна функція</a:t>
            </a:r>
            <a:endParaRPr lang="ru-RU" sz="3200" b="1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6" name="Прямоугольник 7"/>
              <p:cNvSpPr/>
              <p:nvPr/>
            </p:nvSpPr>
            <p:spPr>
              <a:xfrm>
                <a:off x="8097624" y="663453"/>
                <a:ext cx="4094375" cy="1720279"/>
              </a:xfrm>
              <a:prstGeom prst="rect">
                <a:avLst/>
              </a:prstGeom>
              <a:solidFill>
                <a:srgbClr val="545454"/>
              </a:solidFill>
              <a:ln>
                <a:noFill/>
              </a:ln>
              <a:effectLst/>
            </p:spPr>
            <p:style>
              <a:lnRef idx="3">
                <a:schemeClr val="lt1"/>
              </a:lnRef>
              <a:fillRef idx="1">
                <a:schemeClr val="accent6"/>
              </a:fillRef>
              <a:effectRef idx="1">
                <a:schemeClr val="accent6"/>
              </a:effectRef>
              <a:fontRef idx="minor">
                <a:schemeClr val="lt1"/>
              </a:fontRef>
            </p:style>
            <p:txBody>
              <a:bodyPr wrap="square">
                <a:spAutoFit/>
              </a:bodyPr>
              <a:lstStyle/>
              <a:p>
                <a:pPr algn="ctr"/>
                <a:r>
                  <a:rPr lang="uk-UA" sz="2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Наприклад:</a:t>
                </a: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1" i="1" smtClean="0">
                          <a:effectLst/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𝒚</m:t>
                      </m:r>
                      <m:r>
                        <a:rPr lang="en-US" sz="2800" b="1" i="1" smtClean="0">
                          <a:effectLst/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=</m:t>
                      </m:r>
                      <m:func>
                        <m:funcPr>
                          <m:ctrlPr>
                            <a:rPr lang="en-US" sz="2800" b="1" i="1" smtClean="0">
                              <a:effectLst/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</m:ctrlPr>
                        </m:funcPr>
                        <m:fName>
                          <m:sSub>
                            <m:sSubPr>
                              <m:ctrlPr>
                                <a:rPr lang="en-US" sz="2800" b="1" i="1" smtClean="0">
                                  <a:effectLst/>
                                  <a:latin typeface="Cambria Math" panose="02040503050406030204" pitchFamily="18" charset="0"/>
                                  <a:ea typeface="Tahoma" panose="020B0604030504040204" pitchFamily="34" charset="0"/>
                                  <a:cs typeface="Tahoma" panose="020B0604030504040204" pitchFamily="34" charset="0"/>
                                </a:rPr>
                              </m:ctrlPr>
                            </m:sSubPr>
                            <m:e>
                              <m:r>
                                <a:rPr lang="en-US" sz="2800" b="1" i="0" smtClean="0">
                                  <a:effectLst/>
                                  <a:latin typeface="Cambria Math" panose="02040503050406030204" pitchFamily="18" charset="0"/>
                                  <a:ea typeface="Tahoma" panose="020B0604030504040204" pitchFamily="34" charset="0"/>
                                  <a:cs typeface="Tahoma" panose="020B0604030504040204" pitchFamily="34" charset="0"/>
                                </a:rPr>
                                <m:t>𝐥𝐨𝐠</m:t>
                              </m:r>
                            </m:e>
                            <m:sub>
                              <m:r>
                                <a:rPr lang="en-US" sz="2800" b="1" i="1" smtClean="0">
                                  <a:effectLst/>
                                  <a:latin typeface="Cambria Math" panose="02040503050406030204" pitchFamily="18" charset="0"/>
                                  <a:ea typeface="Tahoma" panose="020B0604030504040204" pitchFamily="34" charset="0"/>
                                  <a:cs typeface="Tahoma" panose="020B0604030504040204" pitchFamily="34" charset="0"/>
                                </a:rPr>
                                <m:t>𝟒</m:t>
                              </m:r>
                            </m:sub>
                          </m:sSub>
                        </m:fName>
                        <m:e>
                          <m:r>
                            <a:rPr lang="en-US" sz="2800" b="1" i="1" smtClean="0">
                              <a:effectLst/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𝒙</m:t>
                          </m:r>
                        </m:e>
                      </m:func>
                      <m:r>
                        <a:rPr lang="en-US" sz="2800" b="1" i="1" smtClean="0">
                          <a:effectLst/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;</m:t>
                      </m:r>
                      <m:r>
                        <a:rPr lang="en-US" sz="2800" b="1" i="1" smtClean="0">
                          <a:effectLst/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𝒚</m:t>
                      </m:r>
                      <m:r>
                        <a:rPr lang="en-US" sz="2800" b="1" i="1" smtClean="0">
                          <a:effectLst/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=</m:t>
                      </m:r>
                      <m:func>
                        <m:funcPr>
                          <m:ctrlPr>
                            <a:rPr lang="en-US" sz="2800" b="1" i="1" smtClean="0">
                              <a:effectLst/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</m:ctrlPr>
                        </m:funcPr>
                        <m:fName>
                          <m:sSub>
                            <m:sSubPr>
                              <m:ctrlPr>
                                <a:rPr lang="en-US" sz="2800" b="1" i="1" smtClean="0">
                                  <a:effectLst/>
                                  <a:latin typeface="Cambria Math" panose="02040503050406030204" pitchFamily="18" charset="0"/>
                                  <a:ea typeface="Tahoma" panose="020B0604030504040204" pitchFamily="34" charset="0"/>
                                  <a:cs typeface="Tahoma" panose="020B0604030504040204" pitchFamily="34" charset="0"/>
                                </a:rPr>
                              </m:ctrlPr>
                            </m:sSubPr>
                            <m:e>
                              <m:r>
                                <a:rPr lang="en-US" sz="2800" b="1" i="0" smtClean="0">
                                  <a:effectLst/>
                                  <a:latin typeface="Cambria Math" panose="02040503050406030204" pitchFamily="18" charset="0"/>
                                  <a:ea typeface="Tahoma" panose="020B0604030504040204" pitchFamily="34" charset="0"/>
                                  <a:cs typeface="Tahoma" panose="020B0604030504040204" pitchFamily="34" charset="0"/>
                                </a:rPr>
                                <m:t>𝐥𝐨𝐠</m:t>
                              </m:r>
                            </m:e>
                            <m:sub>
                              <m:rad>
                                <m:radPr>
                                  <m:degHide m:val="on"/>
                                  <m:ctrlPr>
                                    <a:rPr lang="en-US" sz="2800" b="1" i="1" smtClean="0">
                                      <a:effectLst/>
                                      <a:latin typeface="Cambria Math" panose="02040503050406030204" pitchFamily="18" charset="0"/>
                                      <a:ea typeface="Tahoma" panose="020B0604030504040204" pitchFamily="34" charset="0"/>
                                      <a:cs typeface="Tahoma" panose="020B0604030504040204" pitchFamily="34" charset="0"/>
                                    </a:rPr>
                                  </m:ctrlPr>
                                </m:radPr>
                                <m:deg/>
                                <m:e>
                                  <m:r>
                                    <a:rPr lang="en-US" sz="2800" b="1" i="1" smtClean="0">
                                      <a:effectLst/>
                                      <a:latin typeface="Cambria Math" panose="02040503050406030204" pitchFamily="18" charset="0"/>
                                      <a:ea typeface="Tahoma" panose="020B0604030504040204" pitchFamily="34" charset="0"/>
                                      <a:cs typeface="Tahoma" panose="020B0604030504040204" pitchFamily="34" charset="0"/>
                                    </a:rPr>
                                    <m:t>𝟑</m:t>
                                  </m:r>
                                </m:e>
                              </m:rad>
                            </m:sub>
                          </m:sSub>
                        </m:fName>
                        <m:e>
                          <m:r>
                            <a:rPr lang="en-US" sz="2800" b="1" i="1" smtClean="0">
                              <a:effectLst/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𝒙</m:t>
                          </m:r>
                        </m:e>
                      </m:func>
                    </m:oMath>
                  </m:oMathPara>
                </a14:m>
                <a:endParaRPr lang="en-US" sz="2800" b="1" i="1" dirty="0">
                  <a:effectLst/>
                  <a:latin typeface="Cambria Math" panose="02040503050406030204" pitchFamily="18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1" i="1" smtClean="0">
                          <a:effectLst/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𝒚</m:t>
                      </m:r>
                      <m:r>
                        <a:rPr lang="en-US" sz="2800" b="1" i="1" smtClean="0">
                          <a:effectLst/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=</m:t>
                      </m:r>
                      <m:func>
                        <m:funcPr>
                          <m:ctrlPr>
                            <a:rPr lang="en-US" sz="2800" b="1" i="1" smtClean="0">
                              <a:effectLst/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</m:ctrlPr>
                        </m:funcPr>
                        <m:fName>
                          <m:sSub>
                            <m:sSubPr>
                              <m:ctrlPr>
                                <a:rPr lang="en-US" sz="2800" b="1" i="1" smtClean="0">
                                  <a:effectLst/>
                                  <a:latin typeface="Cambria Math" panose="02040503050406030204" pitchFamily="18" charset="0"/>
                                  <a:ea typeface="Tahoma" panose="020B0604030504040204" pitchFamily="34" charset="0"/>
                                  <a:cs typeface="Tahoma" panose="020B0604030504040204" pitchFamily="34" charset="0"/>
                                </a:rPr>
                              </m:ctrlPr>
                            </m:sSubPr>
                            <m:e>
                              <m:r>
                                <a:rPr lang="en-US" sz="2800" b="1" i="0" smtClean="0">
                                  <a:effectLst/>
                                  <a:latin typeface="Cambria Math" panose="02040503050406030204" pitchFamily="18" charset="0"/>
                                  <a:ea typeface="Tahoma" panose="020B0604030504040204" pitchFamily="34" charset="0"/>
                                  <a:cs typeface="Tahoma" panose="020B0604030504040204" pitchFamily="34" charset="0"/>
                                </a:rPr>
                                <m:t>𝐥𝐨𝐠</m:t>
                              </m:r>
                            </m:e>
                            <m:sub>
                              <m:f>
                                <m:fPr>
                                  <m:ctrlPr>
                                    <a:rPr lang="en-US" sz="2800" b="1" i="1" smtClean="0">
                                      <a:effectLst/>
                                      <a:latin typeface="Cambria Math" panose="02040503050406030204" pitchFamily="18" charset="0"/>
                                      <a:ea typeface="Tahoma" panose="020B0604030504040204" pitchFamily="34" charset="0"/>
                                      <a:cs typeface="Tahoma" panose="020B0604030504040204" pitchFamily="34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2800" b="1" i="1" smtClean="0">
                                      <a:effectLst/>
                                      <a:latin typeface="Cambria Math" panose="02040503050406030204" pitchFamily="18" charset="0"/>
                                      <a:ea typeface="Tahoma" panose="020B0604030504040204" pitchFamily="34" charset="0"/>
                                      <a:cs typeface="Tahoma" panose="020B0604030504040204" pitchFamily="34" charset="0"/>
                                    </a:rPr>
                                    <m:t>𝟏</m:t>
                                  </m:r>
                                </m:num>
                                <m:den>
                                  <m:r>
                                    <a:rPr lang="en-US" sz="2800" b="1" i="1" smtClean="0">
                                      <a:effectLst/>
                                      <a:latin typeface="Cambria Math" panose="02040503050406030204" pitchFamily="18" charset="0"/>
                                      <a:ea typeface="Tahoma" panose="020B0604030504040204" pitchFamily="34" charset="0"/>
                                      <a:cs typeface="Tahoma" panose="020B0604030504040204" pitchFamily="34" charset="0"/>
                                    </a:rPr>
                                    <m:t>𝟕</m:t>
                                  </m:r>
                                </m:den>
                              </m:f>
                            </m:sub>
                          </m:sSub>
                        </m:fName>
                        <m:e>
                          <m:r>
                            <a:rPr lang="en-US" sz="2800" b="1" i="1" smtClean="0">
                              <a:effectLst/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𝒙</m:t>
                          </m:r>
                        </m:e>
                      </m:func>
                      <m:r>
                        <a:rPr lang="en-US" sz="2800" b="1" i="1" smtClean="0">
                          <a:effectLst/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;</m:t>
                      </m:r>
                      <m:r>
                        <a:rPr lang="en-US" sz="2800" b="1" i="1" smtClean="0">
                          <a:effectLst/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𝒚</m:t>
                      </m:r>
                      <m:r>
                        <a:rPr lang="en-US" sz="2800" b="1" i="1" smtClean="0">
                          <a:effectLst/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=</m:t>
                      </m:r>
                      <m:func>
                        <m:funcPr>
                          <m:ctrlPr>
                            <a:rPr lang="en-US" sz="2800" b="1" i="1" smtClean="0">
                              <a:effectLst/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</m:ctrlPr>
                        </m:funcPr>
                        <m:fName>
                          <m:sSub>
                            <m:sSubPr>
                              <m:ctrlPr>
                                <a:rPr lang="en-US" sz="2800" b="1" i="1" smtClean="0">
                                  <a:effectLst/>
                                  <a:latin typeface="Cambria Math" panose="02040503050406030204" pitchFamily="18" charset="0"/>
                                  <a:ea typeface="Tahoma" panose="020B0604030504040204" pitchFamily="34" charset="0"/>
                                  <a:cs typeface="Tahoma" panose="020B0604030504040204" pitchFamily="34" charset="0"/>
                                </a:rPr>
                              </m:ctrlPr>
                            </m:sSubPr>
                            <m:e>
                              <m:r>
                                <a:rPr lang="en-US" sz="2800" b="1" i="0" smtClean="0">
                                  <a:effectLst/>
                                  <a:latin typeface="Cambria Math" panose="02040503050406030204" pitchFamily="18" charset="0"/>
                                  <a:ea typeface="Tahoma" panose="020B0604030504040204" pitchFamily="34" charset="0"/>
                                  <a:cs typeface="Tahoma" panose="020B0604030504040204" pitchFamily="34" charset="0"/>
                                </a:rPr>
                                <m:t>𝐥𝐨𝐠</m:t>
                              </m:r>
                            </m:e>
                            <m:sub>
                              <m:r>
                                <a:rPr lang="en-US" sz="2800" b="1" i="1" smtClean="0">
                                  <a:effectLst/>
                                  <a:latin typeface="Cambria Math" panose="02040503050406030204" pitchFamily="18" charset="0"/>
                                  <a:ea typeface="Tahoma" panose="020B0604030504040204" pitchFamily="34" charset="0"/>
                                  <a:cs typeface="Tahoma" panose="020B0604030504040204" pitchFamily="34" charset="0"/>
                                </a:rPr>
                                <m:t>𝒆</m:t>
                              </m:r>
                            </m:sub>
                          </m:sSub>
                        </m:fName>
                        <m:e>
                          <m:r>
                            <a:rPr lang="en-US" sz="2800" b="1" i="1" smtClean="0">
                              <a:effectLst/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𝒙</m:t>
                          </m:r>
                        </m:e>
                      </m:func>
                    </m:oMath>
                  </m:oMathPara>
                </a14:m>
                <a:endParaRPr lang="en-US" sz="2800" b="1" dirty="0"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26" name="Прямоугольник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97624" y="663453"/>
                <a:ext cx="4094375" cy="1720279"/>
              </a:xfrm>
              <a:prstGeom prst="rect">
                <a:avLst/>
              </a:prstGeom>
              <a:blipFill>
                <a:blip r:embed="rId4"/>
                <a:stretch>
                  <a:fillRect t="-3901"/>
                </a:stretch>
              </a:blipFill>
              <a:ln>
                <a:noFill/>
              </a:ln>
              <a:effectLst/>
            </p:spPr>
            <p:txBody>
              <a:bodyPr/>
              <a:lstStyle/>
              <a:p>
                <a:r>
                  <a:rPr lang="uk-UA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1" name="Рисунок 4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77886" y="5708758"/>
            <a:ext cx="1089316" cy="1089316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2" name="Прямоугольник 7"/>
              <p:cNvSpPr/>
              <p:nvPr/>
            </p:nvSpPr>
            <p:spPr>
              <a:xfrm>
                <a:off x="2194560" y="5776362"/>
                <a:ext cx="9027667" cy="954107"/>
              </a:xfrm>
              <a:prstGeom prst="rect">
                <a:avLst/>
              </a:prstGeom>
              <a:solidFill>
                <a:srgbClr val="726F54"/>
              </a:solidFill>
              <a:ln>
                <a:noFill/>
              </a:ln>
              <a:effectLst>
                <a:softEdge rad="0"/>
              </a:effectLst>
            </p:spPr>
            <p:style>
              <a:lnRef idx="3">
                <a:schemeClr val="lt1"/>
              </a:lnRef>
              <a:fillRef idx="1">
                <a:schemeClr val="accent6"/>
              </a:fillRef>
              <a:effectRef idx="1">
                <a:schemeClr val="accent6"/>
              </a:effectRef>
              <a:fontRef idx="minor">
                <a:schemeClr val="lt1"/>
              </a:fontRef>
            </p:style>
            <p:txBody>
              <a:bodyPr wrap="square">
                <a:spAutoFit/>
              </a:bodyPr>
              <a:lstStyle/>
              <a:p>
                <a:pPr algn="ctr"/>
                <a:r>
                  <a:rPr lang="uk-UA" sz="2800" b="1" dirty="0"/>
                  <a:t>Якщо </a:t>
                </a:r>
                <a14:m>
                  <m:oMath xmlns:m="http://schemas.openxmlformats.org/officeDocument/2006/math">
                    <m:r>
                      <a:rPr lang="en-US" sz="2800" b="1" i="1" smtClean="0">
                        <a:latin typeface="Cambria Math" panose="02040503050406030204" pitchFamily="18" charset="0"/>
                      </a:rPr>
                      <m:t>𝒂</m:t>
                    </m:r>
                    <m:r>
                      <a:rPr lang="en-US" sz="28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&gt;</m:t>
                    </m:r>
                    <m:r>
                      <a:rPr lang="en-US" sz="28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𝟎</m:t>
                    </m:r>
                    <m:r>
                      <a:rPr lang="en-US" sz="28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en-US" sz="28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𝒊</m:t>
                    </m:r>
                    <m:r>
                      <a:rPr lang="en-US" sz="28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en-US" sz="28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𝒂</m:t>
                    </m:r>
                    <m:r>
                      <a:rPr lang="en-US" sz="28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≠</m:t>
                    </m:r>
                    <m:r>
                      <a:rPr lang="en-US" sz="28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𝟏</m:t>
                    </m:r>
                  </m:oMath>
                </a14:m>
                <a:r>
                  <a:rPr lang="uk-UA" sz="28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 то при яких значеннях «</a:t>
                </a:r>
                <a14:m>
                  <m:oMath xmlns:m="http://schemas.openxmlformats.org/officeDocument/2006/math">
                    <m:r>
                      <a:rPr lang="en-US" sz="2800" b="1" i="1" smtClean="0">
                        <a:effectLst/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𝒙</m:t>
                    </m:r>
                  </m:oMath>
                </a14:m>
                <a:r>
                  <a:rPr lang="uk-UA" sz="28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» вираз </a:t>
                </a:r>
                <a14:m>
                  <m:oMath xmlns:m="http://schemas.openxmlformats.org/officeDocument/2006/math">
                    <m:r>
                      <a:rPr lang="en-US" sz="2800" b="1" i="1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𝒚</m:t>
                    </m:r>
                    <m:r>
                      <a:rPr lang="en-US" sz="2800" b="1" i="1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= </m:t>
                    </m:r>
                    <m:func>
                      <m:funcPr>
                        <m:ctrlPr>
                          <a:rPr lang="en-US" sz="2800" b="1" i="1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</m:ctrlPr>
                      </m:funcPr>
                      <m:fName>
                        <m:sSub>
                          <m:sSubPr>
                            <m:ctrlPr>
                              <a:rPr lang="en-US" sz="2800" b="1" i="1">
                                <a:latin typeface="Cambria Math" panose="02040503050406030204" pitchFamily="18" charset="0"/>
                                <a:ea typeface="Tahoma" panose="020B0604030504040204" pitchFamily="34" charset="0"/>
                                <a:cs typeface="Tahoma" panose="020B0604030504040204" pitchFamily="34" charset="0"/>
                              </a:rPr>
                            </m:ctrlPr>
                          </m:sSubPr>
                          <m:e>
                            <m:r>
                              <a:rPr lang="en-US" sz="2800" b="1">
                                <a:latin typeface="Cambria Math" panose="02040503050406030204" pitchFamily="18" charset="0"/>
                                <a:ea typeface="Tahoma" panose="020B0604030504040204" pitchFamily="34" charset="0"/>
                                <a:cs typeface="Tahoma" panose="020B0604030504040204" pitchFamily="34" charset="0"/>
                              </a:rPr>
                              <m:t>𝐥𝐨𝐠</m:t>
                            </m:r>
                          </m:e>
                          <m:sub>
                            <m:r>
                              <a:rPr lang="en-US" sz="2800" b="1" i="1">
                                <a:latin typeface="Cambria Math" panose="02040503050406030204" pitchFamily="18" charset="0"/>
                                <a:ea typeface="Tahoma" panose="020B0604030504040204" pitchFamily="34" charset="0"/>
                                <a:cs typeface="Tahoma" panose="020B0604030504040204" pitchFamily="34" charset="0"/>
                              </a:rPr>
                              <m:t>𝒂</m:t>
                            </m:r>
                          </m:sub>
                        </m:sSub>
                      </m:fName>
                      <m:e>
                        <m:r>
                          <a:rPr lang="en-US" sz="2800" b="1" i="1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𝒙</m:t>
                        </m:r>
                      </m:e>
                    </m:func>
                  </m:oMath>
                </a14:m>
                <a:r>
                  <a:rPr lang="ru-RU" sz="28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буде </a:t>
                </a:r>
                <a:r>
                  <a:rPr lang="ru-RU" sz="28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мати</a:t>
                </a:r>
                <a:r>
                  <a:rPr lang="ru-RU" sz="28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ru-RU" sz="28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зміст</a:t>
                </a:r>
                <a:r>
                  <a:rPr lang="ru-RU" sz="28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?</a:t>
                </a:r>
              </a:p>
            </p:txBody>
          </p:sp>
        </mc:Choice>
        <mc:Fallback xmlns="">
          <p:sp>
            <p:nvSpPr>
              <p:cNvPr id="42" name="Прямоугольник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94560" y="5776362"/>
                <a:ext cx="9027667" cy="954107"/>
              </a:xfrm>
              <a:prstGeom prst="rect">
                <a:avLst/>
              </a:prstGeom>
              <a:blipFill>
                <a:blip r:embed="rId9"/>
                <a:stretch>
                  <a:fillRect t="-8974" b="-16667"/>
                </a:stretch>
              </a:blipFill>
              <a:ln>
                <a:noFill/>
              </a:ln>
              <a:effectLst>
                <a:softEdge rad="0"/>
              </a:effectLst>
            </p:spPr>
            <p:txBody>
              <a:bodyPr/>
              <a:lstStyle/>
              <a:p>
                <a:r>
                  <a:rPr lang="uk-U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3" name="Прямоугольник 7"/>
              <p:cNvSpPr/>
              <p:nvPr/>
            </p:nvSpPr>
            <p:spPr>
              <a:xfrm>
                <a:off x="0" y="4241219"/>
                <a:ext cx="6183982" cy="1384995"/>
              </a:xfrm>
              <a:prstGeom prst="rect">
                <a:avLst/>
              </a:prstGeom>
              <a:solidFill>
                <a:srgbClr val="696969"/>
              </a:solidFill>
              <a:ln>
                <a:noFill/>
              </a:ln>
              <a:effectLst/>
            </p:spPr>
            <p:style>
              <a:lnRef idx="3">
                <a:schemeClr val="lt1"/>
              </a:lnRef>
              <a:fillRef idx="1">
                <a:schemeClr val="accent6"/>
              </a:fillRef>
              <a:effectRef idx="1">
                <a:schemeClr val="accent6"/>
              </a:effectRef>
              <a:fontRef idx="minor">
                <a:schemeClr val="lt1"/>
              </a:fontRef>
            </p:style>
            <p:txBody>
              <a:bodyPr wrap="square">
                <a:spAutoFit/>
              </a:bodyPr>
              <a:lstStyle/>
              <a:p>
                <a:pPr algn="ctr"/>
                <a:r>
                  <a:rPr lang="uk-UA" sz="28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При </a:t>
                </a:r>
                <a14:m>
                  <m:oMath xmlns:m="http://schemas.openxmlformats.org/officeDocument/2006/math">
                    <m:r>
                      <a:rPr lang="en-US" sz="2800" b="1" i="1">
                        <a:latin typeface="Cambria Math" panose="02040503050406030204" pitchFamily="18" charset="0"/>
                      </a:rPr>
                      <m:t>𝒂</m:t>
                    </m:r>
                    <m:r>
                      <a:rPr lang="en-US" sz="28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&gt;</m:t>
                    </m:r>
                    <m:r>
                      <a:rPr lang="en-US" sz="28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𝟎</m:t>
                    </m:r>
                    <m:r>
                      <a:rPr lang="en-US" sz="28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en-US" sz="28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𝒊</m:t>
                    </m:r>
                    <m:r>
                      <a:rPr lang="en-US" sz="28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en-US" sz="28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𝒂</m:t>
                    </m:r>
                    <m:r>
                      <a:rPr lang="en-US" sz="28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≠</m:t>
                    </m:r>
                    <m:r>
                      <a:rPr lang="en-US" sz="28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𝟏</m:t>
                    </m:r>
                  </m:oMath>
                </a14:m>
                <a:r>
                  <a:rPr lang="uk-UA" sz="28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вираз </a:t>
                </a:r>
                <a14:m>
                  <m:oMath xmlns:m="http://schemas.openxmlformats.org/officeDocument/2006/math">
                    <m:r>
                      <a:rPr lang="en-US" sz="2800" b="1" i="1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𝒚</m:t>
                    </m:r>
                    <m:r>
                      <a:rPr lang="en-US" sz="2800" b="1" i="1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= </m:t>
                    </m:r>
                    <m:func>
                      <m:funcPr>
                        <m:ctrlPr>
                          <a:rPr lang="en-US" sz="2800" b="1" i="1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</m:ctrlPr>
                      </m:funcPr>
                      <m:fName>
                        <m:sSub>
                          <m:sSubPr>
                            <m:ctrlPr>
                              <a:rPr lang="en-US" sz="2800" b="1" i="1">
                                <a:latin typeface="Cambria Math" panose="02040503050406030204" pitchFamily="18" charset="0"/>
                                <a:ea typeface="Tahoma" panose="020B0604030504040204" pitchFamily="34" charset="0"/>
                                <a:cs typeface="Tahoma" panose="020B0604030504040204" pitchFamily="34" charset="0"/>
                              </a:rPr>
                            </m:ctrlPr>
                          </m:sSubPr>
                          <m:e>
                            <m:r>
                              <a:rPr lang="en-US" sz="2800" b="1">
                                <a:latin typeface="Cambria Math" panose="02040503050406030204" pitchFamily="18" charset="0"/>
                                <a:ea typeface="Tahoma" panose="020B0604030504040204" pitchFamily="34" charset="0"/>
                                <a:cs typeface="Tahoma" panose="020B0604030504040204" pitchFamily="34" charset="0"/>
                              </a:rPr>
                              <m:t>𝐥𝐨𝐠</m:t>
                            </m:r>
                          </m:e>
                          <m:sub>
                            <m:r>
                              <a:rPr lang="en-US" sz="2800" b="1" i="1">
                                <a:latin typeface="Cambria Math" panose="02040503050406030204" pitchFamily="18" charset="0"/>
                                <a:ea typeface="Tahoma" panose="020B0604030504040204" pitchFamily="34" charset="0"/>
                                <a:cs typeface="Tahoma" panose="020B0604030504040204" pitchFamily="34" charset="0"/>
                              </a:rPr>
                              <m:t>𝒂</m:t>
                            </m:r>
                          </m:sub>
                        </m:sSub>
                      </m:fName>
                      <m:e>
                        <m:r>
                          <a:rPr lang="en-US" sz="2800" b="1" i="1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𝒙</m:t>
                        </m:r>
                      </m:e>
                    </m:func>
                  </m:oMath>
                </a14:m>
                <a:r>
                  <a:rPr lang="uk-UA" sz="28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має змісти лише для додатних значень </a:t>
                </a:r>
                <a14:m>
                  <m:oMath xmlns:m="http://schemas.openxmlformats.org/officeDocument/2006/math">
                    <m:r>
                      <a:rPr lang="en-US" sz="2800" b="1" i="1" smtClean="0">
                        <a:effectLst/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𝒙</m:t>
                    </m:r>
                  </m:oMath>
                </a14:m>
                <a:r>
                  <a:rPr lang="uk-UA" sz="28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endParaRPr lang="en-US" sz="2800" b="1" dirty="0"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43" name="Прямоугольник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4241219"/>
                <a:ext cx="6183982" cy="1384995"/>
              </a:xfrm>
              <a:prstGeom prst="rect">
                <a:avLst/>
              </a:prstGeom>
              <a:blipFill>
                <a:blip r:embed="rId10"/>
                <a:stretch>
                  <a:fillRect l="-1282" t="-5286" r="-1282" b="-11013"/>
                </a:stretch>
              </a:blipFill>
              <a:ln>
                <a:noFill/>
              </a:ln>
              <a:effectLst/>
            </p:spPr>
            <p:txBody>
              <a:bodyPr/>
              <a:lstStyle/>
              <a:p>
                <a:r>
                  <a:rPr lang="uk-U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Вигнута вправо стрілка 7"/>
          <p:cNvSpPr/>
          <p:nvPr/>
        </p:nvSpPr>
        <p:spPr>
          <a:xfrm flipV="1">
            <a:off x="6323989" y="2560366"/>
            <a:ext cx="1175126" cy="2582281"/>
          </a:xfrm>
          <a:prstGeom prst="curvedLeftArrow">
            <a:avLst>
              <a:gd name="adj1" fmla="val 25000"/>
              <a:gd name="adj2" fmla="val 43238"/>
              <a:gd name="adj3" fmla="val 62065"/>
            </a:avLst>
          </a:prstGeom>
          <a:solidFill>
            <a:srgbClr val="69696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>
              <a:solidFill>
                <a:schemeClr val="tx1"/>
              </a:solidFill>
            </a:endParaRPr>
          </a:p>
        </p:txBody>
      </p:sp>
      <p:cxnSp>
        <p:nvCxnSpPr>
          <p:cNvPr id="55" name="Пряма сполучна лінія 54"/>
          <p:cNvCxnSpPr/>
          <p:nvPr/>
        </p:nvCxnSpPr>
        <p:spPr>
          <a:xfrm>
            <a:off x="6323989" y="4241219"/>
            <a:ext cx="0" cy="1375568"/>
          </a:xfrm>
          <a:prstGeom prst="line">
            <a:avLst/>
          </a:prstGeom>
          <a:ln w="38100">
            <a:solidFill>
              <a:srgbClr val="6969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Прямоугольник 7"/>
              <p:cNvSpPr/>
              <p:nvPr/>
            </p:nvSpPr>
            <p:spPr>
              <a:xfrm>
                <a:off x="3096052" y="2560366"/>
                <a:ext cx="2999948" cy="523220"/>
              </a:xfrm>
              <a:prstGeom prst="rect">
                <a:avLst/>
              </a:prstGeom>
              <a:solidFill>
                <a:srgbClr val="455B6F"/>
              </a:solidFill>
              <a:ln>
                <a:noFill/>
              </a:ln>
              <a:effectLst/>
            </p:spPr>
            <p:style>
              <a:lnRef idx="3">
                <a:schemeClr val="lt1"/>
              </a:lnRef>
              <a:fillRef idx="1">
                <a:schemeClr val="accent6"/>
              </a:fillRef>
              <a:effectRef idx="1">
                <a:schemeClr val="accent6"/>
              </a:effectRef>
              <a:fontRef idx="minor">
                <a:schemeClr val="lt1"/>
              </a:fontRef>
            </p:style>
            <p:txBody>
              <a:bodyPr wrap="squar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1" i="1" smtClean="0">
                          <a:effectLst/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𝑫</m:t>
                      </m:r>
                      <m:d>
                        <m:dPr>
                          <m:ctrlPr>
                            <a:rPr lang="en-US" sz="2800" b="1" i="1" smtClean="0">
                              <a:effectLst/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</m:ctrlPr>
                        </m:dPr>
                        <m:e>
                          <m:r>
                            <a:rPr lang="en-US" sz="2800" b="1" i="1" smtClean="0">
                              <a:effectLst/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𝒇</m:t>
                          </m:r>
                        </m:e>
                      </m:d>
                      <m:r>
                        <a:rPr lang="en-US" sz="2800" b="1" i="1" smtClean="0">
                          <a:effectLst/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=</m:t>
                      </m:r>
                      <m:d>
                        <m:dPr>
                          <m:ctrlPr>
                            <a:rPr lang="en-US" sz="2800" b="1" i="1" smtClean="0">
                              <a:effectLst/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</m:ctrlPr>
                        </m:dPr>
                        <m:e>
                          <m:r>
                            <a:rPr lang="en-US" sz="2800" b="1" i="1" smtClean="0">
                              <a:effectLst/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𝟎</m:t>
                          </m:r>
                          <m:r>
                            <a:rPr lang="en-US" sz="2800" b="1" i="1" smtClean="0">
                              <a:effectLst/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;+∞</m:t>
                          </m:r>
                        </m:e>
                      </m:d>
                    </m:oMath>
                  </m:oMathPara>
                </a14:m>
                <a:endParaRPr lang="en-US" sz="2800" b="1" dirty="0"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14" name="Прямоугольник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96052" y="2560366"/>
                <a:ext cx="2999948" cy="523220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  <a:ln>
                <a:noFill/>
              </a:ln>
              <a:effectLst/>
            </p:spPr>
            <p:txBody>
              <a:bodyPr/>
              <a:lstStyle/>
              <a:p>
                <a:r>
                  <a:rPr lang="uk-UA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3" name="Рисунок 22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41507" y="624410"/>
            <a:ext cx="7359610" cy="623359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4" name="Виноска 1 (межа й риска) 43"/>
              <p:cNvSpPr/>
              <p:nvPr/>
            </p:nvSpPr>
            <p:spPr>
              <a:xfrm>
                <a:off x="10080343" y="1896481"/>
                <a:ext cx="1320529" cy="440409"/>
              </a:xfrm>
              <a:prstGeom prst="accentBorderCallout1">
                <a:avLst>
                  <a:gd name="adj1" fmla="val 47537"/>
                  <a:gd name="adj2" fmla="val -9400"/>
                  <a:gd name="adj3" fmla="val 11101"/>
                  <a:gd name="adj4" fmla="val -76259"/>
                </a:avLst>
              </a:prstGeom>
              <a:solidFill>
                <a:srgbClr val="455B6F"/>
              </a:solidFill>
              <a:ln w="28575">
                <a:solidFill>
                  <a:srgbClr val="455B6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 smtClean="0"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𝒚</m:t>
                      </m:r>
                      <m:r>
                        <a:rPr lang="en-US" sz="2400" b="1" i="1" smtClean="0"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=</m:t>
                      </m:r>
                      <m:r>
                        <a:rPr lang="en-US" sz="2400" b="1" i="1" smtClean="0"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𝒙</m:t>
                      </m:r>
                    </m:oMath>
                  </m:oMathPara>
                </a14:m>
                <a:endParaRPr lang="uk-UA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44" name="Виноска 1 (межа й риска) 4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080343" y="1896481"/>
                <a:ext cx="1320529" cy="440409"/>
              </a:xfrm>
              <a:prstGeom prst="accentBorderCallout1">
                <a:avLst>
                  <a:gd name="adj1" fmla="val 47537"/>
                  <a:gd name="adj2" fmla="val -9400"/>
                  <a:gd name="adj3" fmla="val 11101"/>
                  <a:gd name="adj4" fmla="val -76259"/>
                </a:avLst>
              </a:prstGeom>
              <a:blipFill>
                <a:blip r:embed="rId13"/>
                <a:stretch>
                  <a:fillRect/>
                </a:stretch>
              </a:blipFill>
              <a:ln w="28575">
                <a:solidFill>
                  <a:srgbClr val="455B6F"/>
                </a:solidFill>
              </a:ln>
            </p:spPr>
            <p:txBody>
              <a:bodyPr/>
              <a:lstStyle/>
              <a:p>
                <a:r>
                  <a:rPr lang="uk-U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6" name="Виноска 1 (межа й риска) 35"/>
              <p:cNvSpPr/>
              <p:nvPr/>
            </p:nvSpPr>
            <p:spPr>
              <a:xfrm>
                <a:off x="8023224" y="781007"/>
                <a:ext cx="1361452" cy="410540"/>
              </a:xfrm>
              <a:prstGeom prst="accentBorderCallout1">
                <a:avLst>
                  <a:gd name="adj1" fmla="val 49599"/>
                  <a:gd name="adj2" fmla="val -5202"/>
                  <a:gd name="adj3" fmla="val 174702"/>
                  <a:gd name="adj4" fmla="val -50336"/>
                </a:avLst>
              </a:prstGeom>
              <a:solidFill>
                <a:srgbClr val="860300"/>
              </a:solidFill>
              <a:ln w="28575">
                <a:solidFill>
                  <a:srgbClr val="8603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 smtClean="0"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𝒚</m:t>
                      </m:r>
                      <m:r>
                        <a:rPr lang="en-US" sz="2400" b="1" i="1" smtClean="0"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=</m:t>
                      </m:r>
                      <m:sSup>
                        <m:sSupPr>
                          <m:ctrlPr>
                            <a:rPr lang="en-US" sz="2400" b="1" i="1" smtClean="0"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</m:ctrlPr>
                        </m:sSupPr>
                        <m:e>
                          <m:r>
                            <a:rPr lang="en-US" sz="2400" b="1" i="1" smtClean="0"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𝟐</m:t>
                          </m:r>
                        </m:e>
                        <m:sup>
                          <m:r>
                            <a:rPr lang="en-US" sz="2400" b="1" i="1" smtClean="0"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𝒙</m:t>
                          </m:r>
                        </m:sup>
                      </m:sSup>
                    </m:oMath>
                  </m:oMathPara>
                </a14:m>
                <a:endParaRPr lang="uk-UA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36" name="Виноска 1 (межа й риска) 3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23224" y="781007"/>
                <a:ext cx="1361452" cy="410540"/>
              </a:xfrm>
              <a:prstGeom prst="accentBorderCallout1">
                <a:avLst>
                  <a:gd name="adj1" fmla="val 49599"/>
                  <a:gd name="adj2" fmla="val -5202"/>
                  <a:gd name="adj3" fmla="val 174702"/>
                  <a:gd name="adj4" fmla="val -50336"/>
                </a:avLst>
              </a:prstGeom>
              <a:blipFill>
                <a:blip r:embed="rId14"/>
                <a:stretch>
                  <a:fillRect/>
                </a:stretch>
              </a:blipFill>
              <a:ln w="28575">
                <a:solidFill>
                  <a:srgbClr val="860300"/>
                </a:solidFill>
              </a:ln>
            </p:spPr>
            <p:txBody>
              <a:bodyPr/>
              <a:lstStyle/>
              <a:p>
                <a:r>
                  <a:rPr lang="uk-U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Виноска 1 (межа й риска) 33"/>
              <p:cNvSpPr/>
              <p:nvPr/>
            </p:nvSpPr>
            <p:spPr>
              <a:xfrm>
                <a:off x="9913187" y="5347130"/>
                <a:ext cx="1764396" cy="634601"/>
              </a:xfrm>
              <a:prstGeom prst="accentBorderCallout1">
                <a:avLst>
                  <a:gd name="adj1" fmla="val 47537"/>
                  <a:gd name="adj2" fmla="val -9400"/>
                  <a:gd name="adj3" fmla="val 126808"/>
                  <a:gd name="adj4" fmla="val -74821"/>
                </a:avLst>
              </a:prstGeom>
              <a:solidFill>
                <a:srgbClr val="A77315"/>
              </a:solidFill>
              <a:ln w="28575">
                <a:solidFill>
                  <a:srgbClr val="A77315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 smtClean="0"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𝒚</m:t>
                      </m:r>
                      <m:r>
                        <a:rPr lang="en-US" sz="2400" b="1" i="1" smtClean="0"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=</m:t>
                      </m:r>
                      <m:func>
                        <m:funcPr>
                          <m:ctrlPr>
                            <a:rPr lang="en-US" sz="2400" b="1" i="1" smtClean="0"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</m:ctrlPr>
                        </m:funcPr>
                        <m:fName>
                          <m:sSub>
                            <m:sSubPr>
                              <m:ctrlPr>
                                <a:rPr lang="en-US" sz="2400" b="1" i="1" smtClean="0">
                                  <a:latin typeface="Cambria Math" panose="02040503050406030204" pitchFamily="18" charset="0"/>
                                  <a:ea typeface="Tahoma" panose="020B0604030504040204" pitchFamily="34" charset="0"/>
                                  <a:cs typeface="Tahoma" panose="020B0604030504040204" pitchFamily="34" charset="0"/>
                                </a:rPr>
                              </m:ctrlPr>
                            </m:sSubPr>
                            <m:e>
                              <m:r>
                                <a:rPr lang="en-US" sz="2400" b="1" i="0" smtClean="0">
                                  <a:latin typeface="Cambria Math" panose="02040503050406030204" pitchFamily="18" charset="0"/>
                                  <a:ea typeface="Tahoma" panose="020B0604030504040204" pitchFamily="34" charset="0"/>
                                  <a:cs typeface="Tahoma" panose="020B0604030504040204" pitchFamily="34" charset="0"/>
                                </a:rPr>
                                <m:t>𝐥𝐨𝐠</m:t>
                              </m:r>
                            </m:e>
                            <m:sub>
                              <m:f>
                                <m:fPr>
                                  <m:ctrlPr>
                                    <a:rPr lang="en-US" sz="2400" b="1" i="1" smtClean="0">
                                      <a:latin typeface="Cambria Math" panose="02040503050406030204" pitchFamily="18" charset="0"/>
                                      <a:ea typeface="Tahoma" panose="020B0604030504040204" pitchFamily="34" charset="0"/>
                                      <a:cs typeface="Tahoma" panose="020B0604030504040204" pitchFamily="34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2400" b="1" i="1" smtClean="0">
                                      <a:latin typeface="Cambria Math" panose="02040503050406030204" pitchFamily="18" charset="0"/>
                                      <a:ea typeface="Tahoma" panose="020B0604030504040204" pitchFamily="34" charset="0"/>
                                      <a:cs typeface="Tahoma" panose="020B0604030504040204" pitchFamily="34" charset="0"/>
                                    </a:rPr>
                                    <m:t>𝟏</m:t>
                                  </m:r>
                                </m:num>
                                <m:den>
                                  <m:r>
                                    <a:rPr lang="en-US" sz="2400" b="1" i="1" smtClean="0">
                                      <a:latin typeface="Cambria Math" panose="02040503050406030204" pitchFamily="18" charset="0"/>
                                      <a:ea typeface="Tahoma" panose="020B0604030504040204" pitchFamily="34" charset="0"/>
                                      <a:cs typeface="Tahoma" panose="020B0604030504040204" pitchFamily="34" charset="0"/>
                                    </a:rPr>
                                    <m:t>𝟐</m:t>
                                  </m:r>
                                </m:den>
                              </m:f>
                            </m:sub>
                          </m:sSub>
                        </m:fName>
                        <m:e>
                          <m:r>
                            <a:rPr lang="en-US" sz="2400" b="1" i="1" smtClean="0"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𝒙</m:t>
                          </m:r>
                        </m:e>
                      </m:func>
                    </m:oMath>
                  </m:oMathPara>
                </a14:m>
                <a:endParaRPr lang="uk-UA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34" name="Виноска 1 (межа й риска) 3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913187" y="5347130"/>
                <a:ext cx="1764396" cy="634601"/>
              </a:xfrm>
              <a:prstGeom prst="accentBorderCallout1">
                <a:avLst>
                  <a:gd name="adj1" fmla="val 47537"/>
                  <a:gd name="adj2" fmla="val -9400"/>
                  <a:gd name="adj3" fmla="val 126808"/>
                  <a:gd name="adj4" fmla="val -74821"/>
                </a:avLst>
              </a:prstGeom>
              <a:blipFill>
                <a:blip r:embed="rId15"/>
                <a:stretch>
                  <a:fillRect/>
                </a:stretch>
              </a:blipFill>
              <a:ln w="28575">
                <a:solidFill>
                  <a:srgbClr val="A77315"/>
                </a:solidFill>
              </a:ln>
            </p:spPr>
            <p:txBody>
              <a:bodyPr/>
              <a:lstStyle/>
              <a:p>
                <a:r>
                  <a:rPr lang="uk-U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Виноска 1 (межа й риска) 29"/>
              <p:cNvSpPr/>
              <p:nvPr/>
            </p:nvSpPr>
            <p:spPr>
              <a:xfrm>
                <a:off x="9797150" y="4173091"/>
                <a:ext cx="1716454" cy="370370"/>
              </a:xfrm>
              <a:prstGeom prst="accentBorderCallout1">
                <a:avLst>
                  <a:gd name="adj1" fmla="val 50082"/>
                  <a:gd name="adj2" fmla="val -4457"/>
                  <a:gd name="adj3" fmla="val -81205"/>
                  <a:gd name="adj4" fmla="val -68573"/>
                </a:avLst>
              </a:prstGeom>
              <a:solidFill>
                <a:srgbClr val="3C5A59"/>
              </a:solidFill>
              <a:ln w="28575">
                <a:solidFill>
                  <a:srgbClr val="3C5A59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 smtClean="0"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𝒚</m:t>
                      </m:r>
                      <m:r>
                        <a:rPr lang="en-US" sz="2400" b="1" i="1" smtClean="0"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=</m:t>
                      </m:r>
                      <m:func>
                        <m:funcPr>
                          <m:ctrlPr>
                            <a:rPr lang="en-US" sz="2400" b="1" i="1" smtClean="0"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</m:ctrlPr>
                        </m:funcPr>
                        <m:fName>
                          <m:sSub>
                            <m:sSubPr>
                              <m:ctrlPr>
                                <a:rPr lang="en-US" sz="2400" b="1" i="1" smtClean="0">
                                  <a:latin typeface="Cambria Math" panose="02040503050406030204" pitchFamily="18" charset="0"/>
                                  <a:ea typeface="Tahoma" panose="020B0604030504040204" pitchFamily="34" charset="0"/>
                                  <a:cs typeface="Tahoma" panose="020B0604030504040204" pitchFamily="34" charset="0"/>
                                </a:rPr>
                              </m:ctrlPr>
                            </m:sSubPr>
                            <m:e>
                              <m:r>
                                <a:rPr lang="en-US" sz="2400" b="1" i="0" smtClean="0">
                                  <a:latin typeface="Cambria Math" panose="02040503050406030204" pitchFamily="18" charset="0"/>
                                  <a:ea typeface="Tahoma" panose="020B0604030504040204" pitchFamily="34" charset="0"/>
                                  <a:cs typeface="Tahoma" panose="020B0604030504040204" pitchFamily="34" charset="0"/>
                                </a:rPr>
                                <m:t>𝐥𝐨𝐠</m:t>
                              </m:r>
                            </m:e>
                            <m:sub>
                              <m:r>
                                <a:rPr lang="en-US" sz="2400" b="1" i="1" smtClean="0">
                                  <a:latin typeface="Cambria Math" panose="02040503050406030204" pitchFamily="18" charset="0"/>
                                  <a:ea typeface="Tahoma" panose="020B0604030504040204" pitchFamily="34" charset="0"/>
                                  <a:cs typeface="Tahoma" panose="020B0604030504040204" pitchFamily="34" charset="0"/>
                                </a:rPr>
                                <m:t>𝟐</m:t>
                              </m:r>
                            </m:sub>
                          </m:sSub>
                        </m:fName>
                        <m:e>
                          <m:r>
                            <a:rPr lang="en-US" sz="2400" b="1" i="1" smtClean="0"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𝒙</m:t>
                          </m:r>
                        </m:e>
                      </m:func>
                    </m:oMath>
                  </m:oMathPara>
                </a14:m>
                <a:endParaRPr lang="uk-UA" sz="2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30" name="Виноска 1 (межа й риска) 2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797150" y="4173091"/>
                <a:ext cx="1716454" cy="370370"/>
              </a:xfrm>
              <a:prstGeom prst="accentBorderCallout1">
                <a:avLst>
                  <a:gd name="adj1" fmla="val 50082"/>
                  <a:gd name="adj2" fmla="val -4457"/>
                  <a:gd name="adj3" fmla="val -81205"/>
                  <a:gd name="adj4" fmla="val -68573"/>
                </a:avLst>
              </a:prstGeom>
              <a:blipFill>
                <a:blip r:embed="rId16"/>
                <a:stretch>
                  <a:fillRect b="-2273"/>
                </a:stretch>
              </a:blipFill>
              <a:ln w="28575">
                <a:solidFill>
                  <a:srgbClr val="3C5A59"/>
                </a:solidFill>
              </a:ln>
            </p:spPr>
            <p:txBody>
              <a:bodyPr/>
              <a:lstStyle/>
              <a:p>
                <a:r>
                  <a:rPr lang="uk-UA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4" name="Рисунок 23"/>
          <p:cNvPicPr>
            <a:picLocks noChangeAspect="1"/>
          </p:cNvPicPr>
          <p:nvPr/>
        </p:nvPicPr>
        <p:blipFill rotWithShape="1"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649"/>
          <a:stretch/>
        </p:blipFill>
        <p:spPr>
          <a:xfrm>
            <a:off x="4841507" y="624410"/>
            <a:ext cx="7359610" cy="5756775"/>
          </a:xfrm>
          <a:prstGeom prst="rect">
            <a:avLst/>
          </a:prstGeom>
        </p:spPr>
      </p:pic>
      <p:pic>
        <p:nvPicPr>
          <p:cNvPr id="27" name="Рисунок 26"/>
          <p:cNvPicPr>
            <a:picLocks noChangeAspect="1"/>
          </p:cNvPicPr>
          <p:nvPr/>
        </p:nvPicPr>
        <p:blipFill rotWithShape="1"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9123"/>
          <a:stretch/>
        </p:blipFill>
        <p:spPr>
          <a:xfrm>
            <a:off x="4841507" y="3686524"/>
            <a:ext cx="7359610" cy="3171476"/>
          </a:xfrm>
          <a:prstGeom prst="rect">
            <a:avLst/>
          </a:prstGeom>
        </p:spPr>
      </p:pic>
      <p:pic>
        <p:nvPicPr>
          <p:cNvPr id="28" name="Рисунок 27"/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41507" y="624410"/>
            <a:ext cx="7359610" cy="6233590"/>
          </a:xfrm>
          <a:prstGeom prst="rect">
            <a:avLst/>
          </a:prstGeom>
        </p:spPr>
      </p:pic>
      <p:pic>
        <p:nvPicPr>
          <p:cNvPr id="29" name="Рисунок 28"/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41507" y="624410"/>
            <a:ext cx="7359610" cy="623359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5" name="Прямоугольник 7"/>
              <p:cNvSpPr/>
              <p:nvPr/>
            </p:nvSpPr>
            <p:spPr>
              <a:xfrm>
                <a:off x="-6477" y="671496"/>
                <a:ext cx="5608948" cy="1481881"/>
              </a:xfrm>
              <a:prstGeom prst="rect">
                <a:avLst/>
              </a:prstGeom>
              <a:solidFill>
                <a:srgbClr val="455B6F"/>
              </a:solidFill>
              <a:ln>
                <a:noFill/>
              </a:ln>
              <a:effectLst/>
            </p:spPr>
            <p:style>
              <a:lnRef idx="3">
                <a:schemeClr val="lt1"/>
              </a:lnRef>
              <a:fillRef idx="1">
                <a:schemeClr val="accent6"/>
              </a:fillRef>
              <a:effectRef idx="1">
                <a:schemeClr val="accent6"/>
              </a:effectRef>
              <a:fontRef idx="minor">
                <a:schemeClr val="lt1"/>
              </a:fontRef>
            </p:style>
            <p:txBody>
              <a:bodyPr wrap="square">
                <a:spAutoFit/>
              </a:bodyPr>
              <a:lstStyle/>
              <a:p>
                <a:pPr algn="ctr"/>
                <a:r>
                  <a:rPr lang="uk-UA" sz="28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Функція виду </a:t>
                </a:r>
                <a14:m>
                  <m:oMath xmlns:m="http://schemas.openxmlformats.org/officeDocument/2006/math">
                    <m:r>
                      <a:rPr lang="en-US" sz="2800" b="1" i="1" smtClean="0">
                        <a:effectLst/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𝒚</m:t>
                    </m:r>
                    <m:r>
                      <a:rPr lang="en-US" sz="2800" b="1" i="1" smtClean="0">
                        <a:effectLst/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= </m:t>
                    </m:r>
                    <m:func>
                      <m:funcPr>
                        <m:ctrlPr>
                          <a:rPr lang="en-US" sz="2800" b="1" i="1" smtClean="0">
                            <a:effectLst/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</m:ctrlPr>
                      </m:funcPr>
                      <m:fName>
                        <m:sSub>
                          <m:sSubPr>
                            <m:ctrlPr>
                              <a:rPr lang="en-US" sz="2800" b="1" i="1" smtClean="0">
                                <a:effectLst/>
                                <a:latin typeface="Cambria Math" panose="02040503050406030204" pitchFamily="18" charset="0"/>
                                <a:ea typeface="Tahoma" panose="020B0604030504040204" pitchFamily="34" charset="0"/>
                                <a:cs typeface="Tahoma" panose="020B0604030504040204" pitchFamily="34" charset="0"/>
                              </a:rPr>
                            </m:ctrlPr>
                          </m:sSubPr>
                          <m:e>
                            <m:r>
                              <a:rPr lang="en-US" sz="2800" b="1" i="0" smtClean="0">
                                <a:effectLst/>
                                <a:latin typeface="Cambria Math" panose="02040503050406030204" pitchFamily="18" charset="0"/>
                                <a:ea typeface="Tahoma" panose="020B0604030504040204" pitchFamily="34" charset="0"/>
                                <a:cs typeface="Tahoma" panose="020B0604030504040204" pitchFamily="34" charset="0"/>
                              </a:rPr>
                              <m:t>𝐥𝐨𝐠</m:t>
                            </m:r>
                          </m:e>
                          <m:sub>
                            <m:r>
                              <a:rPr lang="en-US" sz="2800" b="1" i="1" smtClean="0">
                                <a:effectLst/>
                                <a:latin typeface="Cambria Math" panose="02040503050406030204" pitchFamily="18" charset="0"/>
                                <a:ea typeface="Tahoma" panose="020B0604030504040204" pitchFamily="34" charset="0"/>
                                <a:cs typeface="Tahoma" panose="020B0604030504040204" pitchFamily="34" charset="0"/>
                              </a:rPr>
                              <m:t>𝒂</m:t>
                            </m:r>
                          </m:sub>
                        </m:sSub>
                      </m:fName>
                      <m:e>
                        <m:r>
                          <a:rPr lang="en-US" sz="2800" b="1" i="1" smtClean="0">
                            <a:effectLst/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𝒙</m:t>
                        </m:r>
                      </m:e>
                    </m:func>
                    <m:d>
                      <m:dPr>
                        <m:begChr m:val="|"/>
                        <m:endChr m:val=""/>
                        <m:ctrlPr>
                          <a:rPr lang="en-US" sz="2800" b="1" i="1" smtClean="0">
                            <a:effectLst/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sz="2800" b="1" i="1" smtClean="0">
                                <a:effectLst/>
                                <a:latin typeface="Cambria Math" panose="02040503050406030204" pitchFamily="18" charset="0"/>
                                <a:ea typeface="Tahoma" panose="020B0604030504040204" pitchFamily="34" charset="0"/>
                                <a:cs typeface="Tahoma" panose="020B0604030504040204" pitchFamily="34" charset="0"/>
                              </a:rPr>
                            </m:ctrlPr>
                          </m:eqArrPr>
                          <m:e>
                            <m:r>
                              <a:rPr lang="en-US" sz="2800" b="1" i="1" smtClean="0">
                                <a:effectLst/>
                                <a:latin typeface="Cambria Math" panose="02040503050406030204" pitchFamily="18" charset="0"/>
                                <a:ea typeface="Tahoma" panose="020B0604030504040204" pitchFamily="34" charset="0"/>
                                <a:cs typeface="Tahoma" panose="020B0604030504040204" pitchFamily="34" charset="0"/>
                              </a:rPr>
                              <m:t>𝒂</m:t>
                            </m:r>
                            <m:r>
                              <a:rPr lang="en-US" sz="2800" b="1" i="1" smtClean="0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ahoma" panose="020B0604030504040204" pitchFamily="34" charset="0"/>
                              </a:rPr>
                              <m:t>&gt;</m:t>
                            </m:r>
                            <m:r>
                              <a:rPr lang="en-US" sz="2800" b="1" i="1" smtClean="0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ahoma" panose="020B0604030504040204" pitchFamily="34" charset="0"/>
                              </a:rPr>
                              <m:t>𝟎</m:t>
                            </m:r>
                          </m:e>
                          <m:e>
                            <m:r>
                              <a:rPr lang="en-US" sz="2800" b="1" i="1" smtClean="0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ahoma" panose="020B0604030504040204" pitchFamily="34" charset="0"/>
                              </a:rPr>
                              <m:t>𝒂</m:t>
                            </m:r>
                            <m:r>
                              <a:rPr lang="en-US" sz="2800" b="1" i="1" smtClean="0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ahoma" panose="020B0604030504040204" pitchFamily="34" charset="0"/>
                              </a:rPr>
                              <m:t>≠</m:t>
                            </m:r>
                            <m:r>
                              <a:rPr lang="en-US" sz="2800" b="1" i="1" smtClean="0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ahoma" panose="020B0604030504040204" pitchFamily="34" charset="0"/>
                              </a:rPr>
                              <m:t>𝟏</m:t>
                            </m:r>
                          </m:e>
                        </m:eqArr>
                      </m:e>
                    </m:d>
                  </m:oMath>
                </a14:m>
                <a:endParaRPr lang="en-US" sz="2800" b="1" dirty="0"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algn="ctr"/>
                <a:r>
                  <a:rPr lang="uk-UA" sz="2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називається логарифмічною</a:t>
                </a:r>
                <a:endParaRPr lang="en-US" sz="2800" b="1" dirty="0"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25" name="Прямоугольник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6477" y="671496"/>
                <a:ext cx="5608948" cy="1481881"/>
              </a:xfrm>
              <a:prstGeom prst="rect">
                <a:avLst/>
              </a:prstGeom>
              <a:blipFill>
                <a:blip r:embed="rId21"/>
                <a:stretch>
                  <a:fillRect l="-2065" r="-1739" b="-10700"/>
                </a:stretch>
              </a:blipFill>
              <a:ln>
                <a:noFill/>
              </a:ln>
              <a:effectLst/>
            </p:spPr>
            <p:txBody>
              <a:bodyPr/>
              <a:lstStyle/>
              <a:p>
                <a:r>
                  <a:rPr lang="uk-UA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" name="Рисунок 1"/>
          <p:cNvPicPr>
            <a:picLocks noChangeAspect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68083" y="918475"/>
            <a:ext cx="831797" cy="831797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5" name="Прямоугольник 7"/>
              <p:cNvSpPr/>
              <p:nvPr/>
            </p:nvSpPr>
            <p:spPr>
              <a:xfrm>
                <a:off x="-1" y="3246996"/>
                <a:ext cx="4613518" cy="3108543"/>
              </a:xfrm>
              <a:prstGeom prst="rect">
                <a:avLst/>
              </a:prstGeom>
              <a:solidFill>
                <a:srgbClr val="B1510F"/>
              </a:solidFill>
              <a:ln>
                <a:noFill/>
              </a:ln>
              <a:effectLst/>
            </p:spPr>
            <p:style>
              <a:lnRef idx="3">
                <a:schemeClr val="lt1"/>
              </a:lnRef>
              <a:fillRef idx="1">
                <a:schemeClr val="accent6"/>
              </a:fillRef>
              <a:effectRef idx="1">
                <a:schemeClr val="accent6"/>
              </a:effectRef>
              <a:fontRef idx="minor">
                <a:schemeClr val="lt1"/>
              </a:fontRef>
            </p:style>
            <p:txBody>
              <a:bodyPr wrap="square">
                <a:spAutoFit/>
              </a:bodyPr>
              <a:lstStyle/>
              <a:p>
                <a:pPr algn="ctr"/>
                <a:r>
                  <a:rPr lang="uk-UA" sz="2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Графіки показникової функції </a:t>
                </a:r>
                <a14:m>
                  <m:oMath xmlns:m="http://schemas.openxmlformats.org/officeDocument/2006/math">
                    <m:r>
                      <a:rPr lang="en-US" sz="2800" b="1" i="1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𝒚</m:t>
                    </m:r>
                    <m:r>
                      <a:rPr lang="en-US" sz="2800" b="1" i="1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=</m:t>
                    </m:r>
                    <m:sSup>
                      <m:sSupPr>
                        <m:ctrlPr>
                          <a:rPr lang="en-US" sz="2800" b="1" i="1" smtClean="0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</m:ctrlPr>
                      </m:sSupPr>
                      <m:e>
                        <m:r>
                          <a:rPr lang="en-US" sz="2800" b="1" i="1" smtClean="0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𝒂</m:t>
                        </m:r>
                      </m:e>
                      <m:sup>
                        <m:r>
                          <a:rPr lang="en-US" sz="2800" b="1" i="1" smtClean="0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𝒙</m:t>
                        </m:r>
                      </m:sup>
                    </m:sSup>
                  </m:oMath>
                </a14:m>
                <a:r>
                  <a:rPr lang="en-US" sz="2800" b="1" dirty="0">
                    <a:solidFill>
                      <a:srgbClr val="FFFF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uk-UA" sz="2800" b="1" dirty="0">
                    <a:solidFill>
                      <a:schemeClr val="bg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і логарифмічної функції </a:t>
                </a:r>
                <a14:m>
                  <m:oMath xmlns:m="http://schemas.openxmlformats.org/officeDocument/2006/math">
                    <m:r>
                      <a:rPr lang="en-US" sz="2800" b="1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𝒚</m:t>
                    </m:r>
                    <m:r>
                      <a:rPr lang="en-US" sz="2800" b="1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=</m:t>
                    </m:r>
                    <m:func>
                      <m:funcPr>
                        <m:ctrlPr>
                          <a:rPr lang="en-US" sz="28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</m:ctrlPr>
                      </m:funcPr>
                      <m:fName>
                        <m:sSub>
                          <m:sSubPr>
                            <m:ctrlPr>
                              <a:rPr lang="en-US" sz="2800" b="1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Tahoma" panose="020B0604030504040204" pitchFamily="34" charset="0"/>
                                <a:cs typeface="Tahoma" panose="020B0604030504040204" pitchFamily="34" charset="0"/>
                              </a:rPr>
                            </m:ctrlPr>
                          </m:sSubPr>
                          <m:e>
                            <m:r>
                              <a:rPr lang="en-US" sz="2800" b="1" i="0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Tahoma" panose="020B0604030504040204" pitchFamily="34" charset="0"/>
                                <a:cs typeface="Tahoma" panose="020B0604030504040204" pitchFamily="34" charset="0"/>
                              </a:rPr>
                              <m:t>𝐥𝐨𝐠</m:t>
                            </m:r>
                          </m:e>
                          <m:sub>
                            <m:r>
                              <a:rPr lang="en-US" sz="2800" b="1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Tahoma" panose="020B0604030504040204" pitchFamily="34" charset="0"/>
                                <a:cs typeface="Tahoma" panose="020B0604030504040204" pitchFamily="34" charset="0"/>
                              </a:rPr>
                              <m:t>𝒂</m:t>
                            </m:r>
                          </m:sub>
                        </m:sSub>
                      </m:fName>
                      <m:e>
                        <m:r>
                          <a:rPr lang="en-US" sz="28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𝒙</m:t>
                        </m:r>
                      </m:e>
                    </m:func>
                  </m:oMath>
                </a14:m>
                <a:r>
                  <a:rPr lang="uk-UA" sz="2800" b="1" dirty="0">
                    <a:solidFill>
                      <a:schemeClr val="bg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 що мають однакові основи </a:t>
                </a:r>
                <a14:m>
                  <m:oMath xmlns:m="http://schemas.openxmlformats.org/officeDocument/2006/math">
                    <m:r>
                      <a:rPr lang="en-US" sz="2800" b="1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𝒂</m:t>
                    </m:r>
                  </m:oMath>
                </a14:m>
                <a:r>
                  <a:rPr lang="uk-UA" sz="2800" b="1" dirty="0">
                    <a:solidFill>
                      <a:schemeClr val="bg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 симетричні </a:t>
                </a:r>
                <a:r>
                  <a:rPr lang="uk-UA" sz="2800" b="1" dirty="0" err="1">
                    <a:solidFill>
                      <a:schemeClr val="bg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відносто</a:t>
                </a:r>
                <a:r>
                  <a:rPr lang="uk-UA" sz="2800" b="1" dirty="0">
                    <a:solidFill>
                      <a:schemeClr val="bg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прямої </a:t>
                </a:r>
                <a14:m>
                  <m:oMath xmlns:m="http://schemas.openxmlformats.org/officeDocument/2006/math">
                    <m:r>
                      <a:rPr lang="en-US" sz="2800" b="1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𝒚</m:t>
                    </m:r>
                    <m:r>
                      <a:rPr lang="en-US" sz="2800" b="1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=</m:t>
                    </m:r>
                    <m:r>
                      <a:rPr lang="en-US" sz="2800" b="1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𝒙</m:t>
                    </m:r>
                  </m:oMath>
                </a14:m>
                <a:endParaRPr lang="uk-UA" sz="2800" b="1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45" name="Прямоугольник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1" y="3246996"/>
                <a:ext cx="4613518" cy="3108543"/>
              </a:xfrm>
              <a:prstGeom prst="rect">
                <a:avLst/>
              </a:prstGeom>
              <a:blipFill>
                <a:blip r:embed="rId23"/>
                <a:stretch>
                  <a:fillRect l="-1057" t="-2157" r="-3435" b="-4314"/>
                </a:stretch>
              </a:blipFill>
              <a:ln>
                <a:noFill/>
              </a:ln>
              <a:effectLst/>
            </p:spPr>
            <p:txBody>
              <a:bodyPr/>
              <a:lstStyle/>
              <a:p>
                <a:r>
                  <a:rPr lang="uk-U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" name="Виноска-хмарка 32"/>
              <p:cNvSpPr/>
              <p:nvPr/>
            </p:nvSpPr>
            <p:spPr>
              <a:xfrm>
                <a:off x="1958571" y="5300580"/>
                <a:ext cx="4071656" cy="1610524"/>
              </a:xfrm>
              <a:prstGeom prst="cloudCallout">
                <a:avLst>
                  <a:gd name="adj1" fmla="val -72397"/>
                  <a:gd name="adj2" fmla="val -6149"/>
                </a:avLst>
              </a:prstGeom>
              <a:solidFill>
                <a:srgbClr val="3C5A5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uk-UA" sz="20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Вісь </a:t>
                </a:r>
                <a14:m>
                  <m:oMath xmlns:m="http://schemas.openxmlformats.org/officeDocument/2006/math">
                    <m:r>
                      <a:rPr lang="en-US" sz="2000" b="1" i="1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𝒚</m:t>
                    </m:r>
                  </m:oMath>
                </a14:m>
                <a:r>
                  <a:rPr lang="uk-UA" sz="20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– асимптота цього графіка</a:t>
                </a:r>
              </a:p>
            </p:txBody>
          </p:sp>
        </mc:Choice>
        <mc:Fallback xmlns="">
          <p:sp>
            <p:nvSpPr>
              <p:cNvPr id="33" name="Виноска-хмарка 3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58571" y="5300580"/>
                <a:ext cx="4071656" cy="1610524"/>
              </a:xfrm>
              <a:prstGeom prst="cloudCallout">
                <a:avLst>
                  <a:gd name="adj1" fmla="val -72397"/>
                  <a:gd name="adj2" fmla="val -6149"/>
                </a:avLst>
              </a:prstGeom>
              <a:blipFill>
                <a:blip r:embed="rId24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uk-U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5" name="Прямоугольник 7"/>
          <p:cNvSpPr/>
          <p:nvPr/>
        </p:nvSpPr>
        <p:spPr>
          <a:xfrm>
            <a:off x="1010398" y="5887185"/>
            <a:ext cx="5173583" cy="830997"/>
          </a:xfrm>
          <a:prstGeom prst="rect">
            <a:avLst/>
          </a:prstGeom>
          <a:solidFill>
            <a:srgbClr val="726F54"/>
          </a:solidFill>
          <a:ln>
            <a:noFill/>
          </a:ln>
          <a:effectLst>
            <a:softEdge rad="0"/>
          </a:effectLst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uk-UA" sz="2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Що можемо на перший погляд сказати про ці функції</a:t>
            </a:r>
            <a:r>
              <a:rPr lang="ru-RU" sz="2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?</a:t>
            </a:r>
            <a:endParaRPr lang="ru-RU" sz="2400" b="1" dirty="0">
              <a:effectLst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7" name="Прямоугольник 7"/>
              <p:cNvSpPr/>
              <p:nvPr/>
            </p:nvSpPr>
            <p:spPr>
              <a:xfrm>
                <a:off x="998006" y="5871119"/>
                <a:ext cx="5437082" cy="830997"/>
              </a:xfrm>
              <a:prstGeom prst="rect">
                <a:avLst/>
              </a:prstGeom>
              <a:solidFill>
                <a:srgbClr val="726F54"/>
              </a:solidFill>
              <a:ln>
                <a:noFill/>
              </a:ln>
              <a:effectLst>
                <a:softEdge rad="0"/>
              </a:effectLst>
            </p:spPr>
            <p:style>
              <a:lnRef idx="3">
                <a:schemeClr val="lt1"/>
              </a:lnRef>
              <a:fillRef idx="1">
                <a:schemeClr val="accent6"/>
              </a:fillRef>
              <a:effectRef idx="1">
                <a:schemeClr val="accent6"/>
              </a:effectRef>
              <a:fontRef idx="minor">
                <a:schemeClr val="lt1"/>
              </a:fontRef>
            </p:style>
            <p:txBody>
              <a:bodyPr wrap="square">
                <a:spAutoFit/>
              </a:bodyPr>
              <a:lstStyle/>
              <a:p>
                <a:pPr algn="ctr"/>
                <a:r>
                  <a:rPr lang="uk-UA" sz="2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Що можемо сказати про графіки функцій </a:t>
                </a:r>
                <a14:m>
                  <m:oMath xmlns:m="http://schemas.openxmlformats.org/officeDocument/2006/math">
                    <m:r>
                      <a:rPr lang="en-US" sz="2400" b="1" i="1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𝒚</m:t>
                    </m:r>
                    <m:r>
                      <a:rPr lang="en-US" sz="2400" b="1" i="1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=</m:t>
                    </m:r>
                    <m:func>
                      <m:funcPr>
                        <m:ctrlPr>
                          <a:rPr lang="en-US" sz="2400" b="1" i="1" smtClean="0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</m:ctrlPr>
                      </m:funcPr>
                      <m:fName>
                        <m:sSub>
                          <m:sSubPr>
                            <m:ctrlPr>
                              <a:rPr lang="en-US" sz="2400" b="1" i="1" smtClean="0">
                                <a:latin typeface="Cambria Math" panose="02040503050406030204" pitchFamily="18" charset="0"/>
                                <a:ea typeface="Tahoma" panose="020B0604030504040204" pitchFamily="34" charset="0"/>
                                <a:cs typeface="Tahoma" panose="020B0604030504040204" pitchFamily="34" charset="0"/>
                              </a:rPr>
                            </m:ctrlPr>
                          </m:sSubPr>
                          <m:e>
                            <m:r>
                              <a:rPr lang="en-US" sz="2400" b="1" i="0" smtClean="0">
                                <a:latin typeface="Cambria Math" panose="02040503050406030204" pitchFamily="18" charset="0"/>
                                <a:ea typeface="Tahoma" panose="020B0604030504040204" pitchFamily="34" charset="0"/>
                                <a:cs typeface="Tahoma" panose="020B0604030504040204" pitchFamily="34" charset="0"/>
                              </a:rPr>
                              <m:t>𝐥𝐨𝐠</m:t>
                            </m:r>
                          </m:e>
                          <m:sub>
                            <m:r>
                              <a:rPr lang="en-US" sz="2400" b="1" i="1" smtClean="0">
                                <a:latin typeface="Cambria Math" panose="02040503050406030204" pitchFamily="18" charset="0"/>
                                <a:ea typeface="Tahoma" panose="020B0604030504040204" pitchFamily="34" charset="0"/>
                                <a:cs typeface="Tahoma" panose="020B0604030504040204" pitchFamily="34" charset="0"/>
                              </a:rPr>
                              <m:t>𝟐</m:t>
                            </m:r>
                          </m:sub>
                        </m:sSub>
                      </m:fName>
                      <m:e>
                        <m:r>
                          <a:rPr lang="en-US" sz="2400" b="1" i="1" smtClean="0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𝒙</m:t>
                        </m:r>
                      </m:e>
                    </m:func>
                  </m:oMath>
                </a14:m>
                <a:r>
                  <a:rPr lang="en-US" sz="2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uk-UA" sz="2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і </a:t>
                </a:r>
                <a14:m>
                  <m:oMath xmlns:m="http://schemas.openxmlformats.org/officeDocument/2006/math">
                    <m:r>
                      <a:rPr lang="en-US" sz="2400" b="1" i="0" smtClean="0">
                        <a:effectLst/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𝐲</m:t>
                    </m:r>
                    <m:r>
                      <a:rPr lang="en-US" sz="2400" b="1" i="0" smtClean="0">
                        <a:effectLst/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=</m:t>
                    </m:r>
                    <m:sSup>
                      <m:sSupPr>
                        <m:ctrlPr>
                          <a:rPr lang="uk-UA" sz="2400" b="1" i="1" smtClean="0">
                            <a:effectLst/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</m:ctrlPr>
                      </m:sSupPr>
                      <m:e>
                        <m:r>
                          <a:rPr lang="en-US" sz="2400" b="1" i="1" smtClean="0">
                            <a:effectLst/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𝟐</m:t>
                        </m:r>
                      </m:e>
                      <m:sup>
                        <m:r>
                          <a:rPr lang="en-US" sz="2400" b="1" i="1" smtClean="0">
                            <a:effectLst/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𝒙</m:t>
                        </m:r>
                      </m:sup>
                    </m:sSup>
                  </m:oMath>
                </a14:m>
                <a:r>
                  <a:rPr lang="uk-UA" sz="2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?</a:t>
                </a:r>
                <a:endParaRPr lang="ru-RU" sz="2400" b="1" dirty="0"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37" name="Прямоугольник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98006" y="5871119"/>
                <a:ext cx="5437082" cy="830997"/>
              </a:xfrm>
              <a:prstGeom prst="rect">
                <a:avLst/>
              </a:prstGeom>
              <a:blipFill>
                <a:blip r:embed="rId25"/>
                <a:stretch>
                  <a:fillRect l="-1682" t="-5882" r="-3251" b="-15441"/>
                </a:stretch>
              </a:blipFill>
              <a:ln>
                <a:noFill/>
              </a:ln>
              <a:effectLst>
                <a:softEdge rad="0"/>
              </a:effectLst>
            </p:spPr>
            <p:txBody>
              <a:bodyPr/>
              <a:lstStyle/>
              <a:p>
                <a:r>
                  <a:rPr lang="uk-U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8" name="Прямоугольник 7"/>
              <p:cNvSpPr/>
              <p:nvPr/>
            </p:nvSpPr>
            <p:spPr>
              <a:xfrm>
                <a:off x="998006" y="5899472"/>
                <a:ext cx="5437082" cy="830997"/>
              </a:xfrm>
              <a:prstGeom prst="rect">
                <a:avLst/>
              </a:prstGeom>
              <a:solidFill>
                <a:srgbClr val="726F54"/>
              </a:solidFill>
              <a:ln>
                <a:noFill/>
              </a:ln>
              <a:effectLst>
                <a:softEdge rad="0"/>
              </a:effectLst>
            </p:spPr>
            <p:style>
              <a:lnRef idx="3">
                <a:schemeClr val="lt1"/>
              </a:lnRef>
              <a:fillRef idx="1">
                <a:schemeClr val="accent6"/>
              </a:fillRef>
              <a:effectRef idx="1">
                <a:schemeClr val="accent6"/>
              </a:effectRef>
              <a:fontRef idx="minor">
                <a:schemeClr val="lt1"/>
              </a:fontRef>
            </p:style>
            <p:txBody>
              <a:bodyPr wrap="square">
                <a:spAutoFit/>
              </a:bodyPr>
              <a:lstStyle/>
              <a:p>
                <a:pPr algn="ctr"/>
                <a:r>
                  <a:rPr lang="uk-UA" sz="2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Як пояснити симетричність цих графіків відносно прямої </a:t>
                </a:r>
                <a14:m>
                  <m:oMath xmlns:m="http://schemas.openxmlformats.org/officeDocument/2006/math">
                    <m:r>
                      <a:rPr lang="en-US" sz="2400" b="1" i="1" smtClean="0">
                        <a:effectLst/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𝒚</m:t>
                    </m:r>
                    <m:r>
                      <a:rPr lang="en-US" sz="2400" b="1" i="1" smtClean="0">
                        <a:effectLst/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=</m:t>
                    </m:r>
                    <m:r>
                      <a:rPr lang="en-US" sz="2400" b="1" i="1" smtClean="0">
                        <a:effectLst/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𝒙</m:t>
                    </m:r>
                  </m:oMath>
                </a14:m>
                <a:r>
                  <a:rPr lang="uk-UA" sz="2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?</a:t>
                </a:r>
                <a:endParaRPr lang="ru-RU" sz="2400" b="1" dirty="0"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38" name="Прямоугольник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98006" y="5899472"/>
                <a:ext cx="5437082" cy="830997"/>
              </a:xfrm>
              <a:prstGeom prst="rect">
                <a:avLst/>
              </a:prstGeom>
              <a:blipFill>
                <a:blip r:embed="rId26"/>
                <a:stretch>
                  <a:fillRect t="-5882" r="-1233" b="-15441"/>
                </a:stretch>
              </a:blipFill>
              <a:ln>
                <a:noFill/>
              </a:ln>
              <a:effectLst>
                <a:softEdge rad="0"/>
              </a:effectLst>
            </p:spPr>
            <p:txBody>
              <a:bodyPr/>
              <a:lstStyle/>
              <a:p>
                <a:r>
                  <a:rPr lang="uk-UA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9" name="Рисунок 38"/>
          <p:cNvPicPr>
            <a:picLocks noChangeAspect="1"/>
          </p:cNvPicPr>
          <p:nvPr/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63" y="5616787"/>
            <a:ext cx="1124957" cy="1124957"/>
          </a:xfrm>
          <a:prstGeom prst="rect">
            <a:avLst/>
          </a:prstGeom>
        </p:spPr>
      </p:pic>
      <p:pic>
        <p:nvPicPr>
          <p:cNvPr id="31" name="Рисунок 3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6086" y="5596735"/>
            <a:ext cx="1089316" cy="1089316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0" name="Виноска-хмарка 39"/>
              <p:cNvSpPr/>
              <p:nvPr/>
            </p:nvSpPr>
            <p:spPr>
              <a:xfrm>
                <a:off x="2056711" y="5231876"/>
                <a:ext cx="4071656" cy="1610524"/>
              </a:xfrm>
              <a:prstGeom prst="cloudCallout">
                <a:avLst>
                  <a:gd name="adj1" fmla="val -73021"/>
                  <a:gd name="adj2" fmla="val -4046"/>
                </a:avLst>
              </a:prstGeom>
              <a:solidFill>
                <a:srgbClr val="3C5A5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 xmlns:m="http://schemas.openxmlformats.org/officeDocument/2006/math">
                    <m:r>
                      <a:rPr lang="en-US" sz="2000" b="1" i="1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𝒙</m:t>
                    </m:r>
                  </m:oMath>
                </a14:m>
                <a:r>
                  <a:rPr lang="en-US" sz="20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– </a:t>
                </a:r>
                <a:r>
                  <a:rPr lang="uk-UA" sz="20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аргумент</a:t>
                </a:r>
              </a:p>
              <a:p>
                <a:pPr algn="ctr"/>
                <a14:m>
                  <m:oMath xmlns:m="http://schemas.openxmlformats.org/officeDocument/2006/math">
                    <m:r>
                      <a:rPr lang="en-US" sz="2000" b="1" i="1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𝒂</m:t>
                    </m:r>
                  </m:oMath>
                </a14:m>
                <a:r>
                  <a:rPr lang="uk-UA" sz="20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– додатне і відмінне від 1 дане дійсне число</a:t>
                </a:r>
              </a:p>
            </p:txBody>
          </p:sp>
        </mc:Choice>
        <mc:Fallback xmlns="">
          <p:sp>
            <p:nvSpPr>
              <p:cNvPr id="40" name="Виноска-хмарка 3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56711" y="5231876"/>
                <a:ext cx="4071656" cy="1610524"/>
              </a:xfrm>
              <a:prstGeom prst="cloudCallout">
                <a:avLst>
                  <a:gd name="adj1" fmla="val -73021"/>
                  <a:gd name="adj2" fmla="val -4046"/>
                </a:avLst>
              </a:prstGeom>
              <a:blipFill>
                <a:blip r:embed="rId28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uk-U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2" name="Прямоугольник 7"/>
          <p:cNvSpPr/>
          <p:nvPr/>
        </p:nvSpPr>
        <p:spPr>
          <a:xfrm>
            <a:off x="998006" y="5887185"/>
            <a:ext cx="5601874" cy="830997"/>
          </a:xfrm>
          <a:prstGeom prst="rect">
            <a:avLst/>
          </a:prstGeom>
          <a:solidFill>
            <a:srgbClr val="726F54"/>
          </a:solidFill>
          <a:ln>
            <a:noFill/>
          </a:ln>
          <a:effectLst>
            <a:softEdge rad="0"/>
          </a:effectLst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sz="2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Чи</a:t>
            </a:r>
            <a:r>
              <a:rPr lang="ru-RU" sz="2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2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може</a:t>
            </a:r>
            <a:r>
              <a:rPr lang="ru-RU" sz="2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2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отриман</a:t>
            </a:r>
            <a:r>
              <a:rPr lang="uk-UA" sz="2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а логарифмічна крива</a:t>
            </a:r>
            <a:r>
              <a:rPr lang="ru-RU" sz="2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2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перетнути</a:t>
            </a:r>
            <a:r>
              <a:rPr lang="ru-RU" sz="2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2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вісь</a:t>
            </a:r>
            <a:r>
              <a:rPr lang="ru-RU" sz="2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ординат?</a:t>
            </a:r>
            <a:endParaRPr lang="ru-RU" sz="2400" b="1" dirty="0">
              <a:effectLst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6" name="Прямоугольник 7"/>
              <p:cNvSpPr/>
              <p:nvPr/>
            </p:nvSpPr>
            <p:spPr>
              <a:xfrm>
                <a:off x="7289472" y="5483043"/>
                <a:ext cx="4909456" cy="954107"/>
              </a:xfrm>
              <a:prstGeom prst="rect">
                <a:avLst/>
              </a:prstGeom>
              <a:solidFill>
                <a:srgbClr val="696969"/>
              </a:solidFill>
              <a:ln>
                <a:noFill/>
              </a:ln>
              <a:effectLst/>
            </p:spPr>
            <p:style>
              <a:lnRef idx="3">
                <a:schemeClr val="lt1"/>
              </a:lnRef>
              <a:fillRef idx="1">
                <a:schemeClr val="accent6"/>
              </a:fillRef>
              <a:effectRef idx="1">
                <a:schemeClr val="accent6"/>
              </a:effectRef>
              <a:fontRef idx="minor">
                <a:schemeClr val="lt1"/>
              </a:fontRef>
            </p:style>
            <p:txBody>
              <a:bodyPr wrap="square">
                <a:spAutoFit/>
              </a:bodyPr>
              <a:lstStyle/>
              <a:p>
                <a:pPr algn="ctr"/>
                <a:r>
                  <a:rPr lang="uk-UA" sz="2800" b="1" dirty="0">
                    <a:solidFill>
                      <a:schemeClr val="bg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Функції </a:t>
                </a:r>
                <a14:m>
                  <m:oMath xmlns:m="http://schemas.openxmlformats.org/officeDocument/2006/math">
                    <m:r>
                      <a:rPr lang="en-US" sz="2800" b="1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𝒚</m:t>
                    </m:r>
                    <m:r>
                      <a:rPr lang="en-US" sz="2800" b="1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=</m:t>
                    </m:r>
                    <m:func>
                      <m:funcPr>
                        <m:ctrlPr>
                          <a:rPr lang="en-US" sz="28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</m:ctrlPr>
                      </m:funcPr>
                      <m:fName>
                        <m:sSub>
                          <m:sSubPr>
                            <m:ctrlPr>
                              <a:rPr lang="en-US" sz="2800" b="1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Tahoma" panose="020B0604030504040204" pitchFamily="34" charset="0"/>
                                <a:cs typeface="Tahoma" panose="020B0604030504040204" pitchFamily="34" charset="0"/>
                              </a:rPr>
                            </m:ctrlPr>
                          </m:sSubPr>
                          <m:e>
                            <m:r>
                              <a:rPr lang="en-US" sz="2800" b="1" i="0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Tahoma" panose="020B0604030504040204" pitchFamily="34" charset="0"/>
                                <a:cs typeface="Tahoma" panose="020B0604030504040204" pitchFamily="34" charset="0"/>
                              </a:rPr>
                              <m:t>𝐥𝐨𝐠</m:t>
                            </m:r>
                          </m:e>
                          <m:sub>
                            <m:r>
                              <a:rPr lang="en-US" sz="2800" b="1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Tahoma" panose="020B0604030504040204" pitchFamily="34" charset="0"/>
                                <a:cs typeface="Tahoma" panose="020B0604030504040204" pitchFamily="34" charset="0"/>
                              </a:rPr>
                              <m:t>𝒂</m:t>
                            </m:r>
                          </m:sub>
                        </m:sSub>
                      </m:fName>
                      <m:e>
                        <m:r>
                          <a:rPr lang="en-US" sz="28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𝒙</m:t>
                        </m:r>
                      </m:e>
                    </m:func>
                  </m:oMath>
                </a14:m>
                <a:r>
                  <a:rPr lang="en-US" sz="2800" b="1" dirty="0">
                    <a:solidFill>
                      <a:schemeClr val="bg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uk-UA" sz="2800" b="1" dirty="0">
                    <a:solidFill>
                      <a:schemeClr val="bg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і </a:t>
                </a:r>
                <a14:m>
                  <m:oMath xmlns:m="http://schemas.openxmlformats.org/officeDocument/2006/math">
                    <m:r>
                      <a:rPr lang="en-US" sz="2800" b="1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𝒚</m:t>
                    </m:r>
                    <m:r>
                      <a:rPr lang="en-US" sz="2800" b="1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=</m:t>
                    </m:r>
                    <m:sSup>
                      <m:sSupPr>
                        <m:ctrlPr>
                          <a:rPr lang="en-US" sz="28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</m:ctrlPr>
                      </m:sSupPr>
                      <m:e>
                        <m:r>
                          <a:rPr lang="en-US" sz="28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𝒂</m:t>
                        </m:r>
                      </m:e>
                      <m:sup>
                        <m:r>
                          <a:rPr lang="en-US" sz="28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𝒙</m:t>
                        </m:r>
                      </m:sup>
                    </m:sSup>
                  </m:oMath>
                </a14:m>
                <a:r>
                  <a:rPr lang="en-US" sz="2800" b="1" dirty="0">
                    <a:solidFill>
                      <a:schemeClr val="bg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uk-UA" sz="2800" b="1" dirty="0">
                    <a:solidFill>
                      <a:schemeClr val="bg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обернені</a:t>
                </a:r>
              </a:p>
            </p:txBody>
          </p:sp>
        </mc:Choice>
        <mc:Fallback xmlns="">
          <p:sp>
            <p:nvSpPr>
              <p:cNvPr id="46" name="Прямоугольник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89472" y="5483043"/>
                <a:ext cx="4909456" cy="954107"/>
              </a:xfrm>
              <a:prstGeom prst="rect">
                <a:avLst/>
              </a:prstGeom>
              <a:blipFill>
                <a:blip r:embed="rId29"/>
                <a:stretch>
                  <a:fillRect l="-745" t="-7006" b="-16561"/>
                </a:stretch>
              </a:blipFill>
              <a:ln>
                <a:noFill/>
              </a:ln>
              <a:effectLst/>
            </p:spPr>
            <p:txBody>
              <a:bodyPr/>
              <a:lstStyle/>
              <a:p>
                <a:r>
                  <a:rPr lang="uk-UA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258783887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xit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28" dur="25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1" dur="25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5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3" dur="25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7" dur="25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7" dur="25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00"/>
                            </p:stCondLst>
                            <p:childTnLst>
                              <p:par>
                                <p:cTn id="49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500" tmFilter="0, 0; .2, .5; .8, .5; 1, 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1" dur="250" autoRev="1" fill="hold"/>
                                        <p:tgtEl>
                                          <p:spTgt spid="4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xit" presetSubtype="8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55" dur="25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8" dur="25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25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0" dur="25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22" presetClass="exit" presetSubtype="8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63" dur="25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25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250"/>
                            </p:stCondLst>
                            <p:childTnLst>
                              <p:par>
                                <p:cTn id="69" presetID="16" presetClass="entr" presetSubtype="4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71" dur="25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4" dur="2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500"/>
                            </p:stCondLst>
                            <p:childTnLst>
                              <p:par>
                                <p:cTn id="76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8" dur="2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2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0" dur="500" tmFilter="0, 0; .2, .5; .8, .5; 1, 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1" dur="250" autoRev="1" fill="hold"/>
                                        <p:tgtEl>
                                          <p:spTgt spid="1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22" presetClass="exit" presetSubtype="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85" dur="2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6" presetClass="exit" presetSubtype="2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Horizontal)">
                                      <p:cBhvr>
                                        <p:cTn id="88" dur="25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0" presetID="22" presetClass="exit" presetSubtype="8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91" dur="25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4" dur="25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25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6" dur="2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8" presetID="35" presetClass="path" presetSubtype="0" accel="50000" decel="5000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125E-6 -2.59259E-6 L -0.25416 -0.03796 " pathEditMode="relative" rAng="0" ptsTypes="AA">
                                      <p:cBhvr>
                                        <p:cTn id="99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708" y="-189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750"/>
                            </p:stCondLst>
                            <p:childTnLst>
                              <p:par>
                                <p:cTn id="10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1250"/>
                            </p:stCondLst>
                            <p:childTnLst>
                              <p:par>
                                <p:cTn id="10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1750"/>
                            </p:stCondLst>
                            <p:childTnLst>
                              <p:par>
                                <p:cTn id="10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6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1" dur="25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2" fill="hold">
                            <p:stCondLst>
                              <p:cond delay="500"/>
                            </p:stCondLst>
                            <p:childTnLst>
                              <p:par>
                                <p:cTn id="123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4" dur="500" tmFilter="0, 0; .2, .5; .8, .5; 1, 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5" dur="250" autoRev="1" fill="hold"/>
                                        <p:tgtEl>
                                          <p:spTgt spid="3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" fill="hold">
                      <p:stCondLst>
                        <p:cond delay="indefinite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22" presetClass="exit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129" dur="25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1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2" dur="25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25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4" dur="25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6" fill="hold">
                            <p:stCondLst>
                              <p:cond delay="250"/>
                            </p:stCondLst>
                            <p:childTnLst>
                              <p:par>
                                <p:cTn id="13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9" dur="25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" dur="25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1" dur="25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5" fill="hold">
                      <p:stCondLst>
                        <p:cond delay="indefinite"/>
                      </p:stCondLst>
                      <p:childTnLst>
                        <p:par>
                          <p:cTn id="146" fill="hold">
                            <p:stCondLst>
                              <p:cond delay="0"/>
                            </p:stCondLst>
                            <p:childTnLst>
                              <p:par>
                                <p:cTn id="147" presetID="22" presetClass="exit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148" dur="25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0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1" dur="25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2" dur="25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3" dur="25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5" fill="hold">
                            <p:stCondLst>
                              <p:cond delay="250"/>
                            </p:stCondLst>
                            <p:childTnLst>
                              <p:par>
                                <p:cTn id="15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9" fill="hold">
                            <p:stCondLst>
                              <p:cond delay="750"/>
                            </p:stCondLst>
                            <p:childTnLst>
                              <p:par>
                                <p:cTn id="16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3" fill="hold">
                      <p:stCondLst>
                        <p:cond delay="indefinite"/>
                      </p:stCondLst>
                      <p:childTnLst>
                        <p:par>
                          <p:cTn id="164" fill="hold">
                            <p:stCondLst>
                              <p:cond delay="0"/>
                            </p:stCondLst>
                            <p:childTnLst>
                              <p:par>
                                <p:cTn id="16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2" dur="25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3" fill="hold">
                            <p:stCondLst>
                              <p:cond delay="500"/>
                            </p:stCondLst>
                            <p:childTnLst>
                              <p:par>
                                <p:cTn id="174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5" dur="500" tmFilter="0, 0; .2, .5; .8, .5; 1, 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6" dur="250" autoRev="1" fill="hold"/>
                                        <p:tgtEl>
                                          <p:spTgt spid="3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7" fill="hold">
                      <p:stCondLst>
                        <p:cond delay="indefinite"/>
                      </p:stCondLst>
                      <p:childTnLst>
                        <p:par>
                          <p:cTn id="178" fill="hold">
                            <p:stCondLst>
                              <p:cond delay="0"/>
                            </p:stCondLst>
                            <p:childTnLst>
                              <p:par>
                                <p:cTn id="179" presetID="22" presetClass="exit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180" dur="25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2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3" dur="25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4" dur="25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5" dur="25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7" presetID="22" presetClass="exit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188" dur="25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0" presetID="22" presetClass="exit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19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3" fill="hold">
                            <p:stCondLst>
                              <p:cond delay="500"/>
                            </p:stCondLst>
                            <p:childTnLst>
                              <p:par>
                                <p:cTn id="19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6" dur="75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7" fill="hold">
                            <p:stCondLst>
                              <p:cond delay="1250"/>
                            </p:stCondLst>
                            <p:childTnLst>
                              <p:par>
                                <p:cTn id="19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0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1" fill="hold">
                      <p:stCondLst>
                        <p:cond delay="indefinite"/>
                      </p:stCondLst>
                      <p:childTnLst>
                        <p:par>
                          <p:cTn id="202" fill="hold">
                            <p:stCondLst>
                              <p:cond delay="0"/>
                            </p:stCondLst>
                            <p:childTnLst>
                              <p:par>
                                <p:cTn id="20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5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6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0" dur="25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1" fill="hold">
                            <p:stCondLst>
                              <p:cond delay="500"/>
                            </p:stCondLst>
                            <p:childTnLst>
                              <p:par>
                                <p:cTn id="212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3" dur="500" tmFilter="0, 0; .2, .5; .8, .5; 1, 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14" dur="250" autoRev="1" fill="hold"/>
                                        <p:tgtEl>
                                          <p:spTgt spid="3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5" fill="hold">
                      <p:stCondLst>
                        <p:cond delay="indefinite"/>
                      </p:stCondLst>
                      <p:childTnLst>
                        <p:par>
                          <p:cTn id="216" fill="hold">
                            <p:stCondLst>
                              <p:cond delay="0"/>
                            </p:stCondLst>
                            <p:childTnLst>
                              <p:par>
                                <p:cTn id="217" presetID="22" presetClass="exit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218" dur="25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9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0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21" dur="25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2" dur="25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23" dur="25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4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5" fill="hold">
                            <p:stCondLst>
                              <p:cond delay="250"/>
                            </p:stCondLst>
                            <p:childTnLst>
                              <p:par>
                                <p:cTn id="22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9" fill="hold">
                            <p:stCondLst>
                              <p:cond delay="750"/>
                            </p:stCondLst>
                            <p:childTnLst>
                              <p:par>
                                <p:cTn id="23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3" fill="hold">
                            <p:stCondLst>
                              <p:cond delay="1250"/>
                            </p:stCondLst>
                            <p:childTnLst>
                              <p:par>
                                <p:cTn id="234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6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1" dur="25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2" fill="hold">
                            <p:stCondLst>
                              <p:cond delay="1750"/>
                            </p:stCondLst>
                            <p:childTnLst>
                              <p:par>
                                <p:cTn id="243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4" dur="500" tmFilter="0, 0; .2, .5; .8, .5; 1, 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45" dur="250" autoRev="1" fill="hold"/>
                                        <p:tgtEl>
                                          <p:spTgt spid="3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6" fill="hold">
                      <p:stCondLst>
                        <p:cond delay="indefinite"/>
                      </p:stCondLst>
                      <p:childTnLst>
                        <p:par>
                          <p:cTn id="247" fill="hold">
                            <p:stCondLst>
                              <p:cond delay="0"/>
                            </p:stCondLst>
                            <p:childTnLst>
                              <p:par>
                                <p:cTn id="248" presetID="22" presetClass="exit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249" dur="25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0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1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52" dur="25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3" dur="25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54" dur="25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5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6" fill="hold">
                            <p:stCondLst>
                              <p:cond delay="250"/>
                            </p:stCondLst>
                            <p:childTnLst>
                              <p:par>
                                <p:cTn id="25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9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0" fill="hold">
                            <p:stCondLst>
                              <p:cond delay="750"/>
                            </p:stCondLst>
                            <p:childTnLst>
                              <p:par>
                                <p:cTn id="261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63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4" fill="hold">
                            <p:stCondLst>
                              <p:cond delay="1250"/>
                            </p:stCondLst>
                            <p:childTnLst>
                              <p:par>
                                <p:cTn id="265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6" dur="500" tmFilter="0, 0; .2, .5; .8, .5; 1, 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67" dur="250" autoRev="1" fill="hold"/>
                                        <p:tgtEl>
                                          <p:spTgt spid="4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26" grpId="0" animBg="1"/>
      <p:bldP spid="26" grpId="1" animBg="1"/>
      <p:bldP spid="42" grpId="0" animBg="1"/>
      <p:bldP spid="42" grpId="1" animBg="1"/>
      <p:bldP spid="43" grpId="0" animBg="1"/>
      <p:bldP spid="43" grpId="1" animBg="1"/>
      <p:bldP spid="8" grpId="0" animBg="1"/>
      <p:bldP spid="8" grpId="1" animBg="1"/>
      <p:bldP spid="14" grpId="0" animBg="1"/>
      <p:bldP spid="14" grpId="1" animBg="1"/>
      <p:bldP spid="14" grpId="2" animBg="1"/>
      <p:bldP spid="44" grpId="0" animBg="1"/>
      <p:bldP spid="36" grpId="0" animBg="1"/>
      <p:bldP spid="34" grpId="0" animBg="1"/>
      <p:bldP spid="34" grpId="1" animBg="1"/>
      <p:bldP spid="30" grpId="0" animBg="1"/>
      <p:bldP spid="25" grpId="0" animBg="1"/>
      <p:bldP spid="45" grpId="0" animBg="1"/>
      <p:bldP spid="33" grpId="0" animBg="1"/>
      <p:bldP spid="33" grpId="1" animBg="1"/>
      <p:bldP spid="35" grpId="0" animBg="1"/>
      <p:bldP spid="35" grpId="1" animBg="1"/>
      <p:bldP spid="37" grpId="0" animBg="1"/>
      <p:bldP spid="37" grpId="1" animBg="1"/>
      <p:bldP spid="38" grpId="0" animBg="1"/>
      <p:bldP spid="38" grpId="1" animBg="1"/>
      <p:bldP spid="40" grpId="0" animBg="1"/>
      <p:bldP spid="40" grpId="1" animBg="1"/>
      <p:bldP spid="32" grpId="0" animBg="1"/>
      <p:bldP spid="32" grpId="1" animBg="1"/>
      <p:bldP spid="46" grpId="0" animBg="1"/>
      <p:bldP spid="46" grpId="1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" name="Рисунок 4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630087"/>
            <a:ext cx="7352907" cy="6227913"/>
          </a:xfrm>
          <a:prstGeom prst="rect">
            <a:avLst/>
          </a:prstGeom>
        </p:spPr>
      </p:pic>
      <p:pic>
        <p:nvPicPr>
          <p:cNvPr id="47" name="Рисунок 4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630087"/>
            <a:ext cx="7352907" cy="6227913"/>
          </a:xfrm>
          <a:prstGeom prst="rect">
            <a:avLst/>
          </a:prstGeom>
        </p:spPr>
      </p:pic>
      <p:pic>
        <p:nvPicPr>
          <p:cNvPr id="48" name="Рисунок 4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630087"/>
            <a:ext cx="7352907" cy="6227913"/>
          </a:xfrm>
          <a:prstGeom prst="rect">
            <a:avLst/>
          </a:prstGeom>
        </p:spPr>
      </p:pic>
      <p:pic>
        <p:nvPicPr>
          <p:cNvPr id="49" name="Рисунок 4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630087"/>
            <a:ext cx="7352907" cy="6227913"/>
          </a:xfrm>
          <a:prstGeom prst="rect">
            <a:avLst/>
          </a:prstGeom>
        </p:spPr>
      </p:pic>
      <p:pic>
        <p:nvPicPr>
          <p:cNvPr id="59" name="Рисунок 5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630087"/>
            <a:ext cx="7352907" cy="6227913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0" y="0"/>
            <a:ext cx="12192000" cy="624114"/>
          </a:xfrm>
          <a:prstGeom prst="rect">
            <a:avLst/>
          </a:prstGeom>
          <a:solidFill>
            <a:srgbClr val="3C5A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TextBox 3"/>
          <p:cNvSpPr txBox="1"/>
          <p:nvPr/>
        </p:nvSpPr>
        <p:spPr>
          <a:xfrm>
            <a:off x="370112" y="39339"/>
            <a:ext cx="817672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2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Графік логарифмічної функції</a:t>
            </a:r>
            <a:endParaRPr lang="ru-RU" sz="3200" b="1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3" name="Прямоугольник 7"/>
              <p:cNvSpPr/>
              <p:nvPr/>
            </p:nvSpPr>
            <p:spPr>
              <a:xfrm>
                <a:off x="2123438" y="816149"/>
                <a:ext cx="1683526" cy="523220"/>
              </a:xfrm>
              <a:prstGeom prst="rect">
                <a:avLst/>
              </a:prstGeom>
              <a:solidFill>
                <a:srgbClr val="545454"/>
              </a:solidFill>
              <a:ln>
                <a:noFill/>
              </a:ln>
              <a:effectLst/>
            </p:spPr>
            <p:style>
              <a:lnRef idx="3">
                <a:schemeClr val="lt1"/>
              </a:lnRef>
              <a:fillRef idx="1">
                <a:schemeClr val="accent6"/>
              </a:fillRef>
              <a:effectRef idx="1">
                <a:schemeClr val="accent6"/>
              </a:effectRef>
              <a:fontRef idx="minor">
                <a:schemeClr val="lt1"/>
              </a:fontRef>
            </p:style>
            <p:txBody>
              <a:bodyPr wrap="squar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1" i="1" smtClean="0"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𝒂</m:t>
                      </m:r>
                      <m:r>
                        <a:rPr lang="en-US" sz="28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 panose="020B0604030504040204" pitchFamily="34" charset="0"/>
                        </a:rPr>
                        <m:t>&gt;</m:t>
                      </m:r>
                      <m:r>
                        <a:rPr lang="uk-UA" sz="28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 panose="020B0604030504040204" pitchFamily="34" charset="0"/>
                        </a:rPr>
                        <m:t>𝟏</m:t>
                      </m:r>
                    </m:oMath>
                  </m:oMathPara>
                </a14:m>
                <a:endParaRPr lang="uk-UA" sz="28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43" name="Прямоугольник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23438" y="816149"/>
                <a:ext cx="1683526" cy="523220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  <a:ln>
                <a:noFill/>
              </a:ln>
              <a:effectLst/>
            </p:spPr>
            <p:txBody>
              <a:bodyPr/>
              <a:lstStyle/>
              <a:p>
                <a:r>
                  <a:rPr lang="uk-U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Овал 4"/>
          <p:cNvSpPr/>
          <p:nvPr/>
        </p:nvSpPr>
        <p:spPr>
          <a:xfrm>
            <a:off x="1492251" y="5489575"/>
            <a:ext cx="71437" cy="71437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4" name="Прямоугольник 7"/>
              <p:cNvSpPr/>
              <p:nvPr/>
            </p:nvSpPr>
            <p:spPr>
              <a:xfrm>
                <a:off x="8028366" y="2703080"/>
                <a:ext cx="2011180" cy="523220"/>
              </a:xfrm>
              <a:prstGeom prst="rect">
                <a:avLst/>
              </a:prstGeom>
              <a:solidFill>
                <a:srgbClr val="3C5A59"/>
              </a:solidFill>
              <a:ln>
                <a:noFill/>
              </a:ln>
              <a:effectLst/>
            </p:spPr>
            <p:style>
              <a:lnRef idx="3">
                <a:schemeClr val="lt1"/>
              </a:lnRef>
              <a:fillRef idx="1">
                <a:schemeClr val="accent6"/>
              </a:fillRef>
              <a:effectRef idx="1">
                <a:schemeClr val="accent6"/>
              </a:effectRef>
              <a:fontRef idx="minor">
                <a:schemeClr val="lt1"/>
              </a:fontRef>
            </p:style>
            <p:txBody>
              <a:bodyPr wrap="squar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1" i="1" smtClean="0"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𝒚</m:t>
                      </m:r>
                      <m:r>
                        <a:rPr lang="en-US" sz="2800" b="1" i="1" smtClean="0"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=</m:t>
                      </m:r>
                      <m:r>
                        <a:rPr lang="en-US" sz="2800" b="1" i="0" smtClean="0"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𝐥𝐧</m:t>
                      </m:r>
                      <m:r>
                        <a:rPr lang="en-US" sz="2800" b="1" i="0" smtClean="0"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</m:t>
                      </m:r>
                      <m:r>
                        <a:rPr lang="en-US" sz="2800" b="1" i="1" smtClean="0"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𝒙</m:t>
                      </m:r>
                    </m:oMath>
                  </m:oMathPara>
                </a14:m>
                <a:endParaRPr lang="uk-UA" sz="2800" b="1" i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74" name="Прямоугольник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28366" y="2703080"/>
                <a:ext cx="2011180" cy="523220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  <a:ln>
                <a:noFill/>
              </a:ln>
              <a:effectLst/>
            </p:spPr>
            <p:txBody>
              <a:bodyPr/>
              <a:lstStyle/>
              <a:p>
                <a:r>
                  <a:rPr lang="uk-U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6" name="Прямоугольник 7"/>
              <p:cNvSpPr/>
              <p:nvPr/>
            </p:nvSpPr>
            <p:spPr>
              <a:xfrm>
                <a:off x="8028366" y="3482433"/>
                <a:ext cx="2011180" cy="523220"/>
              </a:xfrm>
              <a:prstGeom prst="rect">
                <a:avLst/>
              </a:prstGeom>
              <a:solidFill>
                <a:srgbClr val="455B6F"/>
              </a:solidFill>
              <a:ln>
                <a:noFill/>
              </a:ln>
              <a:effectLst/>
            </p:spPr>
            <p:style>
              <a:lnRef idx="3">
                <a:schemeClr val="lt1"/>
              </a:lnRef>
              <a:fillRef idx="1">
                <a:schemeClr val="accent6"/>
              </a:fillRef>
              <a:effectRef idx="1">
                <a:schemeClr val="accent6"/>
              </a:effectRef>
              <a:fontRef idx="minor">
                <a:schemeClr val="lt1"/>
              </a:fontRef>
            </p:style>
            <p:txBody>
              <a:bodyPr wrap="squar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1" i="1" smtClean="0"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𝒚</m:t>
                      </m:r>
                      <m:r>
                        <a:rPr lang="en-US" sz="2800" b="1" i="1" smtClean="0"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=</m:t>
                      </m:r>
                      <m:r>
                        <a:rPr lang="en-US" sz="2800" b="1" i="0" smtClean="0"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𝐥𝐠</m:t>
                      </m:r>
                      <m:r>
                        <a:rPr lang="en-US" sz="2800" b="1" i="0" smtClean="0"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</m:t>
                      </m:r>
                      <m:r>
                        <a:rPr lang="en-US" sz="2800" b="1" i="1" smtClean="0"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𝒙</m:t>
                      </m:r>
                    </m:oMath>
                  </m:oMathPara>
                </a14:m>
                <a:endParaRPr lang="uk-UA" sz="2800" b="1" i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76" name="Прямоугольник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28366" y="3482433"/>
                <a:ext cx="2011180" cy="523220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  <a:ln>
                <a:noFill/>
              </a:ln>
              <a:effectLst/>
            </p:spPr>
            <p:txBody>
              <a:bodyPr/>
              <a:lstStyle/>
              <a:p>
                <a:r>
                  <a:rPr lang="uk-U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7" name="Прямоугольник 7"/>
              <p:cNvSpPr/>
              <p:nvPr/>
            </p:nvSpPr>
            <p:spPr>
              <a:xfrm>
                <a:off x="8028366" y="4261786"/>
                <a:ext cx="2011180" cy="523220"/>
              </a:xfrm>
              <a:prstGeom prst="rect">
                <a:avLst/>
              </a:prstGeom>
              <a:solidFill>
                <a:srgbClr val="860300"/>
              </a:solidFill>
              <a:ln>
                <a:noFill/>
              </a:ln>
              <a:effectLst/>
            </p:spPr>
            <p:style>
              <a:lnRef idx="3">
                <a:schemeClr val="lt1"/>
              </a:lnRef>
              <a:fillRef idx="1">
                <a:schemeClr val="accent6"/>
              </a:fillRef>
              <a:effectRef idx="1">
                <a:schemeClr val="accent6"/>
              </a:effectRef>
              <a:fontRef idx="minor">
                <a:schemeClr val="lt1"/>
              </a:fontRef>
            </p:style>
            <p:txBody>
              <a:bodyPr wrap="squar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1" i="1" smtClean="0"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𝒚</m:t>
                      </m:r>
                      <m:r>
                        <a:rPr lang="en-US" sz="2800" b="1" i="1" smtClean="0"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=</m:t>
                      </m:r>
                      <m:func>
                        <m:funcPr>
                          <m:ctrlPr>
                            <a:rPr lang="en-US" sz="2800" b="1" i="1" smtClean="0"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</m:ctrlPr>
                        </m:funcPr>
                        <m:fName>
                          <m:sSub>
                            <m:sSubPr>
                              <m:ctrlPr>
                                <a:rPr lang="en-US" sz="2800" b="1" i="1" smtClean="0">
                                  <a:latin typeface="Cambria Math" panose="02040503050406030204" pitchFamily="18" charset="0"/>
                                  <a:ea typeface="Tahoma" panose="020B0604030504040204" pitchFamily="34" charset="0"/>
                                  <a:cs typeface="Tahoma" panose="020B0604030504040204" pitchFamily="34" charset="0"/>
                                </a:rPr>
                              </m:ctrlPr>
                            </m:sSubPr>
                            <m:e>
                              <m:r>
                                <a:rPr lang="en-US" sz="2800" b="1" i="0" smtClean="0">
                                  <a:latin typeface="Cambria Math" panose="02040503050406030204" pitchFamily="18" charset="0"/>
                                  <a:ea typeface="Tahoma" panose="020B0604030504040204" pitchFamily="34" charset="0"/>
                                  <a:cs typeface="Tahoma" panose="020B0604030504040204" pitchFamily="34" charset="0"/>
                                </a:rPr>
                                <m:t>𝐥𝐨𝐠</m:t>
                              </m:r>
                            </m:e>
                            <m:sub>
                              <m:r>
                                <a:rPr lang="en-US" sz="2800" b="1" i="1" smtClean="0">
                                  <a:latin typeface="Cambria Math" panose="02040503050406030204" pitchFamily="18" charset="0"/>
                                  <a:ea typeface="Tahoma" panose="020B0604030504040204" pitchFamily="34" charset="0"/>
                                  <a:cs typeface="Tahoma" panose="020B0604030504040204" pitchFamily="34" charset="0"/>
                                </a:rPr>
                                <m:t>𝟐</m:t>
                              </m:r>
                            </m:sub>
                          </m:sSub>
                        </m:fName>
                        <m:e>
                          <m:r>
                            <a:rPr lang="en-US" sz="2800" b="1" i="1" smtClean="0"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𝒙</m:t>
                          </m:r>
                        </m:e>
                      </m:func>
                    </m:oMath>
                  </m:oMathPara>
                </a14:m>
                <a:endParaRPr lang="uk-UA" sz="2800" b="1" i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77" name="Прямоугольник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28366" y="4261786"/>
                <a:ext cx="2011180" cy="523220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  <a:ln>
                <a:noFill/>
              </a:ln>
              <a:effectLst/>
            </p:spPr>
            <p:txBody>
              <a:bodyPr/>
              <a:lstStyle/>
              <a:p>
                <a:r>
                  <a:rPr lang="uk-U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8" name="Прямоугольник 7"/>
              <p:cNvSpPr/>
              <p:nvPr/>
            </p:nvSpPr>
            <p:spPr>
              <a:xfrm>
                <a:off x="8028366" y="5043656"/>
                <a:ext cx="2011180" cy="569515"/>
              </a:xfrm>
              <a:prstGeom prst="rect">
                <a:avLst/>
              </a:prstGeom>
              <a:solidFill>
                <a:srgbClr val="B1510F"/>
              </a:solidFill>
              <a:ln>
                <a:noFill/>
              </a:ln>
              <a:effectLst/>
            </p:spPr>
            <p:style>
              <a:lnRef idx="3">
                <a:schemeClr val="lt1"/>
              </a:lnRef>
              <a:fillRef idx="1">
                <a:schemeClr val="accent6"/>
              </a:fillRef>
              <a:effectRef idx="1">
                <a:schemeClr val="accent6"/>
              </a:effectRef>
              <a:fontRef idx="minor">
                <a:schemeClr val="lt1"/>
              </a:fontRef>
            </p:style>
            <p:txBody>
              <a:bodyPr wrap="squar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1" i="1" smtClean="0"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𝒚</m:t>
                      </m:r>
                      <m:r>
                        <a:rPr lang="en-US" sz="2800" b="1" i="1" smtClean="0"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=</m:t>
                      </m:r>
                      <m:func>
                        <m:funcPr>
                          <m:ctrlPr>
                            <a:rPr lang="en-US" sz="2800" b="1" i="1" smtClean="0"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</m:ctrlPr>
                        </m:funcPr>
                        <m:fName>
                          <m:sSub>
                            <m:sSubPr>
                              <m:ctrlPr>
                                <a:rPr lang="en-US" sz="2800" b="1" i="1" smtClean="0">
                                  <a:latin typeface="Cambria Math" panose="02040503050406030204" pitchFamily="18" charset="0"/>
                                  <a:ea typeface="Tahoma" panose="020B0604030504040204" pitchFamily="34" charset="0"/>
                                  <a:cs typeface="Tahoma" panose="020B0604030504040204" pitchFamily="34" charset="0"/>
                                </a:rPr>
                              </m:ctrlPr>
                            </m:sSubPr>
                            <m:e>
                              <m:r>
                                <a:rPr lang="en-US" sz="2800" b="1" i="0" smtClean="0">
                                  <a:latin typeface="Cambria Math" panose="02040503050406030204" pitchFamily="18" charset="0"/>
                                  <a:ea typeface="Tahoma" panose="020B0604030504040204" pitchFamily="34" charset="0"/>
                                  <a:cs typeface="Tahoma" panose="020B0604030504040204" pitchFamily="34" charset="0"/>
                                </a:rPr>
                                <m:t>𝐥𝐨𝐠</m:t>
                              </m:r>
                            </m:e>
                            <m:sub>
                              <m:rad>
                                <m:radPr>
                                  <m:degHide m:val="on"/>
                                  <m:ctrlPr>
                                    <a:rPr lang="en-US" sz="2800" b="1" i="1" smtClean="0">
                                      <a:latin typeface="Cambria Math" panose="02040503050406030204" pitchFamily="18" charset="0"/>
                                      <a:ea typeface="Tahoma" panose="020B0604030504040204" pitchFamily="34" charset="0"/>
                                      <a:cs typeface="Tahoma" panose="020B0604030504040204" pitchFamily="34" charset="0"/>
                                    </a:rPr>
                                  </m:ctrlPr>
                                </m:radPr>
                                <m:deg/>
                                <m:e>
                                  <m:r>
                                    <a:rPr lang="en-US" sz="2800" b="1" i="1" smtClean="0">
                                      <a:latin typeface="Cambria Math" panose="02040503050406030204" pitchFamily="18" charset="0"/>
                                      <a:ea typeface="Tahoma" panose="020B0604030504040204" pitchFamily="34" charset="0"/>
                                      <a:cs typeface="Tahoma" panose="020B0604030504040204" pitchFamily="34" charset="0"/>
                                    </a:rPr>
                                    <m:t>𝟑</m:t>
                                  </m:r>
                                </m:e>
                              </m:rad>
                            </m:sub>
                          </m:sSub>
                        </m:fName>
                        <m:e>
                          <m:r>
                            <a:rPr lang="en-US" sz="2800" b="1" i="1" smtClean="0"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𝒙</m:t>
                          </m:r>
                        </m:e>
                      </m:func>
                    </m:oMath>
                  </m:oMathPara>
                </a14:m>
                <a:endParaRPr lang="uk-UA" sz="2800" b="1" i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78" name="Прямоугольник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28366" y="5043656"/>
                <a:ext cx="2011180" cy="569515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  <a:ln>
                <a:noFill/>
              </a:ln>
              <a:effectLst/>
            </p:spPr>
            <p:txBody>
              <a:bodyPr/>
              <a:lstStyle/>
              <a:p>
                <a:r>
                  <a:rPr lang="uk-UA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402" t="17457" r="954" b="1"/>
          <a:stretch/>
        </p:blipFill>
        <p:spPr>
          <a:xfrm>
            <a:off x="7729978" y="1197204"/>
            <a:ext cx="4345757" cy="5660795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82" name="Прямоугольник 7"/>
              <p:cNvSpPr/>
              <p:nvPr/>
            </p:nvSpPr>
            <p:spPr>
              <a:xfrm>
                <a:off x="7909089" y="3968924"/>
                <a:ext cx="4282911" cy="2677656"/>
              </a:xfrm>
              <a:prstGeom prst="rect">
                <a:avLst/>
              </a:prstGeom>
              <a:solidFill>
                <a:srgbClr val="696969"/>
              </a:solidFill>
              <a:ln>
                <a:noFill/>
              </a:ln>
              <a:effectLst/>
            </p:spPr>
            <p:style>
              <a:lnRef idx="3">
                <a:schemeClr val="lt1"/>
              </a:lnRef>
              <a:fillRef idx="1">
                <a:schemeClr val="accent6"/>
              </a:fillRef>
              <a:effectRef idx="1">
                <a:schemeClr val="accent6"/>
              </a:effectRef>
              <a:fontRef idx="minor">
                <a:schemeClr val="lt1"/>
              </a:fontRef>
            </p:style>
            <p:txBody>
              <a:bodyPr wrap="square">
                <a:spAutoFit/>
              </a:bodyPr>
              <a:lstStyle/>
              <a:p>
                <a:pPr algn="ctr"/>
                <a:r>
                  <a:rPr lang="uk-UA" sz="2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Графіки всіх функцій виду </a:t>
                </a:r>
                <a14:m>
                  <m:oMath xmlns:m="http://schemas.openxmlformats.org/officeDocument/2006/math">
                    <m:r>
                      <a:rPr lang="en-US" sz="2800" b="1" i="1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𝒚</m:t>
                    </m:r>
                    <m:r>
                      <a:rPr lang="en-US" sz="2800" b="1" i="1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=</m:t>
                    </m:r>
                    <m:func>
                      <m:funcPr>
                        <m:ctrlPr>
                          <a:rPr lang="en-US" sz="2800" b="1" i="1" smtClean="0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</m:ctrlPr>
                      </m:funcPr>
                      <m:fName>
                        <m:sSub>
                          <m:sSubPr>
                            <m:ctrlPr>
                              <a:rPr lang="en-US" sz="2800" b="1" i="1" smtClean="0">
                                <a:latin typeface="Cambria Math" panose="02040503050406030204" pitchFamily="18" charset="0"/>
                                <a:ea typeface="Tahoma" panose="020B0604030504040204" pitchFamily="34" charset="0"/>
                                <a:cs typeface="Tahoma" panose="020B0604030504040204" pitchFamily="34" charset="0"/>
                              </a:rPr>
                            </m:ctrlPr>
                          </m:sSubPr>
                          <m:e>
                            <m:r>
                              <a:rPr lang="en-US" sz="2800" b="1" i="0" smtClean="0">
                                <a:latin typeface="Cambria Math" panose="02040503050406030204" pitchFamily="18" charset="0"/>
                                <a:ea typeface="Tahoma" panose="020B0604030504040204" pitchFamily="34" charset="0"/>
                                <a:cs typeface="Tahoma" panose="020B0604030504040204" pitchFamily="34" charset="0"/>
                              </a:rPr>
                              <m:t>𝐥𝐨𝐠</m:t>
                            </m:r>
                          </m:e>
                          <m:sub>
                            <m:r>
                              <a:rPr lang="en-US" sz="2800" b="1" i="1" smtClean="0">
                                <a:latin typeface="Cambria Math" panose="02040503050406030204" pitchFamily="18" charset="0"/>
                                <a:ea typeface="Tahoma" panose="020B0604030504040204" pitchFamily="34" charset="0"/>
                                <a:cs typeface="Tahoma" panose="020B0604030504040204" pitchFamily="34" charset="0"/>
                              </a:rPr>
                              <m:t>𝒂</m:t>
                            </m:r>
                          </m:sub>
                        </m:sSub>
                      </m:fName>
                      <m:e>
                        <m:r>
                          <a:rPr lang="en-US" sz="2800" b="1" i="1" smtClean="0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𝒙</m:t>
                        </m:r>
                      </m:e>
                    </m:func>
                  </m:oMath>
                </a14:m>
                <a:r>
                  <a:rPr lang="uk-UA" sz="2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 де </a:t>
                </a:r>
              </a:p>
              <a:p>
                <a:pPr algn="ctr"/>
                <a14:m>
                  <m:oMath xmlns:m="http://schemas.openxmlformats.org/officeDocument/2006/math">
                    <m:r>
                      <a:rPr lang="en-US" sz="2800" b="1" i="1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𝒂</m:t>
                    </m:r>
                    <m:r>
                      <a:rPr lang="en-US" sz="28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ahoma" panose="020B0604030504040204" pitchFamily="34" charset="0"/>
                      </a:rPr>
                      <m:t>&gt;</m:t>
                    </m:r>
                    <m:r>
                      <a:rPr lang="en-US" sz="28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ahoma" panose="020B0604030504040204" pitchFamily="34" charset="0"/>
                      </a:rPr>
                      <m:t>𝟏</m:t>
                    </m:r>
                  </m:oMath>
                </a14:m>
                <a:r>
                  <a:rPr lang="uk-UA" sz="2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 мають схематичний вигляд як графік функції </a:t>
                </a:r>
                <a:endParaRPr lang="en-US" sz="28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1" i="1" smtClean="0"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𝒚</m:t>
                      </m:r>
                      <m:r>
                        <a:rPr lang="en-US" sz="2800" b="1" i="1" smtClean="0"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=</m:t>
                      </m:r>
                      <m:func>
                        <m:funcPr>
                          <m:ctrlPr>
                            <a:rPr lang="en-US" sz="2800" b="1" i="1" smtClean="0"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</m:ctrlPr>
                        </m:funcPr>
                        <m:fName>
                          <m:sSub>
                            <m:sSubPr>
                              <m:ctrlPr>
                                <a:rPr lang="en-US" sz="2800" b="1" i="1" smtClean="0">
                                  <a:latin typeface="Cambria Math" panose="02040503050406030204" pitchFamily="18" charset="0"/>
                                  <a:ea typeface="Tahoma" panose="020B0604030504040204" pitchFamily="34" charset="0"/>
                                  <a:cs typeface="Tahoma" panose="020B0604030504040204" pitchFamily="34" charset="0"/>
                                </a:rPr>
                              </m:ctrlPr>
                            </m:sSubPr>
                            <m:e>
                              <m:r>
                                <a:rPr lang="en-US" sz="2800" b="1" i="0" smtClean="0">
                                  <a:latin typeface="Cambria Math" panose="02040503050406030204" pitchFamily="18" charset="0"/>
                                  <a:ea typeface="Tahoma" panose="020B0604030504040204" pitchFamily="34" charset="0"/>
                                  <a:cs typeface="Tahoma" panose="020B0604030504040204" pitchFamily="34" charset="0"/>
                                </a:rPr>
                                <m:t>𝐥𝐨𝐠</m:t>
                              </m:r>
                            </m:e>
                            <m:sub>
                              <m:r>
                                <a:rPr lang="en-US" sz="2800" b="1" i="1" smtClean="0">
                                  <a:latin typeface="Cambria Math" panose="02040503050406030204" pitchFamily="18" charset="0"/>
                                  <a:ea typeface="Tahoma" panose="020B0604030504040204" pitchFamily="34" charset="0"/>
                                  <a:cs typeface="Tahoma" panose="020B0604030504040204" pitchFamily="34" charset="0"/>
                                </a:rPr>
                                <m:t>𝟐</m:t>
                              </m:r>
                            </m:sub>
                          </m:sSub>
                        </m:fName>
                        <m:e>
                          <m:r>
                            <a:rPr lang="en-US" sz="2800" b="1" i="1" smtClean="0"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𝒙</m:t>
                          </m:r>
                        </m:e>
                      </m:func>
                    </m:oMath>
                  </m:oMathPara>
                </a14:m>
                <a:endParaRPr lang="uk-UA" sz="28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82" name="Прямоугольник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09089" y="3968924"/>
                <a:ext cx="4282911" cy="2677656"/>
              </a:xfrm>
              <a:prstGeom prst="rect">
                <a:avLst/>
              </a:prstGeom>
              <a:blipFill>
                <a:blip r:embed="rId14"/>
                <a:stretch>
                  <a:fillRect l="-1422" t="-2278" r="-3983"/>
                </a:stretch>
              </a:blipFill>
              <a:ln>
                <a:noFill/>
              </a:ln>
              <a:effectLst/>
            </p:spPr>
            <p:txBody>
              <a:bodyPr/>
              <a:lstStyle/>
              <a:p>
                <a:r>
                  <a:rPr lang="uk-UA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366563028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25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750"/>
                            </p:stCondLst>
                            <p:childTnLst>
                              <p:par>
                                <p:cTn id="16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 tmFilter="0, 0; .2, .5; .8, .5; 1, 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8" dur="250" autoRev="1" fill="hold"/>
                                        <p:tgtEl>
                                          <p:spTgt spid="4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250"/>
                            </p:stCondLst>
                            <p:childTnLst>
                              <p:par>
                                <p:cTn id="2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750"/>
                            </p:stCondLst>
                            <p:childTnLst>
                              <p:par>
                                <p:cTn id="24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6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25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000"/>
                            </p:stCondLst>
                            <p:childTnLst>
                              <p:par>
                                <p:cTn id="31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500" tmFilter="0, 0; .2, .5; .8, .5; 1, 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3" dur="250" autoRev="1" fill="hold"/>
                                        <p:tgtEl>
                                          <p:spTgt spid="7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00"/>
                            </p:stCondLst>
                            <p:childTnLst>
                              <p:par>
                                <p:cTn id="4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25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750"/>
                            </p:stCondLst>
                            <p:childTnLst>
                              <p:par>
                                <p:cTn id="44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" dur="500" tmFilter="0, 0; .2, .5; .8, .5; 1, 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6" dur="250" autoRev="1" fill="hold"/>
                                        <p:tgtEl>
                                          <p:spTgt spid="7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500"/>
                            </p:stCondLst>
                            <p:childTnLst>
                              <p:par>
                                <p:cTn id="5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25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750"/>
                            </p:stCondLst>
                            <p:childTnLst>
                              <p:par>
                                <p:cTn id="57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8" dur="500" tmFilter="0, 0; .2, .5; .8, .5; 1, 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9" dur="250" autoRev="1" fill="hold"/>
                                        <p:tgtEl>
                                          <p:spTgt spid="7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4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500"/>
                            </p:stCondLst>
                            <p:childTnLst>
                              <p:par>
                                <p:cTn id="6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8" dur="25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750"/>
                            </p:stCondLst>
                            <p:childTnLst>
                              <p:par>
                                <p:cTn id="70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1" dur="500" tmFilter="0, 0; .2, .5; .8, .5; 1, 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2" dur="250" autoRev="1" fill="hold"/>
                                        <p:tgtEl>
                                          <p:spTgt spid="7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500"/>
                            </p:stCondLst>
                            <p:childTnLst>
                              <p:par>
                                <p:cTn id="79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81" dur="25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3" grpId="0" animBg="1"/>
      <p:bldP spid="43" grpId="1" animBg="1"/>
      <p:bldP spid="5" grpId="0" animBg="1"/>
      <p:bldP spid="74" grpId="0" animBg="1"/>
      <p:bldP spid="74" grpId="1" animBg="1"/>
      <p:bldP spid="76" grpId="0" animBg="1"/>
      <p:bldP spid="76" grpId="1" animBg="1"/>
      <p:bldP spid="77" grpId="0" animBg="1"/>
      <p:bldP spid="77" grpId="1" animBg="1"/>
      <p:bldP spid="78" grpId="0" animBg="1"/>
      <p:bldP spid="78" grpId="1" animBg="1"/>
      <p:bldP spid="8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Рисунок 2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30088"/>
            <a:ext cx="7352907" cy="6227912"/>
          </a:xfrm>
          <a:prstGeom prst="rect">
            <a:avLst/>
          </a:prstGeom>
        </p:spPr>
      </p:pic>
      <p:pic>
        <p:nvPicPr>
          <p:cNvPr id="25" name="Рисунок 2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30088"/>
            <a:ext cx="7352907" cy="6227912"/>
          </a:xfrm>
          <a:prstGeom prst="rect">
            <a:avLst/>
          </a:prstGeom>
        </p:spPr>
      </p:pic>
      <p:pic>
        <p:nvPicPr>
          <p:cNvPr id="26" name="Рисунок 2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30088"/>
            <a:ext cx="7352907" cy="6227912"/>
          </a:xfrm>
          <a:prstGeom prst="rect">
            <a:avLst/>
          </a:prstGeom>
        </p:spPr>
      </p:pic>
      <p:pic>
        <p:nvPicPr>
          <p:cNvPr id="27" name="Рисунок 2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30088"/>
            <a:ext cx="7352907" cy="6227912"/>
          </a:xfrm>
          <a:prstGeom prst="rect">
            <a:avLst/>
          </a:prstGeom>
        </p:spPr>
      </p:pic>
      <p:pic>
        <p:nvPicPr>
          <p:cNvPr id="28" name="Рисунок 2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30088"/>
            <a:ext cx="7352907" cy="6227912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0" y="0"/>
            <a:ext cx="12192000" cy="624114"/>
          </a:xfrm>
          <a:prstGeom prst="rect">
            <a:avLst/>
          </a:prstGeom>
          <a:solidFill>
            <a:srgbClr val="3C5A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TextBox 3"/>
          <p:cNvSpPr txBox="1"/>
          <p:nvPr/>
        </p:nvSpPr>
        <p:spPr>
          <a:xfrm>
            <a:off x="370112" y="39339"/>
            <a:ext cx="817672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2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Графік логарифмічної функції</a:t>
            </a:r>
            <a:endParaRPr lang="ru-RU" sz="3200" b="1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3" name="Прямоугольник 7"/>
              <p:cNvSpPr/>
              <p:nvPr/>
            </p:nvSpPr>
            <p:spPr>
              <a:xfrm>
                <a:off x="2123437" y="816149"/>
                <a:ext cx="2043209" cy="523220"/>
              </a:xfrm>
              <a:prstGeom prst="rect">
                <a:avLst/>
              </a:prstGeom>
              <a:solidFill>
                <a:srgbClr val="545454"/>
              </a:solidFill>
              <a:ln>
                <a:noFill/>
              </a:ln>
              <a:effectLst/>
            </p:spPr>
            <p:style>
              <a:lnRef idx="3">
                <a:schemeClr val="lt1"/>
              </a:lnRef>
              <a:fillRef idx="1">
                <a:schemeClr val="accent6"/>
              </a:fillRef>
              <a:effectRef idx="1">
                <a:schemeClr val="accent6"/>
              </a:effectRef>
              <a:fontRef idx="minor">
                <a:schemeClr val="lt1"/>
              </a:fontRef>
            </p:style>
            <p:txBody>
              <a:bodyPr wrap="squar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 panose="020B0604030504040204" pitchFamily="34" charset="0"/>
                        </a:rPr>
                        <m:t>𝟎</m:t>
                      </m:r>
                      <m:r>
                        <a:rPr lang="en-US" sz="28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 panose="020B0604030504040204" pitchFamily="34" charset="0"/>
                        </a:rPr>
                        <m:t>&lt;</m:t>
                      </m:r>
                      <m:r>
                        <a:rPr lang="en-US" sz="2800" b="1" i="1" smtClean="0"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𝒂</m:t>
                      </m:r>
                      <m:r>
                        <a:rPr lang="en-US" sz="28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 panose="020B0604030504040204" pitchFamily="34" charset="0"/>
                        </a:rPr>
                        <m:t>&lt;</m:t>
                      </m:r>
                      <m:r>
                        <a:rPr lang="en-US" sz="28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 panose="020B0604030504040204" pitchFamily="34" charset="0"/>
                        </a:rPr>
                        <m:t>𝟏</m:t>
                      </m:r>
                    </m:oMath>
                  </m:oMathPara>
                </a14:m>
                <a:endParaRPr lang="uk-UA" sz="28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43" name="Прямоугольник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23437" y="816149"/>
                <a:ext cx="2043209" cy="523220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  <a:ln>
                <a:noFill/>
              </a:ln>
              <a:effectLst/>
            </p:spPr>
            <p:txBody>
              <a:bodyPr/>
              <a:lstStyle/>
              <a:p>
                <a:r>
                  <a:rPr lang="uk-U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4" name="Прямоугольник 7"/>
              <p:cNvSpPr/>
              <p:nvPr/>
            </p:nvSpPr>
            <p:spPr>
              <a:xfrm>
                <a:off x="8028366" y="2449725"/>
                <a:ext cx="2011180" cy="774058"/>
              </a:xfrm>
              <a:prstGeom prst="rect">
                <a:avLst/>
              </a:prstGeom>
              <a:solidFill>
                <a:srgbClr val="2867A0"/>
              </a:solidFill>
              <a:ln>
                <a:noFill/>
              </a:ln>
              <a:effectLst/>
            </p:spPr>
            <p:style>
              <a:lnRef idx="3">
                <a:schemeClr val="lt1"/>
              </a:lnRef>
              <a:fillRef idx="1">
                <a:schemeClr val="accent6"/>
              </a:fillRef>
              <a:effectRef idx="1">
                <a:schemeClr val="accent6"/>
              </a:effectRef>
              <a:fontRef idx="minor">
                <a:schemeClr val="lt1"/>
              </a:fontRef>
            </p:style>
            <p:txBody>
              <a:bodyPr wrap="squar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1" i="1" smtClean="0"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𝒚</m:t>
                      </m:r>
                      <m:r>
                        <a:rPr lang="en-US" sz="2800" b="1" i="1" smtClean="0"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=</m:t>
                      </m:r>
                      <m:func>
                        <m:funcPr>
                          <m:ctrlPr>
                            <a:rPr lang="en-US" sz="2800" b="1" i="1" smtClean="0"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</m:ctrlPr>
                        </m:funcPr>
                        <m:fName>
                          <m:sSub>
                            <m:sSubPr>
                              <m:ctrlPr>
                                <a:rPr lang="en-US" sz="2800" b="1" i="1" smtClean="0">
                                  <a:latin typeface="Cambria Math" panose="02040503050406030204" pitchFamily="18" charset="0"/>
                                  <a:ea typeface="Tahoma" panose="020B0604030504040204" pitchFamily="34" charset="0"/>
                                  <a:cs typeface="Tahoma" panose="020B0604030504040204" pitchFamily="34" charset="0"/>
                                </a:rPr>
                              </m:ctrlPr>
                            </m:sSubPr>
                            <m:e>
                              <m:r>
                                <a:rPr lang="en-US" sz="2800" b="1" i="0" smtClean="0">
                                  <a:latin typeface="Cambria Math" panose="02040503050406030204" pitchFamily="18" charset="0"/>
                                  <a:ea typeface="Tahoma" panose="020B0604030504040204" pitchFamily="34" charset="0"/>
                                  <a:cs typeface="Tahoma" panose="020B0604030504040204" pitchFamily="34" charset="0"/>
                                </a:rPr>
                                <m:t>𝐥𝐨𝐠</m:t>
                              </m:r>
                            </m:e>
                            <m:sub>
                              <m:f>
                                <m:fPr>
                                  <m:ctrlPr>
                                    <a:rPr lang="en-US" sz="2800" b="1" i="1" smtClean="0">
                                      <a:latin typeface="Cambria Math" panose="02040503050406030204" pitchFamily="18" charset="0"/>
                                      <a:ea typeface="Tahoma" panose="020B0604030504040204" pitchFamily="34" charset="0"/>
                                      <a:cs typeface="Tahoma" panose="020B0604030504040204" pitchFamily="34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2800" b="1" i="1" smtClean="0">
                                      <a:latin typeface="Cambria Math" panose="02040503050406030204" pitchFamily="18" charset="0"/>
                                      <a:ea typeface="Tahoma" panose="020B0604030504040204" pitchFamily="34" charset="0"/>
                                      <a:cs typeface="Tahoma" panose="020B0604030504040204" pitchFamily="34" charset="0"/>
                                    </a:rPr>
                                    <m:t>𝟐</m:t>
                                  </m:r>
                                </m:num>
                                <m:den>
                                  <m:r>
                                    <a:rPr lang="en-US" sz="2800" b="1" i="1" smtClean="0">
                                      <a:latin typeface="Cambria Math" panose="02040503050406030204" pitchFamily="18" charset="0"/>
                                      <a:ea typeface="Tahoma" panose="020B0604030504040204" pitchFamily="34" charset="0"/>
                                      <a:cs typeface="Tahoma" panose="020B0604030504040204" pitchFamily="34" charset="0"/>
                                    </a:rPr>
                                    <m:t>𝟕</m:t>
                                  </m:r>
                                </m:den>
                              </m:f>
                            </m:sub>
                          </m:sSub>
                        </m:fName>
                        <m:e>
                          <m:r>
                            <a:rPr lang="en-US" sz="2800" b="1" i="1" smtClean="0"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𝒙</m:t>
                          </m:r>
                        </m:e>
                      </m:func>
                    </m:oMath>
                  </m:oMathPara>
                </a14:m>
                <a:endParaRPr lang="uk-UA" sz="2800" b="1" i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74" name="Прямоугольник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28366" y="2449725"/>
                <a:ext cx="2011180" cy="774058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  <a:ln>
                <a:noFill/>
              </a:ln>
              <a:effectLst/>
            </p:spPr>
            <p:txBody>
              <a:bodyPr/>
              <a:lstStyle/>
              <a:p>
                <a:r>
                  <a:rPr lang="uk-U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6" name="Прямоугольник 7"/>
              <p:cNvSpPr/>
              <p:nvPr/>
            </p:nvSpPr>
            <p:spPr>
              <a:xfrm>
                <a:off x="8028366" y="3482433"/>
                <a:ext cx="2011180" cy="773160"/>
              </a:xfrm>
              <a:prstGeom prst="rect">
                <a:avLst/>
              </a:prstGeom>
              <a:solidFill>
                <a:srgbClr val="860300"/>
              </a:solidFill>
              <a:ln>
                <a:noFill/>
              </a:ln>
              <a:effectLst/>
            </p:spPr>
            <p:style>
              <a:lnRef idx="3">
                <a:schemeClr val="lt1"/>
              </a:lnRef>
              <a:fillRef idx="1">
                <a:schemeClr val="accent6"/>
              </a:fillRef>
              <a:effectRef idx="1">
                <a:schemeClr val="accent6"/>
              </a:effectRef>
              <a:fontRef idx="minor">
                <a:schemeClr val="lt1"/>
              </a:fontRef>
            </p:style>
            <p:txBody>
              <a:bodyPr wrap="squar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1" i="1" smtClean="0"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𝒚</m:t>
                      </m:r>
                      <m:r>
                        <a:rPr lang="en-US" sz="2800" b="1" i="1" smtClean="0"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=</m:t>
                      </m:r>
                      <m:func>
                        <m:funcPr>
                          <m:ctrlPr>
                            <a:rPr lang="en-US" sz="2800" b="1" i="1" smtClean="0"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</m:ctrlPr>
                        </m:funcPr>
                        <m:fName>
                          <m:sSub>
                            <m:sSubPr>
                              <m:ctrlPr>
                                <a:rPr lang="en-US" sz="2800" b="1" i="1" smtClean="0">
                                  <a:latin typeface="Cambria Math" panose="02040503050406030204" pitchFamily="18" charset="0"/>
                                  <a:ea typeface="Tahoma" panose="020B0604030504040204" pitchFamily="34" charset="0"/>
                                  <a:cs typeface="Tahoma" panose="020B0604030504040204" pitchFamily="34" charset="0"/>
                                </a:rPr>
                              </m:ctrlPr>
                            </m:sSubPr>
                            <m:e>
                              <m:r>
                                <a:rPr lang="en-US" sz="2800" b="1" i="0" smtClean="0">
                                  <a:latin typeface="Cambria Math" panose="02040503050406030204" pitchFamily="18" charset="0"/>
                                  <a:ea typeface="Tahoma" panose="020B0604030504040204" pitchFamily="34" charset="0"/>
                                  <a:cs typeface="Tahoma" panose="020B0604030504040204" pitchFamily="34" charset="0"/>
                                </a:rPr>
                                <m:t>𝐥𝐨𝐠</m:t>
                              </m:r>
                            </m:e>
                            <m:sub>
                              <m:f>
                                <m:fPr>
                                  <m:ctrlPr>
                                    <a:rPr lang="en-US" sz="2800" b="1" i="1" smtClean="0">
                                      <a:latin typeface="Cambria Math" panose="02040503050406030204" pitchFamily="18" charset="0"/>
                                      <a:ea typeface="Tahoma" panose="020B0604030504040204" pitchFamily="34" charset="0"/>
                                      <a:cs typeface="Tahoma" panose="020B0604030504040204" pitchFamily="34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2800" b="1" i="1" smtClean="0">
                                      <a:latin typeface="Cambria Math" panose="02040503050406030204" pitchFamily="18" charset="0"/>
                                      <a:ea typeface="Tahoma" panose="020B0604030504040204" pitchFamily="34" charset="0"/>
                                      <a:cs typeface="Tahoma" panose="020B0604030504040204" pitchFamily="34" charset="0"/>
                                    </a:rPr>
                                    <m:t>𝟏</m:t>
                                  </m:r>
                                </m:num>
                                <m:den>
                                  <m:r>
                                    <a:rPr lang="en-US" sz="2800" b="1" i="1" smtClean="0">
                                      <a:latin typeface="Cambria Math" panose="02040503050406030204" pitchFamily="18" charset="0"/>
                                      <a:ea typeface="Tahoma" panose="020B0604030504040204" pitchFamily="34" charset="0"/>
                                      <a:cs typeface="Tahoma" panose="020B0604030504040204" pitchFamily="34" charset="0"/>
                                    </a:rPr>
                                    <m:t>𝟐</m:t>
                                  </m:r>
                                </m:den>
                              </m:f>
                            </m:sub>
                          </m:sSub>
                        </m:fName>
                        <m:e>
                          <m:r>
                            <a:rPr lang="en-US" sz="2800" b="1" i="1" smtClean="0"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𝒙</m:t>
                          </m:r>
                        </m:e>
                      </m:func>
                    </m:oMath>
                  </m:oMathPara>
                </a14:m>
                <a:endParaRPr lang="uk-UA" sz="2800" b="1" i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76" name="Прямоугольник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28366" y="3482433"/>
                <a:ext cx="2011180" cy="773160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  <a:ln>
                <a:noFill/>
              </a:ln>
              <a:effectLst/>
            </p:spPr>
            <p:txBody>
              <a:bodyPr/>
              <a:lstStyle/>
              <a:p>
                <a:r>
                  <a:rPr lang="uk-U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7" name="Прямоугольник 7"/>
              <p:cNvSpPr/>
              <p:nvPr/>
            </p:nvSpPr>
            <p:spPr>
              <a:xfrm>
                <a:off x="8028366" y="4514243"/>
                <a:ext cx="2011180" cy="763992"/>
              </a:xfrm>
              <a:prstGeom prst="rect">
                <a:avLst/>
              </a:prstGeom>
              <a:solidFill>
                <a:srgbClr val="B1510F"/>
              </a:solidFill>
              <a:ln>
                <a:noFill/>
              </a:ln>
              <a:effectLst/>
            </p:spPr>
            <p:style>
              <a:lnRef idx="3">
                <a:schemeClr val="lt1"/>
              </a:lnRef>
              <a:fillRef idx="1">
                <a:schemeClr val="accent6"/>
              </a:fillRef>
              <a:effectRef idx="1">
                <a:schemeClr val="accent6"/>
              </a:effectRef>
              <a:fontRef idx="minor">
                <a:schemeClr val="lt1"/>
              </a:fontRef>
            </p:style>
            <p:txBody>
              <a:bodyPr wrap="squar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1" i="1" smtClean="0"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𝒚</m:t>
                      </m:r>
                      <m:r>
                        <a:rPr lang="en-US" sz="2800" b="1" i="1" smtClean="0"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=</m:t>
                      </m:r>
                      <m:func>
                        <m:funcPr>
                          <m:ctrlPr>
                            <a:rPr lang="en-US" sz="2800" b="1" i="1" smtClean="0"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</m:ctrlPr>
                        </m:funcPr>
                        <m:fName>
                          <m:sSub>
                            <m:sSubPr>
                              <m:ctrlPr>
                                <a:rPr lang="en-US" sz="2800" b="1" i="1" smtClean="0">
                                  <a:latin typeface="Cambria Math" panose="02040503050406030204" pitchFamily="18" charset="0"/>
                                  <a:ea typeface="Tahoma" panose="020B0604030504040204" pitchFamily="34" charset="0"/>
                                  <a:cs typeface="Tahoma" panose="020B0604030504040204" pitchFamily="34" charset="0"/>
                                </a:rPr>
                              </m:ctrlPr>
                            </m:sSubPr>
                            <m:e>
                              <m:r>
                                <a:rPr lang="en-US" sz="2800" b="1" i="0" smtClean="0">
                                  <a:latin typeface="Cambria Math" panose="02040503050406030204" pitchFamily="18" charset="0"/>
                                  <a:ea typeface="Tahoma" panose="020B0604030504040204" pitchFamily="34" charset="0"/>
                                  <a:cs typeface="Tahoma" panose="020B0604030504040204" pitchFamily="34" charset="0"/>
                                </a:rPr>
                                <m:t>𝐥𝐨𝐠</m:t>
                              </m:r>
                            </m:e>
                            <m:sub>
                              <m:f>
                                <m:fPr>
                                  <m:ctrlPr>
                                    <a:rPr lang="en-US" sz="2800" b="1" i="1" smtClean="0">
                                      <a:latin typeface="Cambria Math" panose="02040503050406030204" pitchFamily="18" charset="0"/>
                                      <a:ea typeface="Tahoma" panose="020B0604030504040204" pitchFamily="34" charset="0"/>
                                      <a:cs typeface="Tahoma" panose="020B0604030504040204" pitchFamily="34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2800" b="1" i="1" smtClean="0">
                                      <a:latin typeface="Cambria Math" panose="02040503050406030204" pitchFamily="18" charset="0"/>
                                      <a:ea typeface="Tahoma" panose="020B0604030504040204" pitchFamily="34" charset="0"/>
                                      <a:cs typeface="Tahoma" panose="020B0604030504040204" pitchFamily="34" charset="0"/>
                                    </a:rPr>
                                    <m:t>𝟏</m:t>
                                  </m:r>
                                </m:num>
                                <m:den>
                                  <m:r>
                                    <a:rPr lang="en-US" sz="2800" b="1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ahoma" panose="020B0604030504040204" pitchFamily="34" charset="0"/>
                                    </a:rPr>
                                    <m:t>𝝅</m:t>
                                  </m:r>
                                </m:den>
                              </m:f>
                            </m:sub>
                          </m:sSub>
                        </m:fName>
                        <m:e>
                          <m:r>
                            <a:rPr lang="en-US" sz="2800" b="1" i="1" smtClean="0"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𝒙</m:t>
                          </m:r>
                        </m:e>
                      </m:func>
                    </m:oMath>
                  </m:oMathPara>
                </a14:m>
                <a:endParaRPr lang="uk-UA" sz="2800" b="1" i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77" name="Прямоугольник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28366" y="4514243"/>
                <a:ext cx="2011180" cy="763992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  <a:ln>
                <a:noFill/>
              </a:ln>
              <a:effectLst/>
            </p:spPr>
            <p:txBody>
              <a:bodyPr/>
              <a:lstStyle/>
              <a:p>
                <a:r>
                  <a:rPr lang="uk-U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8" name="Прямоугольник 7"/>
              <p:cNvSpPr/>
              <p:nvPr/>
            </p:nvSpPr>
            <p:spPr>
              <a:xfrm>
                <a:off x="8028366" y="5536885"/>
                <a:ext cx="2011180" cy="761940"/>
              </a:xfrm>
              <a:prstGeom prst="rect">
                <a:avLst/>
              </a:prstGeom>
              <a:solidFill>
                <a:srgbClr val="545454"/>
              </a:solidFill>
              <a:ln>
                <a:noFill/>
              </a:ln>
              <a:effectLst/>
            </p:spPr>
            <p:style>
              <a:lnRef idx="3">
                <a:schemeClr val="lt1"/>
              </a:lnRef>
              <a:fillRef idx="1">
                <a:schemeClr val="accent6"/>
              </a:fillRef>
              <a:effectRef idx="1">
                <a:schemeClr val="accent6"/>
              </a:effectRef>
              <a:fontRef idx="minor">
                <a:schemeClr val="lt1"/>
              </a:fontRef>
            </p:style>
            <p:txBody>
              <a:bodyPr wrap="squar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1" i="1" smtClean="0"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𝒚</m:t>
                      </m:r>
                      <m:r>
                        <a:rPr lang="en-US" sz="2800" b="1" i="1" smtClean="0"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=</m:t>
                      </m:r>
                      <m:func>
                        <m:funcPr>
                          <m:ctrlPr>
                            <a:rPr lang="en-US" sz="2800" b="1" i="1" smtClean="0"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</m:ctrlPr>
                        </m:funcPr>
                        <m:fName>
                          <m:sSub>
                            <m:sSubPr>
                              <m:ctrlPr>
                                <a:rPr lang="en-US" sz="2800" b="1" i="1" smtClean="0">
                                  <a:latin typeface="Cambria Math" panose="02040503050406030204" pitchFamily="18" charset="0"/>
                                  <a:ea typeface="Tahoma" panose="020B0604030504040204" pitchFamily="34" charset="0"/>
                                  <a:cs typeface="Tahoma" panose="020B0604030504040204" pitchFamily="34" charset="0"/>
                                </a:rPr>
                              </m:ctrlPr>
                            </m:sSubPr>
                            <m:e>
                              <m:r>
                                <a:rPr lang="en-US" sz="2800" b="1" i="0" smtClean="0">
                                  <a:latin typeface="Cambria Math" panose="02040503050406030204" pitchFamily="18" charset="0"/>
                                  <a:ea typeface="Tahoma" panose="020B0604030504040204" pitchFamily="34" charset="0"/>
                                  <a:cs typeface="Tahoma" panose="020B0604030504040204" pitchFamily="34" charset="0"/>
                                </a:rPr>
                                <m:t>𝐥𝐨𝐠</m:t>
                              </m:r>
                            </m:e>
                            <m:sub>
                              <m:f>
                                <m:fPr>
                                  <m:ctrlPr>
                                    <a:rPr lang="en-US" sz="2800" b="1" i="1" smtClean="0">
                                      <a:latin typeface="Cambria Math" panose="02040503050406030204" pitchFamily="18" charset="0"/>
                                      <a:ea typeface="Tahoma" panose="020B0604030504040204" pitchFamily="34" charset="0"/>
                                      <a:cs typeface="Tahoma" panose="020B0604030504040204" pitchFamily="34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2800" b="1" i="1" smtClean="0">
                                      <a:latin typeface="Cambria Math" panose="02040503050406030204" pitchFamily="18" charset="0"/>
                                      <a:ea typeface="Tahoma" panose="020B0604030504040204" pitchFamily="34" charset="0"/>
                                      <a:cs typeface="Tahoma" panose="020B0604030504040204" pitchFamily="34" charset="0"/>
                                    </a:rPr>
                                    <m:t>𝟑</m:t>
                                  </m:r>
                                </m:num>
                                <m:den>
                                  <m:r>
                                    <a:rPr lang="en-US" sz="2800" b="1" i="1" smtClean="0">
                                      <a:latin typeface="Cambria Math" panose="02040503050406030204" pitchFamily="18" charset="0"/>
                                      <a:ea typeface="Tahoma" panose="020B0604030504040204" pitchFamily="34" charset="0"/>
                                      <a:cs typeface="Tahoma" panose="020B0604030504040204" pitchFamily="34" charset="0"/>
                                    </a:rPr>
                                    <m:t>𝟒</m:t>
                                  </m:r>
                                </m:den>
                              </m:f>
                            </m:sub>
                          </m:sSub>
                        </m:fName>
                        <m:e>
                          <m:r>
                            <a:rPr lang="en-US" sz="2800" b="1" i="1" smtClean="0"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𝒙</m:t>
                          </m:r>
                        </m:e>
                      </m:func>
                    </m:oMath>
                  </m:oMathPara>
                </a14:m>
                <a:endParaRPr lang="uk-UA" sz="2800" b="1" i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78" name="Прямоугольник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28366" y="5536885"/>
                <a:ext cx="2011180" cy="761940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  <a:ln>
                <a:noFill/>
              </a:ln>
              <a:effectLst/>
            </p:spPr>
            <p:txBody>
              <a:bodyPr/>
              <a:lstStyle/>
              <a:p>
                <a:r>
                  <a:rPr lang="uk-U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9" name="Овал 28"/>
          <p:cNvSpPr/>
          <p:nvPr/>
        </p:nvSpPr>
        <p:spPr>
          <a:xfrm>
            <a:off x="1547814" y="2564204"/>
            <a:ext cx="71437" cy="71437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783" t="29004"/>
          <a:stretch/>
        </p:blipFill>
        <p:spPr>
          <a:xfrm>
            <a:off x="7654564" y="1989056"/>
            <a:ext cx="4537435" cy="4868944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1" name="Прямоугольник 7"/>
              <p:cNvSpPr/>
              <p:nvPr/>
            </p:nvSpPr>
            <p:spPr>
              <a:xfrm>
                <a:off x="7909089" y="3684452"/>
                <a:ext cx="4282911" cy="2966646"/>
              </a:xfrm>
              <a:prstGeom prst="rect">
                <a:avLst/>
              </a:prstGeom>
              <a:solidFill>
                <a:srgbClr val="696969"/>
              </a:solidFill>
              <a:ln>
                <a:noFill/>
              </a:ln>
              <a:effectLst/>
            </p:spPr>
            <p:style>
              <a:lnRef idx="3">
                <a:schemeClr val="lt1"/>
              </a:lnRef>
              <a:fillRef idx="1">
                <a:schemeClr val="accent6"/>
              </a:fillRef>
              <a:effectRef idx="1">
                <a:schemeClr val="accent6"/>
              </a:effectRef>
              <a:fontRef idx="minor">
                <a:schemeClr val="lt1"/>
              </a:fontRef>
            </p:style>
            <p:txBody>
              <a:bodyPr wrap="square">
                <a:spAutoFit/>
              </a:bodyPr>
              <a:lstStyle/>
              <a:p>
                <a:pPr algn="ctr"/>
                <a:r>
                  <a:rPr lang="uk-UA" sz="2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Графіки всіх функцій виду </a:t>
                </a:r>
                <a14:m>
                  <m:oMath xmlns:m="http://schemas.openxmlformats.org/officeDocument/2006/math">
                    <m:r>
                      <a:rPr lang="en-US" sz="2800" b="1" i="1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𝒚</m:t>
                    </m:r>
                    <m:r>
                      <a:rPr lang="en-US" sz="2800" b="1" i="1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=</m:t>
                    </m:r>
                    <m:func>
                      <m:funcPr>
                        <m:ctrlPr>
                          <a:rPr lang="en-US" sz="2800" b="1" i="1" smtClean="0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</m:ctrlPr>
                      </m:funcPr>
                      <m:fName>
                        <m:sSub>
                          <m:sSubPr>
                            <m:ctrlPr>
                              <a:rPr lang="en-US" sz="2800" b="1" i="1" smtClean="0">
                                <a:latin typeface="Cambria Math" panose="02040503050406030204" pitchFamily="18" charset="0"/>
                                <a:ea typeface="Tahoma" panose="020B0604030504040204" pitchFamily="34" charset="0"/>
                                <a:cs typeface="Tahoma" panose="020B0604030504040204" pitchFamily="34" charset="0"/>
                              </a:rPr>
                            </m:ctrlPr>
                          </m:sSubPr>
                          <m:e>
                            <m:r>
                              <a:rPr lang="en-US" sz="2800" b="1" i="0" smtClean="0">
                                <a:latin typeface="Cambria Math" panose="02040503050406030204" pitchFamily="18" charset="0"/>
                                <a:ea typeface="Tahoma" panose="020B0604030504040204" pitchFamily="34" charset="0"/>
                                <a:cs typeface="Tahoma" panose="020B0604030504040204" pitchFamily="34" charset="0"/>
                              </a:rPr>
                              <m:t>𝐥𝐨𝐠</m:t>
                            </m:r>
                          </m:e>
                          <m:sub>
                            <m:r>
                              <a:rPr lang="en-US" sz="2800" b="1" i="1" smtClean="0">
                                <a:latin typeface="Cambria Math" panose="02040503050406030204" pitchFamily="18" charset="0"/>
                                <a:ea typeface="Tahoma" panose="020B0604030504040204" pitchFamily="34" charset="0"/>
                                <a:cs typeface="Tahoma" panose="020B0604030504040204" pitchFamily="34" charset="0"/>
                              </a:rPr>
                              <m:t>𝒂</m:t>
                            </m:r>
                          </m:sub>
                        </m:sSub>
                      </m:fName>
                      <m:e>
                        <m:r>
                          <a:rPr lang="en-US" sz="2800" b="1" i="1" smtClean="0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𝒙</m:t>
                        </m:r>
                      </m:e>
                    </m:func>
                  </m:oMath>
                </a14:m>
                <a:r>
                  <a:rPr lang="uk-UA" sz="2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 де </a:t>
                </a:r>
              </a:p>
              <a:p>
                <a:pPr algn="ctr"/>
                <a14:m>
                  <m:oMath xmlns:m="http://schemas.openxmlformats.org/officeDocument/2006/math">
                    <m:r>
                      <a:rPr lang="en-US" sz="28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ahoma" panose="020B0604030504040204" pitchFamily="34" charset="0"/>
                      </a:rPr>
                      <m:t>𝟎</m:t>
                    </m:r>
                    <m:r>
                      <a:rPr lang="en-US" sz="28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ahoma" panose="020B0604030504040204" pitchFamily="34" charset="0"/>
                      </a:rPr>
                      <m:t>&lt;</m:t>
                    </m:r>
                    <m:r>
                      <a:rPr lang="en-US" sz="2800" b="1" i="1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𝒂</m:t>
                    </m:r>
                    <m:r>
                      <a:rPr lang="en-US" sz="2800" b="1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Tahoma" panose="020B0604030504040204" pitchFamily="34" charset="0"/>
                      </a:rPr>
                      <m:t>&lt;</m:t>
                    </m:r>
                    <m:r>
                      <a:rPr lang="en-US" sz="28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ahoma" panose="020B0604030504040204" pitchFamily="34" charset="0"/>
                      </a:rPr>
                      <m:t>𝟏</m:t>
                    </m:r>
                  </m:oMath>
                </a14:m>
                <a:r>
                  <a:rPr lang="uk-UA" sz="2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 мають схематичний вигляд як графік функції </a:t>
                </a:r>
                <a:endParaRPr lang="en-US" sz="28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1" i="1" smtClean="0"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𝒚</m:t>
                      </m:r>
                      <m:r>
                        <a:rPr lang="en-US" sz="2800" b="1" i="1" smtClean="0"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=</m:t>
                      </m:r>
                      <m:func>
                        <m:funcPr>
                          <m:ctrlPr>
                            <a:rPr lang="en-US" sz="2800" b="1" i="1" smtClean="0"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</m:ctrlPr>
                        </m:funcPr>
                        <m:fName>
                          <m:sSub>
                            <m:sSubPr>
                              <m:ctrlPr>
                                <a:rPr lang="en-US" sz="2800" b="1" i="1" smtClean="0">
                                  <a:latin typeface="Cambria Math" panose="02040503050406030204" pitchFamily="18" charset="0"/>
                                  <a:ea typeface="Tahoma" panose="020B0604030504040204" pitchFamily="34" charset="0"/>
                                  <a:cs typeface="Tahoma" panose="020B0604030504040204" pitchFamily="34" charset="0"/>
                                </a:rPr>
                              </m:ctrlPr>
                            </m:sSubPr>
                            <m:e>
                              <m:r>
                                <a:rPr lang="en-US" sz="2800" b="1" i="0" smtClean="0">
                                  <a:latin typeface="Cambria Math" panose="02040503050406030204" pitchFamily="18" charset="0"/>
                                  <a:ea typeface="Tahoma" panose="020B0604030504040204" pitchFamily="34" charset="0"/>
                                  <a:cs typeface="Tahoma" panose="020B0604030504040204" pitchFamily="34" charset="0"/>
                                </a:rPr>
                                <m:t>𝐥𝐨𝐠</m:t>
                              </m:r>
                            </m:e>
                            <m:sub>
                              <m:f>
                                <m:fPr>
                                  <m:ctrlPr>
                                    <a:rPr lang="en-US" sz="2800" b="1" i="1" smtClean="0">
                                      <a:latin typeface="Cambria Math" panose="02040503050406030204" pitchFamily="18" charset="0"/>
                                      <a:ea typeface="Tahoma" panose="020B0604030504040204" pitchFamily="34" charset="0"/>
                                      <a:cs typeface="Tahoma" panose="020B0604030504040204" pitchFamily="34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2800" b="1" i="1" smtClean="0">
                                      <a:latin typeface="Cambria Math" panose="02040503050406030204" pitchFamily="18" charset="0"/>
                                      <a:ea typeface="Tahoma" panose="020B0604030504040204" pitchFamily="34" charset="0"/>
                                      <a:cs typeface="Tahoma" panose="020B0604030504040204" pitchFamily="34" charset="0"/>
                                    </a:rPr>
                                    <m:t>𝟏</m:t>
                                  </m:r>
                                </m:num>
                                <m:den>
                                  <m:r>
                                    <a:rPr lang="en-US" sz="2800" b="1" i="1" smtClean="0">
                                      <a:latin typeface="Cambria Math" panose="02040503050406030204" pitchFamily="18" charset="0"/>
                                      <a:ea typeface="Tahoma" panose="020B0604030504040204" pitchFamily="34" charset="0"/>
                                      <a:cs typeface="Tahoma" panose="020B0604030504040204" pitchFamily="34" charset="0"/>
                                    </a:rPr>
                                    <m:t>𝟐</m:t>
                                  </m:r>
                                </m:den>
                              </m:f>
                            </m:sub>
                          </m:sSub>
                        </m:fName>
                        <m:e>
                          <m:r>
                            <a:rPr lang="en-US" sz="2800" b="1" i="1" smtClean="0"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𝒙</m:t>
                          </m:r>
                        </m:e>
                      </m:func>
                    </m:oMath>
                  </m:oMathPara>
                </a14:m>
                <a:endParaRPr lang="uk-UA" sz="28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31" name="Прямоугольник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09089" y="3684452"/>
                <a:ext cx="4282911" cy="2966646"/>
              </a:xfrm>
              <a:prstGeom prst="rect">
                <a:avLst/>
              </a:prstGeom>
              <a:blipFill>
                <a:blip r:embed="rId14"/>
                <a:stretch>
                  <a:fillRect l="-1422" t="-2053" r="-3983"/>
                </a:stretch>
              </a:blipFill>
              <a:ln>
                <a:noFill/>
              </a:ln>
              <a:effectLst/>
            </p:spPr>
            <p:txBody>
              <a:bodyPr/>
              <a:lstStyle/>
              <a:p>
                <a:r>
                  <a:rPr lang="uk-UA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948827471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25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750"/>
                            </p:stCondLst>
                            <p:childTnLst>
                              <p:par>
                                <p:cTn id="16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 tmFilter="0, 0; .2, .5; .8, .5; 1, 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8" dur="250" autoRev="1" fill="hold"/>
                                        <p:tgtEl>
                                          <p:spTgt spid="4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250"/>
                            </p:stCondLst>
                            <p:childTnLst>
                              <p:par>
                                <p:cTn id="2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750"/>
                            </p:stCondLst>
                            <p:childTnLst>
                              <p:par>
                                <p:cTn id="24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6" dur="25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25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000"/>
                            </p:stCondLst>
                            <p:childTnLst>
                              <p:par>
                                <p:cTn id="31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500" tmFilter="0, 0; .2, .5; .8, .5; 1, 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3" dur="250" autoRev="1" fill="hold"/>
                                        <p:tgtEl>
                                          <p:spTgt spid="7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00"/>
                            </p:stCondLst>
                            <p:childTnLst>
                              <p:par>
                                <p:cTn id="4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25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750"/>
                            </p:stCondLst>
                            <p:childTnLst>
                              <p:par>
                                <p:cTn id="44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" dur="500" tmFilter="0, 0; .2, .5; .8, .5; 1, 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6" dur="250" autoRev="1" fill="hold"/>
                                        <p:tgtEl>
                                          <p:spTgt spid="7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500"/>
                            </p:stCondLst>
                            <p:childTnLst>
                              <p:par>
                                <p:cTn id="5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25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750"/>
                            </p:stCondLst>
                            <p:childTnLst>
                              <p:par>
                                <p:cTn id="57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8" dur="500" tmFilter="0, 0; .2, .5; .8, .5; 1, 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9" dur="250" autoRev="1" fill="hold"/>
                                        <p:tgtEl>
                                          <p:spTgt spid="7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500"/>
                            </p:stCondLst>
                            <p:childTnLst>
                              <p:par>
                                <p:cTn id="6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8" dur="25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750"/>
                            </p:stCondLst>
                            <p:childTnLst>
                              <p:par>
                                <p:cTn id="70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1" dur="500" tmFilter="0, 0; .2, .5; .8, .5; 1, 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2" dur="250" autoRev="1" fill="hold"/>
                                        <p:tgtEl>
                                          <p:spTgt spid="7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500"/>
                            </p:stCondLst>
                            <p:childTnLst>
                              <p:par>
                                <p:cTn id="79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81" dur="25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3" grpId="0" animBg="1"/>
      <p:bldP spid="43" grpId="1" animBg="1"/>
      <p:bldP spid="74" grpId="0" animBg="1"/>
      <p:bldP spid="74" grpId="1" animBg="1"/>
      <p:bldP spid="76" grpId="0" animBg="1"/>
      <p:bldP spid="76" grpId="1" animBg="1"/>
      <p:bldP spid="77" grpId="0" animBg="1"/>
      <p:bldP spid="77" grpId="1" animBg="1"/>
      <p:bldP spid="78" grpId="0" animBg="1"/>
      <p:bldP spid="78" grpId="1" animBg="1"/>
      <p:bldP spid="29" grpId="0" animBg="1"/>
      <p:bldP spid="31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0" y="0"/>
            <a:ext cx="12192000" cy="624114"/>
          </a:xfrm>
          <a:prstGeom prst="rect">
            <a:avLst/>
          </a:prstGeom>
          <a:solidFill>
            <a:srgbClr val="3C5A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TextBox 3"/>
          <p:cNvSpPr txBox="1"/>
          <p:nvPr/>
        </p:nvSpPr>
        <p:spPr>
          <a:xfrm>
            <a:off x="370112" y="39339"/>
            <a:ext cx="1109036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2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Властивості логарифмічної функції</a:t>
            </a:r>
            <a:endParaRPr lang="ru-RU" sz="3200" b="1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t="4751" r="34055"/>
          <a:stretch/>
        </p:blipFill>
        <p:spPr>
          <a:xfrm>
            <a:off x="9486900" y="1531405"/>
            <a:ext cx="2705100" cy="3309379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138" r="35913"/>
          <a:stretch/>
        </p:blipFill>
        <p:spPr>
          <a:xfrm>
            <a:off x="9486900" y="1683805"/>
            <a:ext cx="2628900" cy="3156979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0116"/>
          <a:stretch/>
        </p:blipFill>
        <p:spPr>
          <a:xfrm>
            <a:off x="0" y="1531404"/>
            <a:ext cx="2730500" cy="3309379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3691"/>
          <a:stretch/>
        </p:blipFill>
        <p:spPr>
          <a:xfrm>
            <a:off x="0" y="1531404"/>
            <a:ext cx="2590800" cy="3309379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6" name="Прямоугольник 7"/>
              <p:cNvSpPr/>
              <p:nvPr/>
            </p:nvSpPr>
            <p:spPr>
              <a:xfrm>
                <a:off x="523487" y="816149"/>
                <a:ext cx="1683526" cy="523220"/>
              </a:xfrm>
              <a:prstGeom prst="rect">
                <a:avLst/>
              </a:prstGeom>
              <a:solidFill>
                <a:srgbClr val="545454"/>
              </a:solidFill>
              <a:ln>
                <a:noFill/>
              </a:ln>
              <a:effectLst/>
            </p:spPr>
            <p:style>
              <a:lnRef idx="3">
                <a:schemeClr val="lt1"/>
              </a:lnRef>
              <a:fillRef idx="1">
                <a:schemeClr val="accent6"/>
              </a:fillRef>
              <a:effectRef idx="1">
                <a:schemeClr val="accent6"/>
              </a:effectRef>
              <a:fontRef idx="minor">
                <a:schemeClr val="lt1"/>
              </a:fontRef>
            </p:style>
            <p:txBody>
              <a:bodyPr wrap="squar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1" i="1" smtClean="0"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𝒂</m:t>
                      </m:r>
                      <m:r>
                        <a:rPr lang="en-US" sz="28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 panose="020B0604030504040204" pitchFamily="34" charset="0"/>
                        </a:rPr>
                        <m:t>&gt;</m:t>
                      </m:r>
                      <m:r>
                        <a:rPr lang="uk-UA" sz="28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 panose="020B0604030504040204" pitchFamily="34" charset="0"/>
                        </a:rPr>
                        <m:t>𝟏</m:t>
                      </m:r>
                    </m:oMath>
                  </m:oMathPara>
                </a14:m>
                <a:endParaRPr lang="uk-UA" sz="28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16" name="Прямоугольник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3487" y="816149"/>
                <a:ext cx="1683526" cy="523220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  <a:ln>
                <a:noFill/>
              </a:ln>
              <a:effectLst/>
            </p:spPr>
            <p:txBody>
              <a:bodyPr/>
              <a:lstStyle/>
              <a:p>
                <a:r>
                  <a:rPr lang="uk-U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Прямоугольник 7"/>
              <p:cNvSpPr/>
              <p:nvPr/>
            </p:nvSpPr>
            <p:spPr>
              <a:xfrm>
                <a:off x="9817845" y="816149"/>
                <a:ext cx="2043209" cy="523220"/>
              </a:xfrm>
              <a:prstGeom prst="rect">
                <a:avLst/>
              </a:prstGeom>
              <a:solidFill>
                <a:srgbClr val="545454"/>
              </a:solidFill>
              <a:ln>
                <a:noFill/>
              </a:ln>
              <a:effectLst/>
            </p:spPr>
            <p:style>
              <a:lnRef idx="3">
                <a:schemeClr val="lt1"/>
              </a:lnRef>
              <a:fillRef idx="1">
                <a:schemeClr val="accent6"/>
              </a:fillRef>
              <a:effectRef idx="1">
                <a:schemeClr val="accent6"/>
              </a:effectRef>
              <a:fontRef idx="minor">
                <a:schemeClr val="lt1"/>
              </a:fontRef>
            </p:style>
            <p:txBody>
              <a:bodyPr wrap="squar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 panose="020B0604030504040204" pitchFamily="34" charset="0"/>
                        </a:rPr>
                        <m:t>𝟎</m:t>
                      </m:r>
                      <m:r>
                        <a:rPr lang="en-US" sz="28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 panose="020B0604030504040204" pitchFamily="34" charset="0"/>
                        </a:rPr>
                        <m:t>&lt;</m:t>
                      </m:r>
                      <m:r>
                        <a:rPr lang="en-US" sz="2800" b="1" i="1" smtClean="0"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𝒂</m:t>
                      </m:r>
                      <m:r>
                        <a:rPr lang="en-US" sz="28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 panose="020B0604030504040204" pitchFamily="34" charset="0"/>
                        </a:rPr>
                        <m:t>&lt;</m:t>
                      </m:r>
                      <m:r>
                        <a:rPr lang="en-US" sz="28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 panose="020B0604030504040204" pitchFamily="34" charset="0"/>
                        </a:rPr>
                        <m:t>𝟏</m:t>
                      </m:r>
                    </m:oMath>
                  </m:oMathPara>
                </a14:m>
                <a:endParaRPr lang="uk-UA" sz="28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17" name="Прямоугольник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817845" y="816149"/>
                <a:ext cx="2043209" cy="523220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  <a:ln>
                <a:noFill/>
              </a:ln>
              <a:effectLst/>
            </p:spPr>
            <p:txBody>
              <a:bodyPr/>
              <a:lstStyle/>
              <a:p>
                <a:r>
                  <a:rPr lang="uk-U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Прямоугольник 7"/>
              <p:cNvSpPr/>
              <p:nvPr/>
            </p:nvSpPr>
            <p:spPr>
              <a:xfrm>
                <a:off x="5118231" y="969328"/>
                <a:ext cx="3611252" cy="523220"/>
              </a:xfrm>
              <a:prstGeom prst="rect">
                <a:avLst/>
              </a:prstGeom>
              <a:solidFill>
                <a:srgbClr val="860300"/>
              </a:solidFill>
              <a:ln>
                <a:noFill/>
              </a:ln>
              <a:effectLst/>
            </p:spPr>
            <p:style>
              <a:lnRef idx="3">
                <a:schemeClr val="lt1"/>
              </a:lnRef>
              <a:fillRef idx="1">
                <a:schemeClr val="accent6"/>
              </a:fillRef>
              <a:effectRef idx="1">
                <a:schemeClr val="accent6"/>
              </a:effectRef>
              <a:fontRef idx="minor">
                <a:schemeClr val="lt1"/>
              </a:fontRef>
            </p:style>
            <p:txBody>
              <a:bodyPr wrap="square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r>
                      <a:rPr lang="en-US" sz="2800" b="1" i="1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𝒚</m:t>
                    </m:r>
                    <m:r>
                      <a:rPr lang="uk-UA" sz="2800" b="1" i="1" smtClean="0">
                        <a:effectLst/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=</m:t>
                    </m:r>
                    <m:r>
                      <a:rPr lang="uk-UA" sz="2800" b="1" i="1" smtClean="0">
                        <a:effectLst/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𝟎</m:t>
                    </m:r>
                  </m:oMath>
                </a14:m>
                <a:r>
                  <a:rPr lang="en-US" sz="28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uk-UA" sz="28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при </a:t>
                </a:r>
                <a14:m>
                  <m:oMath xmlns:m="http://schemas.openxmlformats.org/officeDocument/2006/math">
                    <m:r>
                      <a:rPr lang="en-US" sz="2800" b="1" i="1" smtClean="0">
                        <a:effectLst/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𝒙</m:t>
                    </m:r>
                    <m:r>
                      <a:rPr lang="en-US" sz="2800" b="1" i="1" smtClean="0">
                        <a:effectLst/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=</m:t>
                    </m:r>
                    <m:r>
                      <a:rPr lang="en-US" sz="2800" b="1" i="1" smtClean="0">
                        <a:effectLst/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𝟏</m:t>
                    </m:r>
                  </m:oMath>
                </a14:m>
                <a:endParaRPr lang="ru-RU" sz="2800" b="1" dirty="0"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18" name="Прямоугольник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18231" y="969328"/>
                <a:ext cx="3611252" cy="523220"/>
              </a:xfrm>
              <a:prstGeom prst="rect">
                <a:avLst/>
              </a:prstGeom>
              <a:blipFill>
                <a:blip r:embed="rId8"/>
                <a:stretch>
                  <a:fillRect t="-12791" b="-30233"/>
                </a:stretch>
              </a:blipFill>
              <a:ln>
                <a:noFill/>
              </a:ln>
              <a:effectLst/>
            </p:spPr>
            <p:txBody>
              <a:bodyPr/>
              <a:lstStyle/>
              <a:p>
                <a:r>
                  <a:rPr lang="uk-UA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9" name="Рисунок 18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03115" y="707718"/>
            <a:ext cx="831493" cy="831493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2" name="Прямоугольник 7"/>
              <p:cNvSpPr/>
              <p:nvPr/>
            </p:nvSpPr>
            <p:spPr>
              <a:xfrm>
                <a:off x="2294796" y="6334780"/>
                <a:ext cx="7900875" cy="523220"/>
              </a:xfrm>
              <a:prstGeom prst="rect">
                <a:avLst/>
              </a:prstGeom>
              <a:solidFill>
                <a:srgbClr val="A77315"/>
              </a:solidFill>
              <a:ln>
                <a:noFill/>
              </a:ln>
              <a:effectLst/>
            </p:spPr>
            <p:style>
              <a:lnRef idx="3">
                <a:schemeClr val="lt1"/>
              </a:lnRef>
              <a:fillRef idx="1">
                <a:schemeClr val="accent6"/>
              </a:fillRef>
              <a:effectRef idx="1">
                <a:schemeClr val="accent6"/>
              </a:effectRef>
              <a:fontRef idx="minor">
                <a:schemeClr val="lt1"/>
              </a:fontRef>
            </p:style>
            <p:txBody>
              <a:bodyPr wrap="square">
                <a:spAutoFit/>
              </a:bodyPr>
              <a:lstStyle/>
              <a:p>
                <a:pPr algn="ctr"/>
                <a:r>
                  <a:rPr lang="uk-UA" sz="2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Функція </a:t>
                </a:r>
                <a14:m>
                  <m:oMath xmlns:m="http://schemas.openxmlformats.org/officeDocument/2006/math">
                    <m:r>
                      <a:rPr lang="en-US" sz="2800" b="1" i="1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𝒚</m:t>
                    </m:r>
                    <m:r>
                      <a:rPr lang="en-US" sz="2800" b="1" i="1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=</m:t>
                    </m:r>
                    <m:func>
                      <m:funcPr>
                        <m:ctrlPr>
                          <a:rPr lang="en-US" sz="2800" b="1" i="1" smtClean="0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</m:ctrlPr>
                      </m:funcPr>
                      <m:fName>
                        <m:sSub>
                          <m:sSubPr>
                            <m:ctrlPr>
                              <a:rPr lang="en-US" sz="2800" b="1" i="1" smtClean="0">
                                <a:latin typeface="Cambria Math" panose="02040503050406030204" pitchFamily="18" charset="0"/>
                                <a:ea typeface="Tahoma" panose="020B0604030504040204" pitchFamily="34" charset="0"/>
                                <a:cs typeface="Tahoma" panose="020B0604030504040204" pitchFamily="34" charset="0"/>
                              </a:rPr>
                            </m:ctrlPr>
                          </m:sSubPr>
                          <m:e>
                            <m:r>
                              <a:rPr lang="en-US" sz="2800" b="1" i="0" smtClean="0">
                                <a:latin typeface="Cambria Math" panose="02040503050406030204" pitchFamily="18" charset="0"/>
                                <a:ea typeface="Tahoma" panose="020B0604030504040204" pitchFamily="34" charset="0"/>
                                <a:cs typeface="Tahoma" panose="020B0604030504040204" pitchFamily="34" charset="0"/>
                              </a:rPr>
                              <m:t>𝐥𝐨𝐠</m:t>
                            </m:r>
                          </m:e>
                          <m:sub>
                            <m:r>
                              <a:rPr lang="en-US" sz="2800" b="1" i="1" smtClean="0">
                                <a:latin typeface="Cambria Math" panose="02040503050406030204" pitchFamily="18" charset="0"/>
                                <a:ea typeface="Tahoma" panose="020B0604030504040204" pitchFamily="34" charset="0"/>
                                <a:cs typeface="Tahoma" panose="020B0604030504040204" pitchFamily="34" charset="0"/>
                              </a:rPr>
                              <m:t>𝒂</m:t>
                            </m:r>
                          </m:sub>
                        </m:sSub>
                      </m:fName>
                      <m:e>
                        <m:r>
                          <a:rPr lang="en-US" sz="2800" b="1" i="1" smtClean="0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𝒙</m:t>
                        </m:r>
                      </m:e>
                    </m:func>
                  </m:oMath>
                </a14:m>
                <a:r>
                  <a:rPr lang="en-US" sz="2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uk-UA" sz="2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має єдиний нуль </a:t>
                </a:r>
                <a14:m>
                  <m:oMath xmlns:m="http://schemas.openxmlformats.org/officeDocument/2006/math">
                    <m:r>
                      <a:rPr lang="en-US" sz="2800" b="1" i="1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𝒙</m:t>
                    </m:r>
                    <m:r>
                      <a:rPr lang="en-US" sz="2800" b="1" i="1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=</m:t>
                    </m:r>
                    <m:r>
                      <a:rPr lang="en-US" sz="2800" b="1" i="1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𝟏</m:t>
                    </m:r>
                  </m:oMath>
                </a14:m>
                <a:endParaRPr lang="ru-RU" sz="28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22" name="Прямоугольник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94796" y="6334780"/>
                <a:ext cx="7900875" cy="523220"/>
              </a:xfrm>
              <a:prstGeom prst="rect">
                <a:avLst/>
              </a:prstGeom>
              <a:blipFill>
                <a:blip r:embed="rId10"/>
                <a:stretch>
                  <a:fillRect t="-12791" b="-30233"/>
                </a:stretch>
              </a:blipFill>
              <a:ln>
                <a:noFill/>
              </a:ln>
              <a:effectLst/>
            </p:spPr>
            <p:txBody>
              <a:bodyPr/>
              <a:lstStyle/>
              <a:p>
                <a:r>
                  <a:rPr lang="uk-U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3" name="Прямоугольник 7"/>
          <p:cNvSpPr/>
          <p:nvPr/>
        </p:nvSpPr>
        <p:spPr>
          <a:xfrm>
            <a:off x="2900637" y="1683805"/>
            <a:ext cx="5828846" cy="523220"/>
          </a:xfrm>
          <a:prstGeom prst="rect">
            <a:avLst/>
          </a:prstGeom>
          <a:solidFill>
            <a:srgbClr val="906638"/>
          </a:solidFill>
          <a:ln>
            <a:noFill/>
          </a:ln>
          <a:effectLst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uk-UA" sz="2800" b="1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Проміжки знакосталості</a:t>
            </a:r>
            <a:endParaRPr lang="ru-RU" sz="2800" b="1" dirty="0">
              <a:effectLst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4" name="Прямоугольник 7"/>
              <p:cNvSpPr/>
              <p:nvPr/>
            </p:nvSpPr>
            <p:spPr>
              <a:xfrm>
                <a:off x="2900636" y="2398282"/>
                <a:ext cx="5633426" cy="1050993"/>
              </a:xfrm>
              <a:prstGeom prst="rect">
                <a:avLst/>
              </a:prstGeom>
              <a:solidFill>
                <a:srgbClr val="860300"/>
              </a:solidFill>
              <a:ln>
                <a:noFill/>
              </a:ln>
              <a:effectLst/>
            </p:spPr>
            <p:style>
              <a:lnRef idx="3">
                <a:schemeClr val="lt1"/>
              </a:lnRef>
              <a:fillRef idx="1">
                <a:schemeClr val="accent6"/>
              </a:fillRef>
              <a:effectRef idx="1">
                <a:schemeClr val="accent6"/>
              </a:effectRef>
              <a:fontRef idx="minor">
                <a:schemeClr val="lt1"/>
              </a:fontRef>
            </p:style>
            <p:txBody>
              <a:bodyPr wrap="squar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1" i="1" smtClean="0">
                          <a:effectLst/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𝒂</m:t>
                      </m:r>
                      <m:r>
                        <a:rPr lang="en-US" sz="2800" b="1" i="1" smtClean="0"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 panose="020B0604030504040204" pitchFamily="34" charset="0"/>
                        </a:rPr>
                        <m:t>&gt;</m:t>
                      </m:r>
                      <m:r>
                        <a:rPr lang="en-US" sz="2800" b="1" i="1" smtClean="0"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 panose="020B0604030504040204" pitchFamily="34" charset="0"/>
                        </a:rPr>
                        <m:t>𝟏</m:t>
                      </m:r>
                      <m:r>
                        <a:rPr lang="en-US" sz="2800" b="1" i="1" smtClean="0"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 panose="020B0604030504040204" pitchFamily="34" charset="0"/>
                        </a:rPr>
                        <m:t> </m:t>
                      </m:r>
                      <m:d>
                        <m:dPr>
                          <m:begChr m:val="|"/>
                          <m:endChr m:val=""/>
                          <m:ctrlPr>
                            <a:rPr lang="en-US" sz="2800" b="1" i="1" smtClean="0"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ahoma" panose="020B0604030504040204" pitchFamily="34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sz="2800" b="1" i="1" smtClean="0">
                                  <a:effectLst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ahoma" panose="020B0604030504040204" pitchFamily="34" charset="0"/>
                                </a:rPr>
                              </m:ctrlPr>
                            </m:eqArrPr>
                            <m:e>
                              <m:r>
                                <a:rPr lang="en-US" sz="2800" b="1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ahoma" panose="020B0604030504040204" pitchFamily="34" charset="0"/>
                                </a:rPr>
                                <m:t>𝒚</m:t>
                              </m:r>
                              <m:r>
                                <a:rPr lang="en-US" sz="2800" b="1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ahoma" panose="020B0604030504040204" pitchFamily="34" charset="0"/>
                                </a:rPr>
                                <m:t>&lt;</m:t>
                              </m:r>
                              <m:r>
                                <a:rPr lang="en-US" sz="2800" b="1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ahoma" panose="020B0604030504040204" pitchFamily="34" charset="0"/>
                                </a:rPr>
                                <m:t>𝟎</m:t>
                              </m:r>
                              <m:r>
                                <a:rPr lang="en-US" sz="2800" b="1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ahoma" panose="020B0604030504040204" pitchFamily="34" charset="0"/>
                                </a:rPr>
                                <m:t> при </m:t>
                              </m:r>
                              <m:r>
                                <a:rPr lang="en-US" sz="2800" b="1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ahoma" panose="020B0604030504040204" pitchFamily="34" charset="0"/>
                                </a:rPr>
                                <m:t>𝒙</m:t>
                              </m:r>
                              <m:r>
                                <a:rPr lang="en-US" sz="2800" b="1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ahoma" panose="020B0604030504040204" pitchFamily="34" charset="0"/>
                                </a:rPr>
                                <m:t>∈</m:t>
                              </m:r>
                              <m:d>
                                <m:dPr>
                                  <m:ctrlPr>
                                    <a:rPr lang="en-US" sz="2800" b="1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ahoma" panose="020B0604030504040204" pitchFamily="34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800" b="1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ahoma" panose="020B0604030504040204" pitchFamily="34" charset="0"/>
                                    </a:rPr>
                                    <m:t>𝟎</m:t>
                                  </m:r>
                                  <m:r>
                                    <a:rPr lang="en-US" sz="2800" b="1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ahoma" panose="020B0604030504040204" pitchFamily="34" charset="0"/>
                                    </a:rPr>
                                    <m:t>;</m:t>
                                  </m:r>
                                  <m:r>
                                    <a:rPr lang="en-US" sz="2800" b="1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ahoma" panose="020B0604030504040204" pitchFamily="34" charset="0"/>
                                    </a:rPr>
                                    <m:t>𝟏</m:t>
                                  </m:r>
                                </m:e>
                              </m:d>
                            </m:e>
                            <m:e>
                              <m:r>
                                <a:rPr lang="en-US" sz="2800" b="1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ahoma" panose="020B0604030504040204" pitchFamily="34" charset="0"/>
                                </a:rPr>
                                <m:t>𝒚</m:t>
                              </m:r>
                              <m:r>
                                <a:rPr lang="en-US" sz="2800" b="1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ahoma" panose="020B0604030504040204" pitchFamily="34" charset="0"/>
                                </a:rPr>
                                <m:t>&gt;</m:t>
                              </m:r>
                              <m:r>
                                <a:rPr lang="en-US" sz="2800" b="1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ahoma" panose="020B0604030504040204" pitchFamily="34" charset="0"/>
                                </a:rPr>
                                <m:t>𝟎</m:t>
                              </m:r>
                              <m:r>
                                <a:rPr lang="uk-UA" sz="2800" b="1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ahoma" panose="020B0604030504040204" pitchFamily="34" charset="0"/>
                                </a:rPr>
                                <m:t> при </m:t>
                              </m:r>
                              <m:r>
                                <a:rPr lang="en-US" sz="2800" b="1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ahoma" panose="020B0604030504040204" pitchFamily="34" charset="0"/>
                                </a:rPr>
                                <m:t>𝒙</m:t>
                              </m:r>
                              <m:r>
                                <a:rPr lang="en-US" sz="2800" b="1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ahoma" panose="020B0604030504040204" pitchFamily="34" charset="0"/>
                                </a:rPr>
                                <m:t>∈(</m:t>
                              </m:r>
                              <m:r>
                                <a:rPr lang="en-US" sz="2800" b="1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ahoma" panose="020B0604030504040204" pitchFamily="34" charset="0"/>
                                </a:rPr>
                                <m:t>𝟏</m:t>
                              </m:r>
                              <m:r>
                                <a:rPr lang="en-US" sz="2800" b="1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ahoma" panose="020B0604030504040204" pitchFamily="34" charset="0"/>
                                </a:rPr>
                                <m:t>; +∞)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ru-RU" sz="2800" b="1" dirty="0"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24" name="Прямоугольник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00636" y="2398282"/>
                <a:ext cx="5633426" cy="1050993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  <a:ln>
                <a:noFill/>
              </a:ln>
              <a:effectLst/>
            </p:spPr>
            <p:txBody>
              <a:bodyPr/>
              <a:lstStyle/>
              <a:p>
                <a:r>
                  <a:rPr lang="uk-U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Прямоугольник 7"/>
              <p:cNvSpPr/>
              <p:nvPr/>
            </p:nvSpPr>
            <p:spPr>
              <a:xfrm>
                <a:off x="2518973" y="5900474"/>
                <a:ext cx="7452519" cy="954107"/>
              </a:xfrm>
              <a:prstGeom prst="rect">
                <a:avLst/>
              </a:prstGeom>
              <a:solidFill>
                <a:srgbClr val="A77315"/>
              </a:solidFill>
              <a:ln>
                <a:noFill/>
              </a:ln>
              <a:effectLst/>
            </p:spPr>
            <p:style>
              <a:lnRef idx="3">
                <a:schemeClr val="lt1"/>
              </a:lnRef>
              <a:fillRef idx="1">
                <a:schemeClr val="accent6"/>
              </a:fillRef>
              <a:effectRef idx="1">
                <a:schemeClr val="accent6"/>
              </a:effectRef>
              <a:fontRef idx="minor">
                <a:schemeClr val="lt1"/>
              </a:fontRef>
            </p:style>
            <p:txBody>
              <a:bodyPr wrap="square">
                <a:spAutoFit/>
              </a:bodyPr>
              <a:lstStyle/>
              <a:p>
                <a:pPr algn="ctr"/>
                <a:r>
                  <a:rPr lang="uk-UA" sz="2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Якщо </a:t>
                </a:r>
                <a14:m>
                  <m:oMath xmlns:m="http://schemas.openxmlformats.org/officeDocument/2006/math">
                    <m:r>
                      <a:rPr lang="en-US" sz="2800" b="1" i="1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𝒂</m:t>
                    </m:r>
                    <m:r>
                      <a:rPr lang="en-US" sz="28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ahoma" panose="020B0604030504040204" pitchFamily="34" charset="0"/>
                      </a:rPr>
                      <m:t>&gt;</m:t>
                    </m:r>
                    <m:r>
                      <a:rPr lang="en-US" sz="28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ahoma" panose="020B0604030504040204" pitchFamily="34" charset="0"/>
                      </a:rPr>
                      <m:t>𝟏</m:t>
                    </m:r>
                  </m:oMath>
                </a14:m>
                <a:r>
                  <a:rPr lang="ru-RU" sz="2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 то</a:t>
                </a:r>
                <a:r>
                  <a:rPr lang="en-US" sz="2800" b="1" dirty="0">
                    <a:ea typeface="Cambria Math" panose="02040503050406030204" pitchFamily="18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b="1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Tahoma" panose="020B0604030504040204" pitchFamily="34" charset="0"/>
                      </a:rPr>
                      <m:t>𝒚</m:t>
                    </m:r>
                    <m:r>
                      <a:rPr lang="en-US" sz="2800" b="1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Tahoma" panose="020B0604030504040204" pitchFamily="34" charset="0"/>
                      </a:rPr>
                      <m:t>&lt;</m:t>
                    </m:r>
                    <m:r>
                      <a:rPr lang="en-US" sz="2800" b="1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Tahoma" panose="020B0604030504040204" pitchFamily="34" charset="0"/>
                      </a:rPr>
                      <m:t>𝟎</m:t>
                    </m:r>
                    <m:r>
                      <a:rPr lang="en-US" sz="2800" b="1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Tahoma" panose="020B0604030504040204" pitchFamily="34" charset="0"/>
                      </a:rPr>
                      <m:t> </m:t>
                    </m:r>
                  </m:oMath>
                </a14:m>
                <a:r>
                  <a:rPr lang="en-US" sz="2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uk-UA" sz="2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на проміжку</a:t>
                </a:r>
                <a:r>
                  <a:rPr lang="en-US" sz="2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800" b="1" i="1" smtClean="0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</m:ctrlPr>
                      </m:dPr>
                      <m:e>
                        <m:r>
                          <a:rPr lang="en-US" sz="2800" b="1" i="1" smtClean="0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𝟎</m:t>
                        </m:r>
                        <m:r>
                          <a:rPr lang="en-US" sz="2800" b="1" i="1" smtClean="0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;</m:t>
                        </m:r>
                        <m:r>
                          <a:rPr lang="en-US" sz="2800" b="1" i="1" smtClean="0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𝟏</m:t>
                        </m:r>
                      </m:e>
                    </m:d>
                  </m:oMath>
                </a14:m>
                <a:r>
                  <a:rPr lang="en-US" sz="2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;</a:t>
                </a:r>
              </a:p>
              <a:p>
                <a:pPr algn="ctr"/>
                <a14:m>
                  <m:oMath xmlns:m="http://schemas.openxmlformats.org/officeDocument/2006/math">
                    <m:r>
                      <a:rPr lang="en-US" sz="2800" b="1" i="1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𝒚</m:t>
                    </m:r>
                    <m:r>
                      <a:rPr lang="en-US" sz="28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ahoma" panose="020B0604030504040204" pitchFamily="34" charset="0"/>
                      </a:rPr>
                      <m:t>&gt;</m:t>
                    </m:r>
                    <m:r>
                      <a:rPr lang="en-US" sz="28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ahoma" panose="020B0604030504040204" pitchFamily="34" charset="0"/>
                      </a:rPr>
                      <m:t>𝟎</m:t>
                    </m:r>
                  </m:oMath>
                </a14:m>
                <a:r>
                  <a:rPr lang="uk-UA" sz="2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на проміжку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uk-UA" sz="2800" b="1" i="1" smtClean="0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</m:ctrlPr>
                      </m:dPr>
                      <m:e>
                        <m:r>
                          <a:rPr lang="en-US" sz="2800" b="1" i="1" smtClean="0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𝟏</m:t>
                        </m:r>
                        <m:r>
                          <a:rPr lang="en-US" sz="2800" b="1" i="1" smtClean="0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; +∞</m:t>
                        </m:r>
                      </m:e>
                    </m:d>
                  </m:oMath>
                </a14:m>
                <a:endParaRPr lang="ru-RU" sz="28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25" name="Прямоугольник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18973" y="5900474"/>
                <a:ext cx="7452519" cy="954107"/>
              </a:xfrm>
              <a:prstGeom prst="rect">
                <a:avLst/>
              </a:prstGeom>
              <a:blipFill>
                <a:blip r:embed="rId12"/>
                <a:stretch>
                  <a:fillRect l="-1390" t="-8974" r="-1390" b="-16667"/>
                </a:stretch>
              </a:blipFill>
              <a:ln>
                <a:noFill/>
              </a:ln>
              <a:effectLst/>
            </p:spPr>
            <p:txBody>
              <a:bodyPr/>
              <a:lstStyle/>
              <a:p>
                <a:r>
                  <a:rPr lang="uk-U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TextBox 12"/>
          <p:cNvSpPr txBox="1"/>
          <p:nvPr/>
        </p:nvSpPr>
        <p:spPr>
          <a:xfrm>
            <a:off x="5637229" y="3030717"/>
            <a:ext cx="65" cy="2769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endParaRPr lang="uk-UA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6" name="Прямоугольник 7"/>
              <p:cNvSpPr/>
              <p:nvPr/>
            </p:nvSpPr>
            <p:spPr>
              <a:xfrm>
                <a:off x="2900636" y="3576986"/>
                <a:ext cx="5633426" cy="1050993"/>
              </a:xfrm>
              <a:prstGeom prst="rect">
                <a:avLst/>
              </a:prstGeom>
              <a:solidFill>
                <a:srgbClr val="860300"/>
              </a:solidFill>
              <a:ln>
                <a:noFill/>
              </a:ln>
              <a:effectLst/>
            </p:spPr>
            <p:style>
              <a:lnRef idx="3">
                <a:schemeClr val="lt1"/>
              </a:lnRef>
              <a:fillRef idx="1">
                <a:schemeClr val="accent6"/>
              </a:fillRef>
              <a:effectRef idx="1">
                <a:schemeClr val="accent6"/>
              </a:effectRef>
              <a:fontRef idx="minor">
                <a:schemeClr val="lt1"/>
              </a:fontRef>
            </p:style>
            <p:txBody>
              <a:bodyPr wrap="squar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1" i="1" smtClean="0"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 panose="020B0604030504040204" pitchFamily="34" charset="0"/>
                        </a:rPr>
                        <m:t>𝟎</m:t>
                      </m:r>
                      <m:r>
                        <a:rPr lang="en-US" sz="2800" b="1" i="1" smtClean="0"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 panose="020B0604030504040204" pitchFamily="34" charset="0"/>
                        </a:rPr>
                        <m:t>&lt;</m:t>
                      </m:r>
                      <m:r>
                        <a:rPr lang="en-US" sz="2800" b="1" i="1" smtClean="0">
                          <a:effectLst/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𝒂</m:t>
                      </m:r>
                      <m:r>
                        <a:rPr lang="en-US" sz="2800" b="1" i="1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 panose="020B0604030504040204" pitchFamily="34" charset="0"/>
                        </a:rPr>
                        <m:t>&lt;</m:t>
                      </m:r>
                      <m:r>
                        <a:rPr lang="en-US" sz="2800" b="1" i="1" smtClean="0"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 panose="020B0604030504040204" pitchFamily="34" charset="0"/>
                        </a:rPr>
                        <m:t>𝟏</m:t>
                      </m:r>
                      <m:r>
                        <a:rPr lang="en-US" sz="2800" b="1" i="1" smtClean="0"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 panose="020B0604030504040204" pitchFamily="34" charset="0"/>
                        </a:rPr>
                        <m:t> </m:t>
                      </m:r>
                      <m:d>
                        <m:dPr>
                          <m:begChr m:val="|"/>
                          <m:endChr m:val=""/>
                          <m:ctrlPr>
                            <a:rPr lang="en-US" sz="2800" b="1" i="1" smtClean="0"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ahoma" panose="020B0604030504040204" pitchFamily="34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sz="2800" b="1" i="1" smtClean="0">
                                  <a:effectLst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ahoma" panose="020B0604030504040204" pitchFamily="34" charset="0"/>
                                </a:rPr>
                              </m:ctrlPr>
                            </m:eqArrPr>
                            <m:e>
                              <m:r>
                                <a:rPr lang="en-US" sz="2800" b="1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ahoma" panose="020B0604030504040204" pitchFamily="34" charset="0"/>
                                </a:rPr>
                                <m:t>𝒚</m:t>
                              </m:r>
                              <m:r>
                                <a:rPr lang="en-US" sz="2800" b="1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ahoma" panose="020B0604030504040204" pitchFamily="34" charset="0"/>
                                </a:rPr>
                                <m:t>&lt;</m:t>
                              </m:r>
                              <m:r>
                                <a:rPr lang="en-US" sz="2800" b="1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ahoma" panose="020B0604030504040204" pitchFamily="34" charset="0"/>
                                </a:rPr>
                                <m:t>𝟎</m:t>
                              </m:r>
                              <m:r>
                                <a:rPr lang="en-US" sz="2800" b="1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ahoma" panose="020B0604030504040204" pitchFamily="34" charset="0"/>
                                </a:rPr>
                                <m:t> при </m:t>
                              </m:r>
                              <m:r>
                                <a:rPr lang="en-US" sz="2800" b="1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ahoma" panose="020B0604030504040204" pitchFamily="34" charset="0"/>
                                </a:rPr>
                                <m:t>𝒙</m:t>
                              </m:r>
                              <m:r>
                                <a:rPr lang="en-US" sz="2800" b="1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ahoma" panose="020B0604030504040204" pitchFamily="34" charset="0"/>
                                </a:rPr>
                                <m:t>∈</m:t>
                              </m:r>
                              <m:d>
                                <m:dPr>
                                  <m:ctrlPr>
                                    <a:rPr lang="en-US" sz="2800" b="1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ahoma" panose="020B0604030504040204" pitchFamily="34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800" b="1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ahoma" panose="020B0604030504040204" pitchFamily="34" charset="0"/>
                                    </a:rPr>
                                    <m:t>𝟏</m:t>
                                  </m:r>
                                  <m:r>
                                    <a:rPr lang="en-US" sz="2800" b="1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ahoma" panose="020B0604030504040204" pitchFamily="34" charset="0"/>
                                    </a:rPr>
                                    <m:t>; +∞</m:t>
                                  </m:r>
                                </m:e>
                              </m:d>
                            </m:e>
                            <m:e>
                              <m:r>
                                <a:rPr lang="en-US" sz="2800" b="1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ahoma" panose="020B0604030504040204" pitchFamily="34" charset="0"/>
                                </a:rPr>
                                <m:t>𝒚</m:t>
                              </m:r>
                              <m:r>
                                <a:rPr lang="en-US" sz="2800" b="1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ahoma" panose="020B0604030504040204" pitchFamily="34" charset="0"/>
                                </a:rPr>
                                <m:t>&gt;</m:t>
                              </m:r>
                              <m:r>
                                <a:rPr lang="en-US" sz="2800" b="1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ahoma" panose="020B0604030504040204" pitchFamily="34" charset="0"/>
                                </a:rPr>
                                <m:t>𝟎</m:t>
                              </m:r>
                              <m:r>
                                <a:rPr lang="uk-UA" sz="2800" b="1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ahoma" panose="020B0604030504040204" pitchFamily="34" charset="0"/>
                                </a:rPr>
                                <m:t> при </m:t>
                              </m:r>
                              <m:r>
                                <a:rPr lang="en-US" sz="2800" b="1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ahoma" panose="020B0604030504040204" pitchFamily="34" charset="0"/>
                                </a:rPr>
                                <m:t>𝒙</m:t>
                              </m:r>
                              <m:r>
                                <a:rPr lang="en-US" sz="2800" b="1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ahoma" panose="020B0604030504040204" pitchFamily="34" charset="0"/>
                                </a:rPr>
                                <m:t>∈(</m:t>
                              </m:r>
                              <m:r>
                                <a:rPr lang="en-US" sz="2800" b="1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ahoma" panose="020B0604030504040204" pitchFamily="34" charset="0"/>
                                </a:rPr>
                                <m:t>𝟎</m:t>
                              </m:r>
                              <m:r>
                                <a:rPr lang="en-US" sz="2800" b="1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ahoma" panose="020B0604030504040204" pitchFamily="34" charset="0"/>
                                </a:rPr>
                                <m:t>;</m:t>
                              </m:r>
                              <m:r>
                                <a:rPr lang="en-US" sz="2800" b="1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ahoma" panose="020B0604030504040204" pitchFamily="34" charset="0"/>
                                </a:rPr>
                                <m:t>𝟏</m:t>
                              </m:r>
                              <m:r>
                                <a:rPr lang="en-US" sz="2800" b="1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ahoma" panose="020B0604030504040204" pitchFamily="34" charset="0"/>
                                </a:rPr>
                                <m:t>)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ru-RU" sz="2800" b="1" dirty="0"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26" name="Прямоугольник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00636" y="3576986"/>
                <a:ext cx="5633426" cy="1050993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  <a:ln>
                <a:noFill/>
              </a:ln>
              <a:effectLst/>
            </p:spPr>
            <p:txBody>
              <a:bodyPr/>
              <a:lstStyle/>
              <a:p>
                <a:r>
                  <a:rPr lang="uk-U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Прямоугольник 7"/>
              <p:cNvSpPr/>
              <p:nvPr/>
            </p:nvSpPr>
            <p:spPr>
              <a:xfrm>
                <a:off x="2011326" y="5903893"/>
                <a:ext cx="8467811" cy="954107"/>
              </a:xfrm>
              <a:prstGeom prst="rect">
                <a:avLst/>
              </a:prstGeom>
              <a:solidFill>
                <a:srgbClr val="A77315"/>
              </a:solidFill>
              <a:ln>
                <a:noFill/>
              </a:ln>
              <a:effectLst/>
            </p:spPr>
            <p:style>
              <a:lnRef idx="3">
                <a:schemeClr val="lt1"/>
              </a:lnRef>
              <a:fillRef idx="1">
                <a:schemeClr val="accent6"/>
              </a:fillRef>
              <a:effectRef idx="1">
                <a:schemeClr val="accent6"/>
              </a:effectRef>
              <a:fontRef idx="minor">
                <a:schemeClr val="lt1"/>
              </a:fontRef>
            </p:style>
            <p:txBody>
              <a:bodyPr wrap="square">
                <a:spAutoFit/>
              </a:bodyPr>
              <a:lstStyle/>
              <a:p>
                <a:pPr algn="ctr"/>
                <a:r>
                  <a:rPr lang="uk-UA" sz="2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Якщо </a:t>
                </a:r>
                <a14:m>
                  <m:oMath xmlns:m="http://schemas.openxmlformats.org/officeDocument/2006/math">
                    <m:r>
                      <a:rPr lang="en-US" sz="2800" b="1" i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ahoma" panose="020B0604030504040204" pitchFamily="34" charset="0"/>
                      </a:rPr>
                      <m:t>𝟎</m:t>
                    </m:r>
                    <m:r>
                      <a:rPr lang="en-US" sz="28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ahoma" panose="020B0604030504040204" pitchFamily="34" charset="0"/>
                      </a:rPr>
                      <m:t>&lt;</m:t>
                    </m:r>
                    <m:r>
                      <a:rPr lang="en-US" sz="2800" b="1" i="1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𝒂</m:t>
                    </m:r>
                    <m:r>
                      <a:rPr lang="en-US" sz="2800" b="1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Tahoma" panose="020B0604030504040204" pitchFamily="34" charset="0"/>
                      </a:rPr>
                      <m:t>&lt;</m:t>
                    </m:r>
                    <m:r>
                      <a:rPr lang="en-US" sz="28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ahoma" panose="020B0604030504040204" pitchFamily="34" charset="0"/>
                      </a:rPr>
                      <m:t>𝟏</m:t>
                    </m:r>
                  </m:oMath>
                </a14:m>
                <a:r>
                  <a:rPr lang="ru-RU" sz="2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 то</a:t>
                </a:r>
                <a:r>
                  <a:rPr lang="en-US" sz="2800" b="1" dirty="0">
                    <a:ea typeface="Cambria Math" panose="02040503050406030204" pitchFamily="18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b="1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Tahoma" panose="020B0604030504040204" pitchFamily="34" charset="0"/>
                      </a:rPr>
                      <m:t>𝒚</m:t>
                    </m:r>
                    <m:r>
                      <a:rPr lang="en-US" sz="2800" b="1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Tahoma" panose="020B0604030504040204" pitchFamily="34" charset="0"/>
                      </a:rPr>
                      <m:t>&lt;</m:t>
                    </m:r>
                    <m:r>
                      <a:rPr lang="en-US" sz="2800" b="1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Tahoma" panose="020B0604030504040204" pitchFamily="34" charset="0"/>
                      </a:rPr>
                      <m:t>𝟎</m:t>
                    </m:r>
                    <m:r>
                      <a:rPr lang="en-US" sz="2800" b="1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Tahoma" panose="020B0604030504040204" pitchFamily="34" charset="0"/>
                      </a:rPr>
                      <m:t> </m:t>
                    </m:r>
                  </m:oMath>
                </a14:m>
                <a:r>
                  <a:rPr lang="en-US" sz="2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uk-UA" sz="2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на проміжку</a:t>
                </a:r>
                <a:r>
                  <a:rPr lang="en-US" sz="2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800" b="1" i="1" smtClean="0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</m:ctrlPr>
                      </m:dPr>
                      <m:e>
                        <m:r>
                          <a:rPr lang="en-US" sz="2800" b="1" i="1" smtClean="0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𝟏</m:t>
                        </m:r>
                        <m:r>
                          <a:rPr lang="en-US" sz="2800" b="1" i="1" smtClean="0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;+∞</m:t>
                        </m:r>
                      </m:e>
                    </m:d>
                  </m:oMath>
                </a14:m>
                <a:r>
                  <a:rPr lang="en-US" sz="2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;</a:t>
                </a:r>
              </a:p>
              <a:p>
                <a:pPr algn="ctr"/>
                <a14:m>
                  <m:oMath xmlns:m="http://schemas.openxmlformats.org/officeDocument/2006/math">
                    <m:r>
                      <a:rPr lang="en-US" sz="2800" b="1" i="1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𝒚</m:t>
                    </m:r>
                    <m:r>
                      <a:rPr lang="en-US" sz="28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ahoma" panose="020B0604030504040204" pitchFamily="34" charset="0"/>
                      </a:rPr>
                      <m:t>&gt;</m:t>
                    </m:r>
                    <m:r>
                      <a:rPr lang="en-US" sz="28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ahoma" panose="020B0604030504040204" pitchFamily="34" charset="0"/>
                      </a:rPr>
                      <m:t>𝟎</m:t>
                    </m:r>
                  </m:oMath>
                </a14:m>
                <a:r>
                  <a:rPr lang="uk-UA" sz="2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на проміжку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uk-UA" sz="2800" b="1" i="1" smtClean="0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</m:ctrlPr>
                      </m:dPr>
                      <m:e>
                        <m:r>
                          <a:rPr lang="en-US" sz="2800" b="1" i="1" smtClean="0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𝟎</m:t>
                        </m:r>
                        <m:r>
                          <a:rPr lang="en-US" sz="2800" b="1" i="1" smtClean="0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;</m:t>
                        </m:r>
                        <m:r>
                          <a:rPr lang="en-US" sz="2800" b="1" i="1" smtClean="0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𝟏</m:t>
                        </m:r>
                      </m:e>
                    </m:d>
                  </m:oMath>
                </a14:m>
                <a:endParaRPr lang="ru-RU" sz="28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27" name="Прямоугольник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11326" y="5903893"/>
                <a:ext cx="8467811" cy="954107"/>
              </a:xfrm>
              <a:prstGeom prst="rect">
                <a:avLst/>
              </a:prstGeom>
              <a:blipFill>
                <a:blip r:embed="rId14"/>
                <a:stretch>
                  <a:fillRect l="-1368" t="-8280" r="-1368" b="-15924"/>
                </a:stretch>
              </a:blipFill>
              <a:ln>
                <a:noFill/>
              </a:ln>
              <a:effectLst/>
            </p:spPr>
            <p:txBody>
              <a:bodyPr/>
              <a:lstStyle/>
              <a:p>
                <a:r>
                  <a:rPr lang="uk-U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8" name="Прямоугольник 7"/>
          <p:cNvSpPr/>
          <p:nvPr/>
        </p:nvSpPr>
        <p:spPr>
          <a:xfrm>
            <a:off x="2900636" y="4770430"/>
            <a:ext cx="5828846" cy="523220"/>
          </a:xfrm>
          <a:prstGeom prst="rect">
            <a:avLst/>
          </a:prstGeom>
          <a:solidFill>
            <a:srgbClr val="906638"/>
          </a:solidFill>
          <a:ln>
            <a:noFill/>
          </a:ln>
          <a:effectLst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uk-UA" sz="2800" b="1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Проміжки </a:t>
            </a:r>
            <a:r>
              <a:rPr lang="uk-UA" sz="2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монотонності</a:t>
            </a:r>
            <a:endParaRPr lang="ru-RU" sz="2800" b="1" dirty="0">
              <a:effectLst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9" name="Прямоугольник 7"/>
              <p:cNvSpPr/>
              <p:nvPr/>
            </p:nvSpPr>
            <p:spPr>
              <a:xfrm>
                <a:off x="2900636" y="5380673"/>
                <a:ext cx="5287496" cy="523220"/>
              </a:xfrm>
              <a:prstGeom prst="rect">
                <a:avLst/>
              </a:prstGeom>
              <a:solidFill>
                <a:srgbClr val="860300"/>
              </a:solidFill>
              <a:ln>
                <a:noFill/>
              </a:ln>
              <a:effectLst/>
            </p:spPr>
            <p:style>
              <a:lnRef idx="3">
                <a:schemeClr val="lt1"/>
              </a:lnRef>
              <a:fillRef idx="1">
                <a:schemeClr val="accent6"/>
              </a:fillRef>
              <a:effectRef idx="1">
                <a:schemeClr val="accent6"/>
              </a:effectRef>
              <a:fontRef idx="minor">
                <a:schemeClr val="lt1"/>
              </a:fontRef>
            </p:style>
            <p:txBody>
              <a:bodyPr wrap="square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r>
                      <a:rPr lang="en-US" sz="2800" b="1" i="1" smtClean="0">
                        <a:effectLst/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𝒂</m:t>
                    </m:r>
                    <m:r>
                      <a:rPr lang="en-US" sz="2800" b="1" i="1" smtClean="0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Tahoma" panose="020B0604030504040204" pitchFamily="34" charset="0"/>
                      </a:rPr>
                      <m:t>&gt;</m:t>
                    </m:r>
                    <m:r>
                      <a:rPr lang="en-US" sz="2800" b="1" i="1" smtClean="0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Tahoma" panose="020B0604030504040204" pitchFamily="34" charset="0"/>
                      </a:rPr>
                      <m:t>𝟏</m:t>
                    </m:r>
                  </m:oMath>
                </a14:m>
                <a:r>
                  <a:rPr lang="ru-RU" sz="28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ru-RU" sz="28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зростає</a:t>
                </a:r>
                <a:r>
                  <a:rPr lang="ru-RU" sz="28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на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ru-RU" sz="2800" b="1" i="1" smtClean="0">
                            <a:effectLst/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</m:ctrlPr>
                      </m:dPr>
                      <m:e>
                        <m:r>
                          <a:rPr lang="en-US" sz="2800" b="1" i="1" smtClean="0">
                            <a:effectLst/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𝟎</m:t>
                        </m:r>
                        <m:r>
                          <a:rPr lang="en-US" sz="2800" b="1" i="1" smtClean="0">
                            <a:effectLst/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; +∞</m:t>
                        </m:r>
                      </m:e>
                    </m:d>
                  </m:oMath>
                </a14:m>
                <a:endParaRPr lang="ru-RU" sz="2800" b="1" dirty="0"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29" name="Прямоугольник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00636" y="5380673"/>
                <a:ext cx="5287496" cy="523220"/>
              </a:xfrm>
              <a:prstGeom prst="rect">
                <a:avLst/>
              </a:prstGeom>
              <a:blipFill>
                <a:blip r:embed="rId15"/>
                <a:stretch>
                  <a:fillRect t="-14118" b="-31765"/>
                </a:stretch>
              </a:blipFill>
              <a:ln>
                <a:noFill/>
              </a:ln>
              <a:effectLst/>
            </p:spPr>
            <p:txBody>
              <a:bodyPr/>
              <a:lstStyle/>
              <a:p>
                <a:r>
                  <a:rPr lang="uk-U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Прямоугольник 7"/>
              <p:cNvSpPr/>
              <p:nvPr/>
            </p:nvSpPr>
            <p:spPr>
              <a:xfrm>
                <a:off x="2900636" y="5994738"/>
                <a:ext cx="5287496" cy="523220"/>
              </a:xfrm>
              <a:prstGeom prst="rect">
                <a:avLst/>
              </a:prstGeom>
              <a:solidFill>
                <a:srgbClr val="860300"/>
              </a:solidFill>
              <a:ln>
                <a:noFill/>
              </a:ln>
              <a:effectLst/>
            </p:spPr>
            <p:style>
              <a:lnRef idx="3">
                <a:schemeClr val="lt1"/>
              </a:lnRef>
              <a:fillRef idx="1">
                <a:schemeClr val="accent6"/>
              </a:fillRef>
              <a:effectRef idx="1">
                <a:schemeClr val="accent6"/>
              </a:effectRef>
              <a:fontRef idx="minor">
                <a:schemeClr val="lt1"/>
              </a:fontRef>
            </p:style>
            <p:txBody>
              <a:bodyPr wrap="square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r>
                      <a:rPr lang="en-US" sz="2800" b="1" i="1" smtClean="0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Tahoma" panose="020B0604030504040204" pitchFamily="34" charset="0"/>
                      </a:rPr>
                      <m:t>𝟎</m:t>
                    </m:r>
                    <m:r>
                      <a:rPr lang="en-US" sz="2800" b="1" i="1" smtClean="0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Tahoma" panose="020B0604030504040204" pitchFamily="34" charset="0"/>
                      </a:rPr>
                      <m:t>&lt;</m:t>
                    </m:r>
                    <m:r>
                      <a:rPr lang="en-US" sz="2800" b="1" i="1" smtClean="0">
                        <a:effectLst/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𝒂</m:t>
                    </m:r>
                    <m:r>
                      <a:rPr lang="en-US" sz="2800" b="1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Tahoma" panose="020B0604030504040204" pitchFamily="34" charset="0"/>
                      </a:rPr>
                      <m:t>&lt;</m:t>
                    </m:r>
                    <m:r>
                      <a:rPr lang="en-US" sz="2800" b="1" i="1" smtClean="0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Tahoma" panose="020B0604030504040204" pitchFamily="34" charset="0"/>
                      </a:rPr>
                      <m:t>𝟏</m:t>
                    </m:r>
                  </m:oMath>
                </a14:m>
                <a:r>
                  <a:rPr lang="ru-RU" sz="28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uk-UA" sz="28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спадає</a:t>
                </a:r>
                <a:r>
                  <a:rPr lang="ru-RU" sz="28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на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ru-RU" sz="2800" b="1" i="1" smtClean="0">
                            <a:effectLst/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</m:ctrlPr>
                      </m:dPr>
                      <m:e>
                        <m:r>
                          <a:rPr lang="en-US" sz="2800" b="1" i="1" smtClean="0">
                            <a:effectLst/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𝟎</m:t>
                        </m:r>
                        <m:r>
                          <a:rPr lang="en-US" sz="2800" b="1" i="1" smtClean="0">
                            <a:effectLst/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; +∞</m:t>
                        </m:r>
                      </m:e>
                    </m:d>
                  </m:oMath>
                </a14:m>
                <a:endParaRPr lang="ru-RU" sz="2800" b="1" dirty="0"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31" name="Прямоугольник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00636" y="5994738"/>
                <a:ext cx="5287496" cy="523220"/>
              </a:xfrm>
              <a:prstGeom prst="rect">
                <a:avLst/>
              </a:prstGeom>
              <a:blipFill>
                <a:blip r:embed="rId16"/>
                <a:stretch>
                  <a:fillRect t="-12791" b="-30233"/>
                </a:stretch>
              </a:blipFill>
              <a:ln>
                <a:noFill/>
              </a:ln>
              <a:effectLst/>
            </p:spPr>
            <p:txBody>
              <a:bodyPr/>
              <a:lstStyle/>
              <a:p>
                <a:r>
                  <a:rPr lang="uk-UA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880671366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2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"/>
                            </p:stCondLst>
                            <p:childTnLst>
                              <p:par>
                                <p:cTn id="2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500"/>
                            </p:stCondLst>
                            <p:childTnLst>
                              <p:par>
                                <p:cTn id="30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2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000"/>
                            </p:stCondLst>
                            <p:childTnLst>
                              <p:par>
                                <p:cTn id="3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6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500"/>
                            </p:stCondLst>
                            <p:childTnLst>
                              <p:par>
                                <p:cTn id="5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1000"/>
                            </p:stCondLst>
                            <p:childTnLst>
                              <p:par>
                                <p:cTn id="57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4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500"/>
                            </p:stCondLst>
                            <p:childTnLst>
                              <p:par>
                                <p:cTn id="6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1000"/>
                            </p:stCondLst>
                            <p:childTnLst>
                              <p:par>
                                <p:cTn id="72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9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500"/>
                            </p:stCondLst>
                            <p:childTnLst>
                              <p:par>
                                <p:cTn id="8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22" presetClass="entr" presetSubtype="8" fill="hold" grpId="0" nodeType="withEffect">
                                  <p:stCondLst>
                                    <p:cond delay="15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6" grpId="0" animBg="1"/>
      <p:bldP spid="17" grpId="0" animBg="1"/>
      <p:bldP spid="18" grpId="0" animBg="1"/>
      <p:bldP spid="22" grpId="0" animBg="1"/>
      <p:bldP spid="22" grpId="1" animBg="1"/>
      <p:bldP spid="23" grpId="0" animBg="1"/>
      <p:bldP spid="24" grpId="0" animBg="1"/>
      <p:bldP spid="25" grpId="0" animBg="1"/>
      <p:bldP spid="25" grpId="1" animBg="1"/>
      <p:bldP spid="26" grpId="0" animBg="1"/>
      <p:bldP spid="27" grpId="0" animBg="1"/>
      <p:bldP spid="27" grpId="1" animBg="1"/>
      <p:bldP spid="28" grpId="0" animBg="1"/>
      <p:bldP spid="29" grpId="0" animBg="1"/>
      <p:bldP spid="31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0" y="0"/>
            <a:ext cx="12192000" cy="624114"/>
          </a:xfrm>
          <a:prstGeom prst="rect">
            <a:avLst/>
          </a:prstGeom>
          <a:solidFill>
            <a:srgbClr val="3C5A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TextBox 3"/>
          <p:cNvSpPr txBox="1"/>
          <p:nvPr/>
        </p:nvSpPr>
        <p:spPr>
          <a:xfrm>
            <a:off x="370112" y="39339"/>
            <a:ext cx="1132114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2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Розв’язуємо гуртом</a:t>
            </a:r>
            <a:endParaRPr lang="ru-RU" sz="3200" b="1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7" name="Прямоугольник 7"/>
          <p:cNvSpPr/>
          <p:nvPr/>
        </p:nvSpPr>
        <p:spPr>
          <a:xfrm>
            <a:off x="5625736" y="845108"/>
            <a:ext cx="6065520" cy="954107"/>
          </a:xfrm>
          <a:prstGeom prst="rect">
            <a:avLst/>
          </a:prstGeom>
          <a:solidFill>
            <a:srgbClr val="604426"/>
          </a:solidFill>
          <a:ln>
            <a:noFill/>
          </a:ln>
          <a:effectLst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uk-UA" sz="2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Зростаючою чи спадною є функція:</a:t>
            </a:r>
            <a:endParaRPr lang="uk-UA" sz="2800" b="1" dirty="0">
              <a:effectLst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36" name="Рисунок 3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63453"/>
            <a:ext cx="965227" cy="886531"/>
          </a:xfrm>
          <a:prstGeom prst="rect">
            <a:avLst/>
          </a:prstGeom>
        </p:spPr>
      </p:pic>
      <p:sp>
        <p:nvSpPr>
          <p:cNvPr id="37" name="TextBox 36"/>
          <p:cNvSpPr txBox="1"/>
          <p:nvPr/>
        </p:nvSpPr>
        <p:spPr>
          <a:xfrm>
            <a:off x="700924" y="752775"/>
            <a:ext cx="94499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4400" b="1" kern="1200" dirty="0">
                <a:solidFill>
                  <a:srgbClr val="79562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</a:t>
            </a:r>
            <a:endParaRPr lang="uk-UA" sz="4000" b="1" kern="1200" dirty="0">
              <a:solidFill>
                <a:srgbClr val="79562F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Прямоугольник 7"/>
              <p:cNvSpPr/>
              <p:nvPr/>
            </p:nvSpPr>
            <p:spPr>
              <a:xfrm>
                <a:off x="5625736" y="2091607"/>
                <a:ext cx="2690491" cy="730456"/>
              </a:xfrm>
              <a:prstGeom prst="rect">
                <a:avLst/>
              </a:prstGeom>
              <a:solidFill>
                <a:srgbClr val="604426"/>
              </a:solidFill>
              <a:ln>
                <a:noFill/>
              </a:ln>
              <a:effectLst/>
            </p:spPr>
            <p:style>
              <a:lnRef idx="3">
                <a:schemeClr val="lt1"/>
              </a:lnRef>
              <a:fillRef idx="1">
                <a:schemeClr val="accent6"/>
              </a:fillRef>
              <a:effectRef idx="1">
                <a:schemeClr val="accent6"/>
              </a:effectRef>
              <a:fontRef idx="minor">
                <a:schemeClr val="lt1"/>
              </a:fontRef>
            </p:style>
            <p:txBody>
              <a:bodyPr wrap="square">
                <a:spAutoFit/>
              </a:bodyPr>
              <a:lstStyle/>
              <a:p>
                <a:r>
                  <a:rPr lang="uk-UA" sz="28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1)</a:t>
                </a:r>
                <a:r>
                  <a:rPr lang="en-US" sz="28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b="1" i="1" smtClean="0">
                        <a:effectLst/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𝒚</m:t>
                    </m:r>
                    <m:r>
                      <a:rPr lang="en-US" sz="2800" b="1" i="1" smtClean="0">
                        <a:effectLst/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=</m:t>
                    </m:r>
                    <m:func>
                      <m:funcPr>
                        <m:ctrlPr>
                          <a:rPr lang="en-US" sz="2800" b="1" i="1" smtClean="0">
                            <a:effectLst/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</m:ctrlPr>
                      </m:funcPr>
                      <m:fName>
                        <m:sSub>
                          <m:sSubPr>
                            <m:ctrlPr>
                              <a:rPr lang="en-US" sz="2800" b="1" i="1" smtClean="0">
                                <a:effectLst/>
                                <a:latin typeface="Cambria Math" panose="02040503050406030204" pitchFamily="18" charset="0"/>
                                <a:ea typeface="Tahoma" panose="020B0604030504040204" pitchFamily="34" charset="0"/>
                                <a:cs typeface="Tahoma" panose="020B0604030504040204" pitchFamily="34" charset="0"/>
                              </a:rPr>
                            </m:ctrlPr>
                          </m:sSubPr>
                          <m:e>
                            <m:r>
                              <a:rPr lang="en-US" sz="2800" b="1" i="0" smtClean="0">
                                <a:effectLst/>
                                <a:latin typeface="Cambria Math" panose="02040503050406030204" pitchFamily="18" charset="0"/>
                                <a:ea typeface="Tahoma" panose="020B0604030504040204" pitchFamily="34" charset="0"/>
                                <a:cs typeface="Tahoma" panose="020B0604030504040204" pitchFamily="34" charset="0"/>
                              </a:rPr>
                              <m:t>𝐥𝐨𝐠</m:t>
                            </m:r>
                          </m:e>
                          <m:sub>
                            <m:f>
                              <m:fPr>
                                <m:ctrlPr>
                                  <a:rPr lang="en-US" sz="2800" b="1" i="1" smtClean="0">
                                    <a:effectLst/>
                                    <a:latin typeface="Cambria Math" panose="02040503050406030204" pitchFamily="18" charset="0"/>
                                    <a:ea typeface="Tahoma" panose="020B0604030504040204" pitchFamily="34" charset="0"/>
                                    <a:cs typeface="Tahoma" panose="020B0604030504040204" pitchFamily="34" charset="0"/>
                                  </a:rPr>
                                </m:ctrlPr>
                              </m:fPr>
                              <m:num>
                                <m:r>
                                  <a:rPr lang="en-US" sz="2800" b="1" i="1" smtClean="0">
                                    <a:effectLst/>
                                    <a:latin typeface="Cambria Math" panose="02040503050406030204" pitchFamily="18" charset="0"/>
                                    <a:ea typeface="Tahoma" panose="020B0604030504040204" pitchFamily="34" charset="0"/>
                                    <a:cs typeface="Tahoma" panose="020B0604030504040204" pitchFamily="34" charset="0"/>
                                  </a:rPr>
                                  <m:t>𝟏</m:t>
                                </m:r>
                              </m:num>
                              <m:den>
                                <m:r>
                                  <a:rPr lang="en-US" sz="2800" b="1" i="1" smtClean="0">
                                    <a:effectLst/>
                                    <a:latin typeface="Cambria Math" panose="02040503050406030204" pitchFamily="18" charset="0"/>
                                    <a:ea typeface="Tahoma" panose="020B0604030504040204" pitchFamily="34" charset="0"/>
                                    <a:cs typeface="Tahoma" panose="020B0604030504040204" pitchFamily="34" charset="0"/>
                                  </a:rPr>
                                  <m:t>𝟐</m:t>
                                </m:r>
                              </m:den>
                            </m:f>
                          </m:sub>
                        </m:sSub>
                      </m:fName>
                      <m:e>
                        <m:r>
                          <a:rPr lang="en-US" sz="2800" b="1" i="1" smtClean="0">
                            <a:effectLst/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𝒙</m:t>
                        </m:r>
                      </m:e>
                    </m:func>
                  </m:oMath>
                </a14:m>
                <a:endParaRPr lang="uk-UA" sz="2800" b="1" dirty="0"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8" name="Прямоугольник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25736" y="2091607"/>
                <a:ext cx="2690491" cy="730456"/>
              </a:xfrm>
              <a:prstGeom prst="rect">
                <a:avLst/>
              </a:prstGeom>
              <a:blipFill>
                <a:blip r:embed="rId4"/>
                <a:stretch>
                  <a:fillRect l="-4762" t="-9167"/>
                </a:stretch>
              </a:blipFill>
              <a:ln>
                <a:noFill/>
              </a:ln>
              <a:effectLst/>
            </p:spPr>
            <p:txBody>
              <a:bodyPr/>
              <a:lstStyle/>
              <a:p>
                <a:r>
                  <a:rPr lang="uk-U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Прямоугольник 7"/>
              <p:cNvSpPr/>
              <p:nvPr/>
            </p:nvSpPr>
            <p:spPr>
              <a:xfrm>
                <a:off x="5625736" y="3011528"/>
                <a:ext cx="2690491" cy="523220"/>
              </a:xfrm>
              <a:prstGeom prst="rect">
                <a:avLst/>
              </a:prstGeom>
              <a:solidFill>
                <a:srgbClr val="604426"/>
              </a:solidFill>
              <a:ln>
                <a:noFill/>
              </a:ln>
              <a:effectLst/>
            </p:spPr>
            <p:style>
              <a:lnRef idx="3">
                <a:schemeClr val="lt1"/>
              </a:lnRef>
              <a:fillRef idx="1">
                <a:schemeClr val="accent6"/>
              </a:fillRef>
              <a:effectRef idx="1">
                <a:schemeClr val="accent6"/>
              </a:effectRef>
              <a:fontRef idx="minor">
                <a:schemeClr val="lt1"/>
              </a:fontRef>
            </p:style>
            <p:txBody>
              <a:bodyPr wrap="square">
                <a:spAutoFit/>
              </a:bodyPr>
              <a:lstStyle/>
              <a:p>
                <a:r>
                  <a:rPr lang="en-US" sz="2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2</a:t>
                </a:r>
                <a:r>
                  <a:rPr lang="uk-UA" sz="2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)</a:t>
                </a:r>
                <a:r>
                  <a:rPr lang="en-US" sz="2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b="1" i="1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𝒚</m:t>
                    </m:r>
                    <m:r>
                      <a:rPr lang="en-US" sz="2800" b="1" i="1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=</m:t>
                    </m:r>
                    <m:func>
                      <m:funcPr>
                        <m:ctrlPr>
                          <a:rPr lang="en-US" sz="2800" b="1" i="1" smtClean="0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</m:ctrlPr>
                      </m:funcPr>
                      <m:fName>
                        <m:sSub>
                          <m:sSubPr>
                            <m:ctrlPr>
                              <a:rPr lang="en-US" sz="2800" b="1" i="1" smtClean="0">
                                <a:latin typeface="Cambria Math" panose="02040503050406030204" pitchFamily="18" charset="0"/>
                                <a:ea typeface="Tahoma" panose="020B0604030504040204" pitchFamily="34" charset="0"/>
                                <a:cs typeface="Tahoma" panose="020B0604030504040204" pitchFamily="34" charset="0"/>
                              </a:rPr>
                            </m:ctrlPr>
                          </m:sSubPr>
                          <m:e>
                            <m:r>
                              <a:rPr lang="en-US" sz="2800" b="1" i="0" smtClean="0">
                                <a:latin typeface="Cambria Math" panose="02040503050406030204" pitchFamily="18" charset="0"/>
                                <a:ea typeface="Tahoma" panose="020B0604030504040204" pitchFamily="34" charset="0"/>
                                <a:cs typeface="Tahoma" panose="020B0604030504040204" pitchFamily="34" charset="0"/>
                              </a:rPr>
                              <m:t>𝐥𝐨𝐠</m:t>
                            </m:r>
                          </m:e>
                          <m:sub>
                            <m:r>
                              <a:rPr lang="en-US" sz="2800" b="1" i="1" smtClean="0">
                                <a:latin typeface="Cambria Math" panose="02040503050406030204" pitchFamily="18" charset="0"/>
                                <a:ea typeface="Tahoma" panose="020B0604030504040204" pitchFamily="34" charset="0"/>
                                <a:cs typeface="Tahoma" panose="020B0604030504040204" pitchFamily="34" charset="0"/>
                              </a:rPr>
                              <m:t>𝟑</m:t>
                            </m:r>
                          </m:sub>
                        </m:sSub>
                      </m:fName>
                      <m:e>
                        <m:r>
                          <a:rPr lang="en-US" sz="2800" b="1" i="1" smtClean="0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𝒙</m:t>
                        </m:r>
                      </m:e>
                    </m:func>
                  </m:oMath>
                </a14:m>
                <a:endParaRPr lang="uk-UA" sz="2800" b="1" dirty="0"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9" name="Прямоугольник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25736" y="3011528"/>
                <a:ext cx="2690491" cy="523220"/>
              </a:xfrm>
              <a:prstGeom prst="rect">
                <a:avLst/>
              </a:prstGeom>
              <a:blipFill>
                <a:blip r:embed="rId5"/>
                <a:stretch>
                  <a:fillRect l="-4762" t="-12791" b="-30233"/>
                </a:stretch>
              </a:blipFill>
              <a:ln>
                <a:noFill/>
              </a:ln>
              <a:effectLst/>
            </p:spPr>
            <p:txBody>
              <a:bodyPr/>
              <a:lstStyle/>
              <a:p>
                <a:r>
                  <a:rPr lang="uk-UA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3" name="Рисунок 2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1134" y="2245611"/>
            <a:ext cx="5667854" cy="453111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4" name="Прямоугольник 7"/>
              <p:cNvSpPr/>
              <p:nvPr/>
            </p:nvSpPr>
            <p:spPr>
              <a:xfrm>
                <a:off x="5625736" y="3724213"/>
                <a:ext cx="2690491" cy="542136"/>
              </a:xfrm>
              <a:prstGeom prst="rect">
                <a:avLst/>
              </a:prstGeom>
              <a:solidFill>
                <a:srgbClr val="604426"/>
              </a:solidFill>
              <a:ln>
                <a:noFill/>
              </a:ln>
              <a:effectLst/>
            </p:spPr>
            <p:style>
              <a:lnRef idx="3">
                <a:schemeClr val="lt1"/>
              </a:lnRef>
              <a:fillRef idx="1">
                <a:schemeClr val="accent6"/>
              </a:fillRef>
              <a:effectRef idx="1">
                <a:schemeClr val="accent6"/>
              </a:effectRef>
              <a:fontRef idx="minor">
                <a:schemeClr val="lt1"/>
              </a:fontRef>
            </p:style>
            <p:txBody>
              <a:bodyPr wrap="square">
                <a:spAutoFit/>
              </a:bodyPr>
              <a:lstStyle/>
              <a:p>
                <a:r>
                  <a:rPr lang="en-US" sz="2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3</a:t>
                </a:r>
                <a:r>
                  <a:rPr lang="uk-UA" sz="28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)</a:t>
                </a:r>
                <a:r>
                  <a:rPr lang="en-US" sz="28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b="1" i="1" smtClean="0">
                        <a:effectLst/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𝒚</m:t>
                    </m:r>
                    <m:r>
                      <a:rPr lang="en-US" sz="2800" b="1" i="1" smtClean="0">
                        <a:effectLst/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=</m:t>
                    </m:r>
                    <m:func>
                      <m:funcPr>
                        <m:ctrlPr>
                          <a:rPr lang="en-US" sz="2800" b="1" i="1" smtClean="0">
                            <a:effectLst/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</m:ctrlPr>
                      </m:funcPr>
                      <m:fName>
                        <m:sSub>
                          <m:sSubPr>
                            <m:ctrlPr>
                              <a:rPr lang="en-US" sz="2800" b="1" i="1" smtClean="0">
                                <a:effectLst/>
                                <a:latin typeface="Cambria Math" panose="02040503050406030204" pitchFamily="18" charset="0"/>
                                <a:ea typeface="Tahoma" panose="020B0604030504040204" pitchFamily="34" charset="0"/>
                                <a:cs typeface="Tahoma" panose="020B0604030504040204" pitchFamily="34" charset="0"/>
                              </a:rPr>
                            </m:ctrlPr>
                          </m:sSubPr>
                          <m:e>
                            <m:r>
                              <a:rPr lang="en-US" sz="2800" b="1" i="0" smtClean="0">
                                <a:effectLst/>
                                <a:latin typeface="Cambria Math" panose="02040503050406030204" pitchFamily="18" charset="0"/>
                                <a:ea typeface="Tahoma" panose="020B0604030504040204" pitchFamily="34" charset="0"/>
                                <a:cs typeface="Tahoma" panose="020B0604030504040204" pitchFamily="34" charset="0"/>
                              </a:rPr>
                              <m:t>𝐥𝐨𝐠</m:t>
                            </m:r>
                          </m:e>
                          <m:sub>
                            <m:r>
                              <a:rPr lang="en-US" sz="2800" b="1" i="1" smtClean="0">
                                <a:effectLst/>
                                <a:latin typeface="Cambria Math" panose="02040503050406030204" pitchFamily="18" charset="0"/>
                                <a:ea typeface="Tahoma" panose="020B0604030504040204" pitchFamily="34" charset="0"/>
                                <a:cs typeface="Tahoma" panose="020B0604030504040204" pitchFamily="34" charset="0"/>
                              </a:rPr>
                              <m:t>𝟎</m:t>
                            </m:r>
                            <m:r>
                              <a:rPr lang="en-US" sz="2800" b="1" i="1" smtClean="0">
                                <a:effectLst/>
                                <a:latin typeface="Cambria Math" panose="02040503050406030204" pitchFamily="18" charset="0"/>
                                <a:ea typeface="Tahoma" panose="020B0604030504040204" pitchFamily="34" charset="0"/>
                                <a:cs typeface="Tahoma" panose="020B0604030504040204" pitchFamily="34" charset="0"/>
                              </a:rPr>
                              <m:t>,</m:t>
                            </m:r>
                            <m:r>
                              <a:rPr lang="en-US" sz="2800" b="1" i="1" smtClean="0">
                                <a:effectLst/>
                                <a:latin typeface="Cambria Math" panose="02040503050406030204" pitchFamily="18" charset="0"/>
                                <a:ea typeface="Tahoma" panose="020B0604030504040204" pitchFamily="34" charset="0"/>
                                <a:cs typeface="Tahoma" panose="020B0604030504040204" pitchFamily="34" charset="0"/>
                              </a:rPr>
                              <m:t>𝟏</m:t>
                            </m:r>
                          </m:sub>
                        </m:sSub>
                      </m:fName>
                      <m:e>
                        <m:r>
                          <a:rPr lang="en-US" sz="2800" b="1" i="1" smtClean="0">
                            <a:effectLst/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𝒙</m:t>
                        </m:r>
                      </m:e>
                    </m:func>
                  </m:oMath>
                </a14:m>
                <a:endParaRPr lang="uk-UA" sz="2800" b="1" dirty="0"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24" name="Прямоугольник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25736" y="3724213"/>
                <a:ext cx="2690491" cy="542136"/>
              </a:xfrm>
              <a:prstGeom prst="rect">
                <a:avLst/>
              </a:prstGeom>
              <a:blipFill>
                <a:blip r:embed="rId7"/>
                <a:stretch>
                  <a:fillRect l="-4762" t="-14607" b="-24719"/>
                </a:stretch>
              </a:blipFill>
              <a:ln>
                <a:noFill/>
              </a:ln>
              <a:effectLst/>
            </p:spPr>
            <p:txBody>
              <a:bodyPr/>
              <a:lstStyle/>
              <a:p>
                <a:r>
                  <a:rPr lang="uk-U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Прямоугольник 7"/>
              <p:cNvSpPr/>
              <p:nvPr/>
            </p:nvSpPr>
            <p:spPr>
              <a:xfrm>
                <a:off x="5625736" y="4455814"/>
                <a:ext cx="2690491" cy="532966"/>
              </a:xfrm>
              <a:prstGeom prst="rect">
                <a:avLst/>
              </a:prstGeom>
              <a:solidFill>
                <a:srgbClr val="604426"/>
              </a:solidFill>
              <a:ln>
                <a:noFill/>
              </a:ln>
              <a:effectLst/>
            </p:spPr>
            <p:style>
              <a:lnRef idx="3">
                <a:schemeClr val="lt1"/>
              </a:lnRef>
              <a:fillRef idx="1">
                <a:schemeClr val="accent6"/>
              </a:fillRef>
              <a:effectRef idx="1">
                <a:schemeClr val="accent6"/>
              </a:effectRef>
              <a:fontRef idx="minor">
                <a:schemeClr val="lt1"/>
              </a:fontRef>
            </p:style>
            <p:txBody>
              <a:bodyPr wrap="square">
                <a:spAutoFit/>
              </a:bodyPr>
              <a:lstStyle/>
              <a:p>
                <a:r>
                  <a:rPr lang="en-US" sz="2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4</a:t>
                </a:r>
                <a:r>
                  <a:rPr lang="uk-UA" sz="28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)</a:t>
                </a:r>
                <a:r>
                  <a:rPr lang="en-US" sz="28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b="1" i="1" smtClean="0">
                        <a:effectLst/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𝒚</m:t>
                    </m:r>
                    <m:r>
                      <a:rPr lang="en-US" sz="2800" b="1" i="1" smtClean="0">
                        <a:effectLst/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=</m:t>
                    </m:r>
                    <m:r>
                      <a:rPr lang="en-US" sz="2800" b="1" i="0" smtClean="0">
                        <a:effectLst/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𝐥𝐠</m:t>
                    </m:r>
                    <m:r>
                      <a:rPr lang="en-US" sz="2800" b="1" i="0" smtClean="0">
                        <a:effectLst/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 </m:t>
                    </m:r>
                    <m:r>
                      <a:rPr lang="en-US" sz="2800" b="1" i="1" smtClean="0">
                        <a:effectLst/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𝒙</m:t>
                    </m:r>
                  </m:oMath>
                </a14:m>
                <a:endParaRPr lang="uk-UA" sz="2800" b="1" i="1" dirty="0"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25" name="Прямоугольник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25736" y="4455814"/>
                <a:ext cx="2690491" cy="532966"/>
              </a:xfrm>
              <a:prstGeom prst="rect">
                <a:avLst/>
              </a:prstGeom>
              <a:blipFill>
                <a:blip r:embed="rId8"/>
                <a:stretch>
                  <a:fillRect l="-4762" t="-13793" b="-28736"/>
                </a:stretch>
              </a:blipFill>
              <a:ln>
                <a:noFill/>
              </a:ln>
              <a:effectLst/>
            </p:spPr>
            <p:txBody>
              <a:bodyPr/>
              <a:lstStyle/>
              <a:p>
                <a:r>
                  <a:rPr lang="uk-U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Прямоугольник 7"/>
              <p:cNvSpPr/>
              <p:nvPr/>
            </p:nvSpPr>
            <p:spPr>
              <a:xfrm>
                <a:off x="5625735" y="5178245"/>
                <a:ext cx="2690491" cy="569515"/>
              </a:xfrm>
              <a:prstGeom prst="rect">
                <a:avLst/>
              </a:prstGeom>
              <a:solidFill>
                <a:srgbClr val="604426"/>
              </a:solidFill>
              <a:ln>
                <a:noFill/>
              </a:ln>
              <a:effectLst/>
            </p:spPr>
            <p:style>
              <a:lnRef idx="3">
                <a:schemeClr val="lt1"/>
              </a:lnRef>
              <a:fillRef idx="1">
                <a:schemeClr val="accent6"/>
              </a:fillRef>
              <a:effectRef idx="1">
                <a:schemeClr val="accent6"/>
              </a:effectRef>
              <a:fontRef idx="minor">
                <a:schemeClr val="lt1"/>
              </a:fontRef>
            </p:style>
            <p:txBody>
              <a:bodyPr wrap="square">
                <a:spAutoFit/>
              </a:bodyPr>
              <a:lstStyle/>
              <a:p>
                <a:r>
                  <a:rPr lang="en-US" sz="2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5</a:t>
                </a:r>
                <a:r>
                  <a:rPr lang="uk-UA" sz="28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)</a:t>
                </a:r>
                <a:r>
                  <a:rPr lang="en-US" sz="28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b="1" i="1" smtClean="0">
                        <a:effectLst/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𝒚</m:t>
                    </m:r>
                    <m:r>
                      <a:rPr lang="en-US" sz="2800" b="1" i="1" smtClean="0">
                        <a:effectLst/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=</m:t>
                    </m:r>
                    <m:func>
                      <m:funcPr>
                        <m:ctrlPr>
                          <a:rPr lang="en-US" sz="2800" b="1" i="1" smtClean="0">
                            <a:effectLst/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</m:ctrlPr>
                      </m:funcPr>
                      <m:fName>
                        <m:sSub>
                          <m:sSubPr>
                            <m:ctrlPr>
                              <a:rPr lang="en-US" sz="2800" b="1" i="1" smtClean="0">
                                <a:effectLst/>
                                <a:latin typeface="Cambria Math" panose="02040503050406030204" pitchFamily="18" charset="0"/>
                                <a:ea typeface="Tahoma" panose="020B0604030504040204" pitchFamily="34" charset="0"/>
                                <a:cs typeface="Tahoma" panose="020B0604030504040204" pitchFamily="34" charset="0"/>
                              </a:rPr>
                            </m:ctrlPr>
                          </m:sSubPr>
                          <m:e>
                            <m:r>
                              <a:rPr lang="en-US" sz="2800" b="1" i="0" smtClean="0">
                                <a:effectLst/>
                                <a:latin typeface="Cambria Math" panose="02040503050406030204" pitchFamily="18" charset="0"/>
                                <a:ea typeface="Tahoma" panose="020B0604030504040204" pitchFamily="34" charset="0"/>
                                <a:cs typeface="Tahoma" panose="020B0604030504040204" pitchFamily="34" charset="0"/>
                              </a:rPr>
                              <m:t>𝐥𝐨𝐠</m:t>
                            </m:r>
                          </m:e>
                          <m:sub>
                            <m:rad>
                              <m:radPr>
                                <m:degHide m:val="on"/>
                                <m:ctrlPr>
                                  <a:rPr lang="en-US" sz="2800" b="1" i="1" smtClean="0">
                                    <a:effectLst/>
                                    <a:latin typeface="Cambria Math" panose="02040503050406030204" pitchFamily="18" charset="0"/>
                                    <a:ea typeface="Tahoma" panose="020B0604030504040204" pitchFamily="34" charset="0"/>
                                    <a:cs typeface="Tahoma" panose="020B0604030504040204" pitchFamily="34" charset="0"/>
                                  </a:rPr>
                                </m:ctrlPr>
                              </m:radPr>
                              <m:deg/>
                              <m:e>
                                <m:r>
                                  <a:rPr lang="en-US" sz="2800" b="1" i="1" smtClean="0">
                                    <a:effectLst/>
                                    <a:latin typeface="Cambria Math" panose="02040503050406030204" pitchFamily="18" charset="0"/>
                                    <a:ea typeface="Tahoma" panose="020B0604030504040204" pitchFamily="34" charset="0"/>
                                    <a:cs typeface="Tahoma" panose="020B0604030504040204" pitchFamily="34" charset="0"/>
                                  </a:rPr>
                                  <m:t>𝟓</m:t>
                                </m:r>
                              </m:e>
                            </m:rad>
                          </m:sub>
                        </m:sSub>
                      </m:fName>
                      <m:e>
                        <m:r>
                          <a:rPr lang="en-US" sz="2800" b="1" i="1" smtClean="0">
                            <a:effectLst/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𝒙</m:t>
                        </m:r>
                      </m:e>
                    </m:func>
                  </m:oMath>
                </a14:m>
                <a:endParaRPr lang="uk-UA" sz="2800" b="1" i="1" dirty="0"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12" name="Прямоугольник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25735" y="5178245"/>
                <a:ext cx="2690491" cy="569515"/>
              </a:xfrm>
              <a:prstGeom prst="rect">
                <a:avLst/>
              </a:prstGeom>
              <a:blipFill>
                <a:blip r:embed="rId9"/>
                <a:stretch>
                  <a:fillRect l="-4762" t="-12766" b="-18085"/>
                </a:stretch>
              </a:blipFill>
              <a:ln>
                <a:noFill/>
              </a:ln>
              <a:effectLst/>
            </p:spPr>
            <p:txBody>
              <a:bodyPr/>
              <a:lstStyle/>
              <a:p>
                <a:r>
                  <a:rPr lang="uk-U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Прямоугольник 7"/>
              <p:cNvSpPr/>
              <p:nvPr/>
            </p:nvSpPr>
            <p:spPr>
              <a:xfrm>
                <a:off x="5625734" y="5937225"/>
                <a:ext cx="2690491" cy="689548"/>
              </a:xfrm>
              <a:prstGeom prst="rect">
                <a:avLst/>
              </a:prstGeom>
              <a:solidFill>
                <a:srgbClr val="604426"/>
              </a:solidFill>
              <a:ln>
                <a:noFill/>
              </a:ln>
              <a:effectLst/>
            </p:spPr>
            <p:style>
              <a:lnRef idx="3">
                <a:schemeClr val="lt1"/>
              </a:lnRef>
              <a:fillRef idx="1">
                <a:schemeClr val="accent6"/>
              </a:fillRef>
              <a:effectRef idx="1">
                <a:schemeClr val="accent6"/>
              </a:effectRef>
              <a:fontRef idx="minor">
                <a:schemeClr val="lt1"/>
              </a:fontRef>
            </p:style>
            <p:txBody>
              <a:bodyPr wrap="square">
                <a:spAutoFit/>
              </a:bodyPr>
              <a:lstStyle/>
              <a:p>
                <a:r>
                  <a:rPr lang="en-US" sz="2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6</a:t>
                </a:r>
                <a:r>
                  <a:rPr lang="uk-UA" sz="28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)</a:t>
                </a:r>
                <a:r>
                  <a:rPr lang="en-US" sz="28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b="1" i="1" smtClean="0">
                        <a:effectLst/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𝒚</m:t>
                    </m:r>
                    <m:r>
                      <a:rPr lang="en-US" sz="2800" b="1" i="1" smtClean="0">
                        <a:effectLst/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=</m:t>
                    </m:r>
                    <m:func>
                      <m:funcPr>
                        <m:ctrlPr>
                          <a:rPr lang="en-US" sz="2800" b="1" i="1" smtClean="0">
                            <a:effectLst/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</m:ctrlPr>
                      </m:funcPr>
                      <m:fName>
                        <m:sSub>
                          <m:sSubPr>
                            <m:ctrlPr>
                              <a:rPr lang="en-US" sz="2800" b="1" i="1" smtClean="0">
                                <a:effectLst/>
                                <a:latin typeface="Cambria Math" panose="02040503050406030204" pitchFamily="18" charset="0"/>
                                <a:ea typeface="Tahoma" panose="020B0604030504040204" pitchFamily="34" charset="0"/>
                                <a:cs typeface="Tahoma" panose="020B0604030504040204" pitchFamily="34" charset="0"/>
                              </a:rPr>
                            </m:ctrlPr>
                          </m:sSubPr>
                          <m:e>
                            <m:r>
                              <a:rPr lang="en-US" sz="2800" b="1" i="0" smtClean="0">
                                <a:effectLst/>
                                <a:latin typeface="Cambria Math" panose="02040503050406030204" pitchFamily="18" charset="0"/>
                                <a:ea typeface="Tahoma" panose="020B0604030504040204" pitchFamily="34" charset="0"/>
                                <a:cs typeface="Tahoma" panose="020B0604030504040204" pitchFamily="34" charset="0"/>
                              </a:rPr>
                              <m:t>𝐥𝐨𝐠</m:t>
                            </m:r>
                          </m:e>
                          <m:sub>
                            <m:f>
                              <m:fPr>
                                <m:ctrlPr>
                                  <a:rPr lang="en-US" sz="2800" b="1" i="1" smtClean="0">
                                    <a:effectLst/>
                                    <a:latin typeface="Cambria Math" panose="02040503050406030204" pitchFamily="18" charset="0"/>
                                    <a:ea typeface="Tahoma" panose="020B0604030504040204" pitchFamily="34" charset="0"/>
                                    <a:cs typeface="Tahoma" panose="020B0604030504040204" pitchFamily="34" charset="0"/>
                                  </a:rPr>
                                </m:ctrlPr>
                              </m:fPr>
                              <m:num>
                                <m:r>
                                  <a:rPr lang="en-US" sz="2800" b="1" i="1" smtClean="0">
                                    <a:effectLst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ahoma" panose="020B0604030504040204" pitchFamily="34" charset="0"/>
                                  </a:rPr>
                                  <m:t>𝝅</m:t>
                                </m:r>
                              </m:num>
                              <m:den>
                                <m:r>
                                  <a:rPr lang="en-US" sz="2800" b="1" i="1" smtClean="0">
                                    <a:effectLst/>
                                    <a:latin typeface="Cambria Math" panose="02040503050406030204" pitchFamily="18" charset="0"/>
                                    <a:ea typeface="Tahoma" panose="020B0604030504040204" pitchFamily="34" charset="0"/>
                                    <a:cs typeface="Tahoma" panose="020B0604030504040204" pitchFamily="34" charset="0"/>
                                  </a:rPr>
                                  <m:t>𝟑</m:t>
                                </m:r>
                              </m:den>
                            </m:f>
                          </m:sub>
                        </m:sSub>
                      </m:fName>
                      <m:e>
                        <m:r>
                          <a:rPr lang="en-US" sz="2800" b="1" i="1" smtClean="0">
                            <a:effectLst/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𝒙</m:t>
                        </m:r>
                      </m:e>
                    </m:func>
                  </m:oMath>
                </a14:m>
                <a:endParaRPr lang="uk-UA" sz="2800" b="1" i="1" dirty="0"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13" name="Прямоугольник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25734" y="5937225"/>
                <a:ext cx="2690491" cy="689548"/>
              </a:xfrm>
              <a:prstGeom prst="rect">
                <a:avLst/>
              </a:prstGeom>
              <a:blipFill>
                <a:blip r:embed="rId10"/>
                <a:stretch>
                  <a:fillRect l="-4762" t="-10619"/>
                </a:stretch>
              </a:blipFill>
              <a:ln>
                <a:noFill/>
              </a:ln>
              <a:effectLst/>
            </p:spPr>
            <p:txBody>
              <a:bodyPr/>
              <a:lstStyle/>
              <a:p>
                <a:r>
                  <a:rPr lang="uk-UA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895084801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2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2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2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25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2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2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" grpId="0" animBg="1"/>
      <p:bldP spid="37" grpId="0"/>
      <p:bldP spid="8" grpId="0" animBg="1"/>
      <p:bldP spid="9" grpId="0" animBg="1"/>
      <p:bldP spid="24" grpId="0" animBg="1"/>
      <p:bldP spid="25" grpId="0" animBg="1"/>
      <p:bldP spid="12" grpId="0" animBg="1"/>
      <p:bldP spid="1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0" y="0"/>
            <a:ext cx="12192000" cy="624114"/>
          </a:xfrm>
          <a:prstGeom prst="rect">
            <a:avLst/>
          </a:prstGeom>
          <a:solidFill>
            <a:srgbClr val="3C5A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TextBox 3"/>
          <p:cNvSpPr txBox="1"/>
          <p:nvPr/>
        </p:nvSpPr>
        <p:spPr>
          <a:xfrm>
            <a:off x="370112" y="39339"/>
            <a:ext cx="1132114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2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Розв’язуємо гуртом</a:t>
            </a:r>
            <a:endParaRPr lang="ru-RU" sz="3200" b="1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7" name="Прямоугольник 7"/>
          <p:cNvSpPr/>
          <p:nvPr/>
        </p:nvSpPr>
        <p:spPr>
          <a:xfrm>
            <a:off x="6030685" y="959797"/>
            <a:ext cx="6161316" cy="523220"/>
          </a:xfrm>
          <a:prstGeom prst="rect">
            <a:avLst/>
          </a:prstGeom>
          <a:solidFill>
            <a:srgbClr val="545454"/>
          </a:solidFill>
          <a:ln>
            <a:noFill/>
          </a:ln>
          <a:effectLst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uk-UA" sz="2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Порівняйте: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700924" y="752775"/>
            <a:ext cx="94499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4400" b="1" dirty="0">
                <a:solidFill>
                  <a:srgbClr val="545454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</a:t>
            </a:r>
            <a:endParaRPr lang="uk-UA" sz="4000" b="1" kern="1200" dirty="0">
              <a:solidFill>
                <a:srgbClr val="545454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63453"/>
            <a:ext cx="976025" cy="896449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9" name="Прямоугольник 7"/>
              <p:cNvSpPr/>
              <p:nvPr/>
            </p:nvSpPr>
            <p:spPr>
              <a:xfrm>
                <a:off x="6030684" y="1951226"/>
                <a:ext cx="3702596" cy="523220"/>
              </a:xfrm>
              <a:prstGeom prst="rect">
                <a:avLst/>
              </a:prstGeom>
              <a:solidFill>
                <a:srgbClr val="545454"/>
              </a:solidFill>
              <a:ln>
                <a:noFill/>
              </a:ln>
              <a:effectLst/>
            </p:spPr>
            <p:style>
              <a:lnRef idx="3">
                <a:schemeClr val="lt1"/>
              </a:lnRef>
              <a:fillRef idx="1">
                <a:schemeClr val="accent6"/>
              </a:fillRef>
              <a:effectRef idx="1">
                <a:schemeClr val="accent6"/>
              </a:effectRef>
              <a:fontRef idx="minor">
                <a:schemeClr val="lt1"/>
              </a:fontRef>
            </p:style>
            <p:txBody>
              <a:bodyPr wrap="square">
                <a:spAutoFit/>
              </a:bodyPr>
              <a:lstStyle/>
              <a:p>
                <a:r>
                  <a:rPr lang="uk-UA" sz="2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1)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uk-UA" sz="2800" b="1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sSub>
                          <m:sSubPr>
                            <m:ctrlPr>
                              <a:rPr lang="uk-UA" sz="2800" b="1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ru-RU" sz="2800" b="1" i="0">
                                <a:latin typeface="Cambria Math" panose="02040503050406030204" pitchFamily="18" charset="0"/>
                              </a:rPr>
                              <m:t>𝐥𝐨𝐠</m:t>
                            </m:r>
                          </m:e>
                          <m:sub>
                            <m:r>
                              <a:rPr lang="uk-UA" sz="2800" b="1" i="1">
                                <a:latin typeface="Cambria Math" panose="02040503050406030204" pitchFamily="18" charset="0"/>
                              </a:rPr>
                              <m:t>𝟏𝟐</m:t>
                            </m:r>
                          </m:sub>
                        </m:sSub>
                      </m:fName>
                      <m:e>
                        <m:r>
                          <a:rPr lang="en-US" sz="2800" b="1" i="1">
                            <a:latin typeface="Cambria Math" panose="02040503050406030204" pitchFamily="18" charset="0"/>
                          </a:rPr>
                          <m:t>𝟓</m:t>
                        </m:r>
                      </m:e>
                    </m:func>
                  </m:oMath>
                </a14:m>
                <a:r>
                  <a:rPr lang="uk-UA" sz="2800" b="1" dirty="0"/>
                  <a:t> і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uk-UA" sz="2800" b="1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sSub>
                          <m:sSubPr>
                            <m:ctrlPr>
                              <a:rPr lang="uk-UA" sz="2800" b="1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ru-RU" sz="2800" b="1" i="0">
                                <a:latin typeface="Cambria Math" panose="02040503050406030204" pitchFamily="18" charset="0"/>
                              </a:rPr>
                              <m:t>𝐥𝐨𝐠</m:t>
                            </m:r>
                          </m:e>
                          <m:sub>
                            <m:r>
                              <a:rPr lang="uk-UA" sz="2800" b="1" i="1">
                                <a:latin typeface="Cambria Math" panose="02040503050406030204" pitchFamily="18" charset="0"/>
                              </a:rPr>
                              <m:t>𝟏𝟐</m:t>
                            </m:r>
                          </m:sub>
                        </m:sSub>
                      </m:fName>
                      <m:e>
                        <m:r>
                          <a:rPr lang="uk-UA" sz="2800" b="1" i="1">
                            <a:latin typeface="Cambria Math" panose="02040503050406030204" pitchFamily="18" charset="0"/>
                          </a:rPr>
                          <m:t>𝟔</m:t>
                        </m:r>
                      </m:e>
                    </m:func>
                  </m:oMath>
                </a14:m>
                <a:endParaRPr lang="uk-UA" sz="28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9" name="Прямоугольник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30684" y="1951226"/>
                <a:ext cx="3702596" cy="523220"/>
              </a:xfrm>
              <a:prstGeom prst="rect">
                <a:avLst/>
              </a:prstGeom>
              <a:blipFill>
                <a:blip r:embed="rId4"/>
                <a:stretch>
                  <a:fillRect l="-3289" t="-15116" b="-32558"/>
                </a:stretch>
              </a:blipFill>
              <a:ln>
                <a:noFill/>
              </a:ln>
              <a:effectLst/>
            </p:spPr>
            <p:txBody>
              <a:bodyPr/>
              <a:lstStyle/>
              <a:p>
                <a:r>
                  <a:rPr lang="uk-U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Прямоугольник 7"/>
              <p:cNvSpPr/>
              <p:nvPr/>
            </p:nvSpPr>
            <p:spPr>
              <a:xfrm>
                <a:off x="6030684" y="2859303"/>
                <a:ext cx="3702596" cy="714683"/>
              </a:xfrm>
              <a:prstGeom prst="rect">
                <a:avLst/>
              </a:prstGeom>
              <a:solidFill>
                <a:srgbClr val="545454"/>
              </a:solidFill>
              <a:ln>
                <a:noFill/>
              </a:ln>
              <a:effectLst/>
            </p:spPr>
            <p:style>
              <a:lnRef idx="3">
                <a:schemeClr val="lt1"/>
              </a:lnRef>
              <a:fillRef idx="1">
                <a:schemeClr val="accent6"/>
              </a:fillRef>
              <a:effectRef idx="1">
                <a:schemeClr val="accent6"/>
              </a:effectRef>
              <a:fontRef idx="minor">
                <a:schemeClr val="lt1"/>
              </a:fontRef>
            </p:style>
            <p:txBody>
              <a:bodyPr wrap="square">
                <a:spAutoFit/>
              </a:bodyPr>
              <a:lstStyle/>
              <a:p>
                <a:r>
                  <a:rPr lang="uk-UA" sz="2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2)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uk-UA" sz="2800" b="1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sSub>
                          <m:sSubPr>
                            <m:ctrlPr>
                              <a:rPr lang="uk-UA" sz="2800" b="1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ru-RU" sz="2800" b="1" i="0">
                                <a:latin typeface="Cambria Math" panose="02040503050406030204" pitchFamily="18" charset="0"/>
                              </a:rPr>
                              <m:t>𝐥𝐨𝐠</m:t>
                            </m:r>
                          </m:e>
                          <m:sub>
                            <m:r>
                              <a:rPr lang="uk-UA" sz="2800" b="1" i="1">
                                <a:latin typeface="Cambria Math" panose="02040503050406030204" pitchFamily="18" charset="0"/>
                              </a:rPr>
                              <m:t>𝟓</m:t>
                            </m:r>
                          </m:sub>
                        </m:sSub>
                      </m:fName>
                      <m:e>
                        <m:f>
                          <m:fPr>
                            <m:ctrlPr>
                              <a:rPr lang="uk-UA" sz="2800" b="1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uk-UA" sz="2800" b="1" i="1">
                                <a:latin typeface="Cambria Math" panose="02040503050406030204" pitchFamily="18" charset="0"/>
                              </a:rPr>
                              <m:t>𝟏</m:t>
                            </m:r>
                          </m:num>
                          <m:den>
                            <m:r>
                              <a:rPr lang="uk-UA" sz="2800" b="1" i="1">
                                <a:latin typeface="Cambria Math" panose="02040503050406030204" pitchFamily="18" charset="0"/>
                              </a:rPr>
                              <m:t>𝟐</m:t>
                            </m:r>
                          </m:den>
                        </m:f>
                      </m:e>
                    </m:func>
                  </m:oMath>
                </a14:m>
                <a:r>
                  <a:rPr lang="uk-UA" sz="2800" b="1" dirty="0"/>
                  <a:t> і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uk-UA" sz="2800" b="1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sSub>
                          <m:sSubPr>
                            <m:ctrlPr>
                              <a:rPr lang="uk-UA" sz="2800" b="1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ru-RU" sz="2800" b="1" i="0">
                                <a:latin typeface="Cambria Math" panose="02040503050406030204" pitchFamily="18" charset="0"/>
                              </a:rPr>
                              <m:t>𝐥𝐨𝐠</m:t>
                            </m:r>
                          </m:e>
                          <m:sub>
                            <m:r>
                              <a:rPr lang="uk-UA" sz="2800" b="1" i="1">
                                <a:latin typeface="Cambria Math" panose="02040503050406030204" pitchFamily="18" charset="0"/>
                              </a:rPr>
                              <m:t>𝟓</m:t>
                            </m:r>
                          </m:sub>
                        </m:sSub>
                      </m:fName>
                      <m:e>
                        <m:f>
                          <m:fPr>
                            <m:ctrlPr>
                              <a:rPr lang="uk-UA" sz="2800" b="1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uk-UA" sz="2800" b="1" i="1">
                                <a:latin typeface="Cambria Math" panose="02040503050406030204" pitchFamily="18" charset="0"/>
                              </a:rPr>
                              <m:t>𝟏</m:t>
                            </m:r>
                          </m:num>
                          <m:den>
                            <m:r>
                              <a:rPr lang="uk-UA" sz="2800" b="1" i="1">
                                <a:latin typeface="Cambria Math" panose="02040503050406030204" pitchFamily="18" charset="0"/>
                              </a:rPr>
                              <m:t>𝟑</m:t>
                            </m:r>
                          </m:den>
                        </m:f>
                      </m:e>
                    </m:func>
                  </m:oMath>
                </a14:m>
                <a:endParaRPr lang="uk-UA" sz="28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10" name="Прямоугольник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30684" y="2859303"/>
                <a:ext cx="3702596" cy="714683"/>
              </a:xfrm>
              <a:prstGeom prst="rect">
                <a:avLst/>
              </a:prstGeom>
              <a:blipFill>
                <a:blip r:embed="rId5"/>
                <a:stretch>
                  <a:fillRect l="-3289" b="-11111"/>
                </a:stretch>
              </a:blipFill>
              <a:ln>
                <a:noFill/>
              </a:ln>
              <a:effectLst/>
            </p:spPr>
            <p:txBody>
              <a:bodyPr/>
              <a:lstStyle/>
              <a:p>
                <a:r>
                  <a:rPr lang="uk-U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Прямоугольник 7"/>
              <p:cNvSpPr/>
              <p:nvPr/>
            </p:nvSpPr>
            <p:spPr>
              <a:xfrm>
                <a:off x="6030684" y="3958843"/>
                <a:ext cx="3702596" cy="732123"/>
              </a:xfrm>
              <a:prstGeom prst="rect">
                <a:avLst/>
              </a:prstGeom>
              <a:solidFill>
                <a:srgbClr val="545454"/>
              </a:solidFill>
              <a:ln>
                <a:noFill/>
              </a:ln>
              <a:effectLst/>
            </p:spPr>
            <p:style>
              <a:lnRef idx="3">
                <a:schemeClr val="lt1"/>
              </a:lnRef>
              <a:fillRef idx="1">
                <a:schemeClr val="accent6"/>
              </a:fillRef>
              <a:effectRef idx="1">
                <a:schemeClr val="accent6"/>
              </a:effectRef>
              <a:fontRef idx="minor">
                <a:schemeClr val="lt1"/>
              </a:fontRef>
            </p:style>
            <p:txBody>
              <a:bodyPr wrap="square">
                <a:spAutoFit/>
              </a:bodyPr>
              <a:lstStyle/>
              <a:p>
                <a:r>
                  <a:rPr lang="en-US" sz="2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3</a:t>
                </a:r>
                <a:r>
                  <a:rPr lang="uk-UA" sz="2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)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uk-UA" sz="2800" b="1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sSub>
                          <m:sSubPr>
                            <m:ctrlPr>
                              <a:rPr lang="uk-UA" sz="2800" b="1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ru-RU" sz="2800" b="1" i="0">
                                <a:latin typeface="Cambria Math" panose="02040503050406030204" pitchFamily="18" charset="0"/>
                              </a:rPr>
                              <m:t>𝐥𝐨𝐠</m:t>
                            </m:r>
                          </m:e>
                          <m:sub>
                            <m:f>
                              <m:fPr>
                                <m:ctrlPr>
                                  <a:rPr lang="uk-UA" sz="2800" b="1"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uk-UA" sz="2800" b="1" i="1">
                                    <a:latin typeface="Cambria Math" panose="02040503050406030204" pitchFamily="18" charset="0"/>
                                  </a:rPr>
                                  <m:t>𝟏</m:t>
                                </m:r>
                              </m:num>
                              <m:den>
                                <m:r>
                                  <a:rPr lang="uk-UA" sz="2800" b="1" i="1">
                                    <a:latin typeface="Cambria Math" panose="02040503050406030204" pitchFamily="18" charset="0"/>
                                  </a:rPr>
                                  <m:t>𝟑</m:t>
                                </m:r>
                              </m:den>
                            </m:f>
                          </m:sub>
                        </m:sSub>
                      </m:fName>
                      <m:e>
                        <m:r>
                          <a:rPr lang="uk-UA" sz="2800" b="1" i="1">
                            <a:latin typeface="Cambria Math" panose="02040503050406030204" pitchFamily="18" charset="0"/>
                          </a:rPr>
                          <m:t>𝟐</m:t>
                        </m:r>
                      </m:e>
                    </m:func>
                  </m:oMath>
                </a14:m>
                <a:r>
                  <a:rPr lang="uk-UA" sz="2800" b="1" dirty="0"/>
                  <a:t> і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uk-UA" sz="2800" b="1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sSub>
                          <m:sSubPr>
                            <m:ctrlPr>
                              <a:rPr lang="uk-UA" sz="2800" b="1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ru-RU" sz="2800" b="1" i="0">
                                <a:latin typeface="Cambria Math" panose="02040503050406030204" pitchFamily="18" charset="0"/>
                              </a:rPr>
                              <m:t>𝐥𝐨𝐠</m:t>
                            </m:r>
                          </m:e>
                          <m:sub>
                            <m:f>
                              <m:fPr>
                                <m:ctrlPr>
                                  <a:rPr lang="uk-UA" sz="2800" b="1"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uk-UA" sz="2800" b="1" i="1">
                                    <a:latin typeface="Cambria Math" panose="02040503050406030204" pitchFamily="18" charset="0"/>
                                  </a:rPr>
                                  <m:t>𝟏</m:t>
                                </m:r>
                              </m:num>
                              <m:den>
                                <m:r>
                                  <a:rPr lang="uk-UA" sz="2800" b="1" i="1">
                                    <a:latin typeface="Cambria Math" panose="02040503050406030204" pitchFamily="18" charset="0"/>
                                  </a:rPr>
                                  <m:t>𝟑</m:t>
                                </m:r>
                              </m:den>
                            </m:f>
                          </m:sub>
                        </m:sSub>
                      </m:fName>
                      <m:e>
                        <m:r>
                          <a:rPr lang="uk-UA" sz="2800" b="1" i="1">
                            <a:latin typeface="Cambria Math" panose="02040503050406030204" pitchFamily="18" charset="0"/>
                          </a:rPr>
                          <m:t>𝟒</m:t>
                        </m:r>
                      </m:e>
                    </m:func>
                  </m:oMath>
                </a14:m>
                <a:endParaRPr lang="uk-UA" sz="28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13" name="Прямоугольник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30684" y="3958843"/>
                <a:ext cx="3702596" cy="732123"/>
              </a:xfrm>
              <a:prstGeom prst="rect">
                <a:avLst/>
              </a:prstGeom>
              <a:blipFill>
                <a:blip r:embed="rId6"/>
                <a:stretch>
                  <a:fillRect l="-3289" t="-9091"/>
                </a:stretch>
              </a:blipFill>
              <a:ln>
                <a:noFill/>
              </a:ln>
              <a:effectLst/>
            </p:spPr>
            <p:txBody>
              <a:bodyPr/>
              <a:lstStyle/>
              <a:p>
                <a:r>
                  <a:rPr lang="uk-U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Прямоугольник 7"/>
              <p:cNvSpPr/>
              <p:nvPr/>
            </p:nvSpPr>
            <p:spPr>
              <a:xfrm>
                <a:off x="6030684" y="5075823"/>
                <a:ext cx="3702596" cy="685701"/>
              </a:xfrm>
              <a:prstGeom prst="rect">
                <a:avLst/>
              </a:prstGeom>
              <a:solidFill>
                <a:srgbClr val="545454"/>
              </a:solidFill>
              <a:ln>
                <a:noFill/>
              </a:ln>
              <a:effectLst/>
            </p:spPr>
            <p:style>
              <a:lnRef idx="3">
                <a:schemeClr val="lt1"/>
              </a:lnRef>
              <a:fillRef idx="1">
                <a:schemeClr val="accent6"/>
              </a:fillRef>
              <a:effectRef idx="1">
                <a:schemeClr val="accent6"/>
              </a:effectRef>
              <a:fontRef idx="minor">
                <a:schemeClr val="lt1"/>
              </a:fontRef>
            </p:style>
            <p:txBody>
              <a:bodyPr wrap="square">
                <a:spAutoFit/>
              </a:bodyPr>
              <a:lstStyle/>
              <a:p>
                <a:r>
                  <a:rPr lang="en-US" sz="2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4</a:t>
                </a:r>
                <a:r>
                  <a:rPr lang="uk-UA" sz="2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)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uk-UA" sz="2800" b="1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sSub>
                          <m:sSubPr>
                            <m:ctrlPr>
                              <a:rPr lang="uk-UA" sz="2800" b="1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ru-RU" sz="2800" b="1" i="0">
                                <a:latin typeface="Cambria Math" panose="02040503050406030204" pitchFamily="18" charset="0"/>
                              </a:rPr>
                              <m:t>𝐥𝐨𝐠</m:t>
                            </m:r>
                          </m:e>
                          <m:sub>
                            <m:f>
                              <m:fPr>
                                <m:ctrlPr>
                                  <a:rPr lang="uk-UA" sz="2800" b="1"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uk-UA" sz="2800" b="1" i="1">
                                    <a:latin typeface="Cambria Math" panose="02040503050406030204" pitchFamily="18" charset="0"/>
                                  </a:rPr>
                                  <m:t>𝝅</m:t>
                                </m:r>
                              </m:num>
                              <m:den>
                                <m:r>
                                  <a:rPr lang="uk-UA" sz="2800" b="1" i="1">
                                    <a:latin typeface="Cambria Math" panose="02040503050406030204" pitchFamily="18" charset="0"/>
                                  </a:rPr>
                                  <m:t>𝟐</m:t>
                                </m:r>
                              </m:den>
                            </m:f>
                          </m:sub>
                        </m:sSub>
                      </m:fName>
                      <m:e>
                        <m:r>
                          <a:rPr lang="uk-UA" sz="2800" b="1" i="1">
                            <a:latin typeface="Cambria Math" panose="02040503050406030204" pitchFamily="18" charset="0"/>
                          </a:rPr>
                          <m:t>𝟎</m:t>
                        </m:r>
                        <m:r>
                          <a:rPr lang="uk-UA" sz="2800" b="1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uk-UA" sz="2800" b="1" i="1">
                            <a:latin typeface="Cambria Math" panose="02040503050406030204" pitchFamily="18" charset="0"/>
                          </a:rPr>
                          <m:t>𝟕</m:t>
                        </m:r>
                      </m:e>
                    </m:func>
                  </m:oMath>
                </a14:m>
                <a:r>
                  <a:rPr lang="uk-UA" sz="2800" b="1" dirty="0"/>
                  <a:t> і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uk-UA" sz="2800" b="1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sSub>
                          <m:sSubPr>
                            <m:ctrlPr>
                              <a:rPr lang="uk-UA" sz="2800" b="1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ru-RU" sz="2800" b="1" i="0">
                                <a:latin typeface="Cambria Math" panose="02040503050406030204" pitchFamily="18" charset="0"/>
                              </a:rPr>
                              <m:t>𝐥𝐨𝐠</m:t>
                            </m:r>
                          </m:e>
                          <m:sub>
                            <m:f>
                              <m:fPr>
                                <m:ctrlPr>
                                  <a:rPr lang="uk-UA" sz="2800" b="1"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uk-UA" sz="2800" b="1" i="1">
                                    <a:latin typeface="Cambria Math" panose="02040503050406030204" pitchFamily="18" charset="0"/>
                                  </a:rPr>
                                  <m:t>𝝅</m:t>
                                </m:r>
                              </m:num>
                              <m:den>
                                <m:r>
                                  <a:rPr lang="uk-UA" sz="2800" b="1" i="1">
                                    <a:latin typeface="Cambria Math" panose="02040503050406030204" pitchFamily="18" charset="0"/>
                                  </a:rPr>
                                  <m:t>𝟐</m:t>
                                </m:r>
                              </m:den>
                            </m:f>
                          </m:sub>
                        </m:sSub>
                      </m:fName>
                      <m:e>
                        <m:r>
                          <a:rPr lang="uk-UA" sz="2800" b="1" i="1">
                            <a:latin typeface="Cambria Math" panose="02040503050406030204" pitchFamily="18" charset="0"/>
                          </a:rPr>
                          <m:t>𝟎</m:t>
                        </m:r>
                        <m:r>
                          <a:rPr lang="uk-UA" sz="2800" b="1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uk-UA" sz="2800" b="1" i="1">
                            <a:latin typeface="Cambria Math" panose="02040503050406030204" pitchFamily="18" charset="0"/>
                          </a:rPr>
                          <m:t>𝟔</m:t>
                        </m:r>
                      </m:e>
                    </m:func>
                  </m:oMath>
                </a14:m>
                <a:endParaRPr lang="uk-UA" sz="28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14" name="Прямоугольник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30684" y="5075823"/>
                <a:ext cx="3702596" cy="685701"/>
              </a:xfrm>
              <a:prstGeom prst="rect">
                <a:avLst/>
              </a:prstGeom>
              <a:blipFill>
                <a:blip r:embed="rId7"/>
                <a:stretch>
                  <a:fillRect l="-3289" t="-10714" b="-3571"/>
                </a:stretch>
              </a:blipFill>
              <a:ln>
                <a:noFill/>
              </a:ln>
              <a:effectLst/>
            </p:spPr>
            <p:txBody>
              <a:bodyPr/>
              <a:lstStyle/>
              <a:p>
                <a:r>
                  <a:rPr lang="uk-UA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8" name="Рисунок 17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7998" y="2054028"/>
            <a:ext cx="6198682" cy="427730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9" name="Прямоугольник 7"/>
              <p:cNvSpPr/>
              <p:nvPr/>
            </p:nvSpPr>
            <p:spPr>
              <a:xfrm>
                <a:off x="6030684" y="1956131"/>
                <a:ext cx="3854996" cy="523220"/>
              </a:xfrm>
              <a:prstGeom prst="rect">
                <a:avLst/>
              </a:prstGeom>
              <a:solidFill>
                <a:srgbClr val="10723C"/>
              </a:solidFill>
              <a:ln>
                <a:noFill/>
              </a:ln>
              <a:effectLst/>
            </p:spPr>
            <p:style>
              <a:lnRef idx="3">
                <a:schemeClr val="lt1"/>
              </a:lnRef>
              <a:fillRef idx="1">
                <a:schemeClr val="accent6"/>
              </a:fillRef>
              <a:effectRef idx="1">
                <a:schemeClr val="accent6"/>
              </a:effectRef>
              <a:fontRef idx="minor">
                <a:schemeClr val="lt1"/>
              </a:fontRef>
            </p:style>
            <p:txBody>
              <a:bodyPr wrap="square">
                <a:spAutoFit/>
              </a:bodyPr>
              <a:lstStyle/>
              <a:p>
                <a:r>
                  <a:rPr lang="uk-UA" sz="2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1)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uk-UA" sz="2800" b="1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sSub>
                          <m:sSubPr>
                            <m:ctrlPr>
                              <a:rPr lang="uk-UA" sz="2800" b="1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ru-RU" sz="2800" b="1" i="0">
                                <a:latin typeface="Cambria Math" panose="02040503050406030204" pitchFamily="18" charset="0"/>
                              </a:rPr>
                              <m:t>𝐥𝐨𝐠</m:t>
                            </m:r>
                          </m:e>
                          <m:sub>
                            <m:r>
                              <a:rPr lang="uk-UA" sz="2800" b="1" i="1">
                                <a:latin typeface="Cambria Math" panose="02040503050406030204" pitchFamily="18" charset="0"/>
                              </a:rPr>
                              <m:t>𝟏𝟐</m:t>
                            </m:r>
                          </m:sub>
                        </m:sSub>
                      </m:fName>
                      <m:e>
                        <m:r>
                          <a:rPr lang="en-US" sz="2800" b="1" i="1">
                            <a:latin typeface="Cambria Math" panose="02040503050406030204" pitchFamily="18" charset="0"/>
                          </a:rPr>
                          <m:t>𝟓</m:t>
                        </m:r>
                      </m:e>
                    </m:func>
                    <m:r>
                      <a:rPr lang="en-US" sz="28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&lt;</m:t>
                    </m:r>
                    <m:func>
                      <m:funcPr>
                        <m:ctrlPr>
                          <a:rPr lang="uk-UA" sz="2800" b="1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sSub>
                          <m:sSubPr>
                            <m:ctrlPr>
                              <a:rPr lang="uk-UA" sz="2800" b="1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ru-RU" sz="2800" b="1" i="0">
                                <a:latin typeface="Cambria Math" panose="02040503050406030204" pitchFamily="18" charset="0"/>
                              </a:rPr>
                              <m:t>𝐥𝐨𝐠</m:t>
                            </m:r>
                          </m:e>
                          <m:sub>
                            <m:r>
                              <a:rPr lang="uk-UA" sz="2800" b="1" i="1">
                                <a:latin typeface="Cambria Math" panose="02040503050406030204" pitchFamily="18" charset="0"/>
                              </a:rPr>
                              <m:t>𝟏𝟐</m:t>
                            </m:r>
                          </m:sub>
                        </m:sSub>
                      </m:fName>
                      <m:e>
                        <m:r>
                          <a:rPr lang="uk-UA" sz="2800" b="1" i="1">
                            <a:latin typeface="Cambria Math" panose="02040503050406030204" pitchFamily="18" charset="0"/>
                          </a:rPr>
                          <m:t>𝟔</m:t>
                        </m:r>
                      </m:e>
                    </m:func>
                  </m:oMath>
                </a14:m>
                <a:endParaRPr lang="uk-UA" sz="28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19" name="Прямоугольник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30684" y="1956131"/>
                <a:ext cx="3854996" cy="523220"/>
              </a:xfrm>
              <a:prstGeom prst="rect">
                <a:avLst/>
              </a:prstGeom>
              <a:blipFill>
                <a:blip r:embed="rId9"/>
                <a:stretch>
                  <a:fillRect l="-3160" t="-13953" b="-30233"/>
                </a:stretch>
              </a:blipFill>
              <a:ln>
                <a:noFill/>
              </a:ln>
              <a:effectLst/>
            </p:spPr>
            <p:txBody>
              <a:bodyPr/>
              <a:lstStyle/>
              <a:p>
                <a:r>
                  <a:rPr lang="uk-U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Прямоугольник 7"/>
              <p:cNvSpPr/>
              <p:nvPr/>
            </p:nvSpPr>
            <p:spPr>
              <a:xfrm>
                <a:off x="6030684" y="2864208"/>
                <a:ext cx="3854996" cy="714683"/>
              </a:xfrm>
              <a:prstGeom prst="rect">
                <a:avLst/>
              </a:prstGeom>
              <a:solidFill>
                <a:srgbClr val="10723C"/>
              </a:solidFill>
              <a:ln>
                <a:noFill/>
              </a:ln>
              <a:effectLst/>
            </p:spPr>
            <p:style>
              <a:lnRef idx="3">
                <a:schemeClr val="lt1"/>
              </a:lnRef>
              <a:fillRef idx="1">
                <a:schemeClr val="accent6"/>
              </a:fillRef>
              <a:effectRef idx="1">
                <a:schemeClr val="accent6"/>
              </a:effectRef>
              <a:fontRef idx="minor">
                <a:schemeClr val="lt1"/>
              </a:fontRef>
            </p:style>
            <p:txBody>
              <a:bodyPr wrap="square">
                <a:spAutoFit/>
              </a:bodyPr>
              <a:lstStyle/>
              <a:p>
                <a:r>
                  <a:rPr lang="uk-UA" sz="2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2)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uk-UA" sz="2800" b="1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sSub>
                          <m:sSubPr>
                            <m:ctrlPr>
                              <a:rPr lang="uk-UA" sz="2800" b="1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ru-RU" sz="2800" b="1" i="0">
                                <a:latin typeface="Cambria Math" panose="02040503050406030204" pitchFamily="18" charset="0"/>
                              </a:rPr>
                              <m:t>𝐥𝐨𝐠</m:t>
                            </m:r>
                          </m:e>
                          <m:sub>
                            <m:r>
                              <a:rPr lang="uk-UA" sz="2800" b="1" i="1">
                                <a:latin typeface="Cambria Math" panose="02040503050406030204" pitchFamily="18" charset="0"/>
                              </a:rPr>
                              <m:t>𝟓</m:t>
                            </m:r>
                          </m:sub>
                        </m:sSub>
                      </m:fName>
                      <m:e>
                        <m:f>
                          <m:fPr>
                            <m:ctrlPr>
                              <a:rPr lang="uk-UA" sz="2800" b="1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uk-UA" sz="2800" b="1" i="1">
                                <a:latin typeface="Cambria Math" panose="02040503050406030204" pitchFamily="18" charset="0"/>
                              </a:rPr>
                              <m:t>𝟏</m:t>
                            </m:r>
                          </m:num>
                          <m:den>
                            <m:r>
                              <a:rPr lang="uk-UA" sz="2800" b="1" i="1">
                                <a:latin typeface="Cambria Math" panose="02040503050406030204" pitchFamily="18" charset="0"/>
                              </a:rPr>
                              <m:t>𝟐</m:t>
                            </m:r>
                          </m:den>
                        </m:f>
                      </m:e>
                    </m:func>
                    <m:r>
                      <a:rPr lang="uk-UA" sz="2800" b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&gt;</m:t>
                    </m:r>
                    <m:func>
                      <m:funcPr>
                        <m:ctrlPr>
                          <a:rPr lang="uk-UA" sz="2800" b="1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sSub>
                          <m:sSubPr>
                            <m:ctrlPr>
                              <a:rPr lang="uk-UA" sz="2800" b="1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ru-RU" sz="2800" b="1" i="0">
                                <a:latin typeface="Cambria Math" panose="02040503050406030204" pitchFamily="18" charset="0"/>
                              </a:rPr>
                              <m:t>𝐥𝐨𝐠</m:t>
                            </m:r>
                          </m:e>
                          <m:sub>
                            <m:r>
                              <a:rPr lang="uk-UA" sz="2800" b="1" i="1">
                                <a:latin typeface="Cambria Math" panose="02040503050406030204" pitchFamily="18" charset="0"/>
                              </a:rPr>
                              <m:t>𝟓</m:t>
                            </m:r>
                          </m:sub>
                        </m:sSub>
                      </m:fName>
                      <m:e>
                        <m:f>
                          <m:fPr>
                            <m:ctrlPr>
                              <a:rPr lang="uk-UA" sz="2800" b="1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uk-UA" sz="2800" b="1" i="1">
                                <a:latin typeface="Cambria Math" panose="02040503050406030204" pitchFamily="18" charset="0"/>
                              </a:rPr>
                              <m:t>𝟏</m:t>
                            </m:r>
                          </m:num>
                          <m:den>
                            <m:r>
                              <a:rPr lang="uk-UA" sz="2800" b="1" i="1">
                                <a:latin typeface="Cambria Math" panose="02040503050406030204" pitchFamily="18" charset="0"/>
                              </a:rPr>
                              <m:t>𝟑</m:t>
                            </m:r>
                          </m:den>
                        </m:f>
                      </m:e>
                    </m:func>
                  </m:oMath>
                </a14:m>
                <a:endParaRPr lang="uk-UA" sz="28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20" name="Прямоугольник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30684" y="2864208"/>
                <a:ext cx="3854996" cy="714683"/>
              </a:xfrm>
              <a:prstGeom prst="rect">
                <a:avLst/>
              </a:prstGeom>
              <a:blipFill>
                <a:blip r:embed="rId10"/>
                <a:stretch>
                  <a:fillRect l="-3160" b="-7692"/>
                </a:stretch>
              </a:blipFill>
              <a:ln>
                <a:noFill/>
              </a:ln>
              <a:effectLst/>
            </p:spPr>
            <p:txBody>
              <a:bodyPr/>
              <a:lstStyle/>
              <a:p>
                <a:r>
                  <a:rPr lang="uk-U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Прямоугольник 7"/>
              <p:cNvSpPr/>
              <p:nvPr/>
            </p:nvSpPr>
            <p:spPr>
              <a:xfrm>
                <a:off x="6030684" y="3963748"/>
                <a:ext cx="3854996" cy="732123"/>
              </a:xfrm>
              <a:prstGeom prst="rect">
                <a:avLst/>
              </a:prstGeom>
              <a:solidFill>
                <a:srgbClr val="10723C"/>
              </a:solidFill>
              <a:ln>
                <a:noFill/>
              </a:ln>
              <a:effectLst/>
            </p:spPr>
            <p:style>
              <a:lnRef idx="3">
                <a:schemeClr val="lt1"/>
              </a:lnRef>
              <a:fillRef idx="1">
                <a:schemeClr val="accent6"/>
              </a:fillRef>
              <a:effectRef idx="1">
                <a:schemeClr val="accent6"/>
              </a:effectRef>
              <a:fontRef idx="minor">
                <a:schemeClr val="lt1"/>
              </a:fontRef>
            </p:style>
            <p:txBody>
              <a:bodyPr wrap="square">
                <a:spAutoFit/>
              </a:bodyPr>
              <a:lstStyle/>
              <a:p>
                <a:r>
                  <a:rPr lang="en-US" sz="2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3</a:t>
                </a:r>
                <a:r>
                  <a:rPr lang="uk-UA" sz="2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)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uk-UA" sz="2800" b="1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sSub>
                          <m:sSubPr>
                            <m:ctrlPr>
                              <a:rPr lang="uk-UA" sz="2800" b="1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ru-RU" sz="2800" b="1" i="0">
                                <a:latin typeface="Cambria Math" panose="02040503050406030204" pitchFamily="18" charset="0"/>
                              </a:rPr>
                              <m:t>𝐥𝐨𝐠</m:t>
                            </m:r>
                          </m:e>
                          <m:sub>
                            <m:f>
                              <m:fPr>
                                <m:ctrlPr>
                                  <a:rPr lang="uk-UA" sz="2800" b="1"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uk-UA" sz="2800" b="1" i="1">
                                    <a:latin typeface="Cambria Math" panose="02040503050406030204" pitchFamily="18" charset="0"/>
                                  </a:rPr>
                                  <m:t>𝟏</m:t>
                                </m:r>
                              </m:num>
                              <m:den>
                                <m:r>
                                  <a:rPr lang="uk-UA" sz="2800" b="1" i="1">
                                    <a:latin typeface="Cambria Math" panose="02040503050406030204" pitchFamily="18" charset="0"/>
                                  </a:rPr>
                                  <m:t>𝟑</m:t>
                                </m:r>
                              </m:den>
                            </m:f>
                          </m:sub>
                        </m:sSub>
                      </m:fName>
                      <m:e>
                        <m:r>
                          <a:rPr lang="uk-UA" sz="2800" b="1" i="1">
                            <a:latin typeface="Cambria Math" panose="02040503050406030204" pitchFamily="18" charset="0"/>
                          </a:rPr>
                          <m:t>𝟐</m:t>
                        </m:r>
                      </m:e>
                    </m:func>
                    <m:r>
                      <a:rPr lang="uk-UA" sz="28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&gt;</m:t>
                    </m:r>
                    <m:func>
                      <m:funcPr>
                        <m:ctrlPr>
                          <a:rPr lang="uk-UA" sz="2800" b="1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sSub>
                          <m:sSubPr>
                            <m:ctrlPr>
                              <a:rPr lang="uk-UA" sz="2800" b="1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ru-RU" sz="2800" b="1" i="0">
                                <a:latin typeface="Cambria Math" panose="02040503050406030204" pitchFamily="18" charset="0"/>
                              </a:rPr>
                              <m:t>𝐥𝐨𝐠</m:t>
                            </m:r>
                          </m:e>
                          <m:sub>
                            <m:f>
                              <m:fPr>
                                <m:ctrlPr>
                                  <a:rPr lang="uk-UA" sz="2800" b="1"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uk-UA" sz="2800" b="1" i="1">
                                    <a:latin typeface="Cambria Math" panose="02040503050406030204" pitchFamily="18" charset="0"/>
                                  </a:rPr>
                                  <m:t>𝟏</m:t>
                                </m:r>
                              </m:num>
                              <m:den>
                                <m:r>
                                  <a:rPr lang="uk-UA" sz="2800" b="1" i="1">
                                    <a:latin typeface="Cambria Math" panose="02040503050406030204" pitchFamily="18" charset="0"/>
                                  </a:rPr>
                                  <m:t>𝟑</m:t>
                                </m:r>
                              </m:den>
                            </m:f>
                          </m:sub>
                        </m:sSub>
                      </m:fName>
                      <m:e>
                        <m:r>
                          <a:rPr lang="uk-UA" sz="2800" b="1" i="1">
                            <a:latin typeface="Cambria Math" panose="02040503050406030204" pitchFamily="18" charset="0"/>
                          </a:rPr>
                          <m:t>𝟒</m:t>
                        </m:r>
                      </m:e>
                    </m:func>
                  </m:oMath>
                </a14:m>
                <a:endParaRPr lang="uk-UA" sz="28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21" name="Прямоугольник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30684" y="3963748"/>
                <a:ext cx="3854996" cy="732123"/>
              </a:xfrm>
              <a:prstGeom prst="rect">
                <a:avLst/>
              </a:prstGeom>
              <a:blipFill>
                <a:blip r:embed="rId11"/>
                <a:stretch>
                  <a:fillRect l="-3160" t="-9167"/>
                </a:stretch>
              </a:blipFill>
              <a:ln>
                <a:noFill/>
              </a:ln>
              <a:effectLst/>
            </p:spPr>
            <p:txBody>
              <a:bodyPr/>
              <a:lstStyle/>
              <a:p>
                <a:r>
                  <a:rPr lang="uk-U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Прямоугольник 7"/>
              <p:cNvSpPr/>
              <p:nvPr/>
            </p:nvSpPr>
            <p:spPr>
              <a:xfrm>
                <a:off x="6030684" y="5073899"/>
                <a:ext cx="3854996" cy="689548"/>
              </a:xfrm>
              <a:prstGeom prst="rect">
                <a:avLst/>
              </a:prstGeom>
              <a:solidFill>
                <a:srgbClr val="10723C"/>
              </a:solidFill>
              <a:ln>
                <a:noFill/>
              </a:ln>
              <a:effectLst/>
            </p:spPr>
            <p:style>
              <a:lnRef idx="3">
                <a:schemeClr val="lt1"/>
              </a:lnRef>
              <a:fillRef idx="1">
                <a:schemeClr val="accent6"/>
              </a:fillRef>
              <a:effectRef idx="1">
                <a:schemeClr val="accent6"/>
              </a:effectRef>
              <a:fontRef idx="minor">
                <a:schemeClr val="lt1"/>
              </a:fontRef>
            </p:style>
            <p:txBody>
              <a:bodyPr wrap="square">
                <a:spAutoFit/>
              </a:bodyPr>
              <a:lstStyle/>
              <a:p>
                <a:r>
                  <a:rPr lang="en-US" sz="2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4</a:t>
                </a:r>
                <a:r>
                  <a:rPr lang="uk-UA" sz="2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)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uk-UA" sz="2800" b="1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sSub>
                          <m:sSubPr>
                            <m:ctrlPr>
                              <a:rPr lang="uk-UA" sz="2800" b="1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ru-RU" sz="2800" b="1" i="0">
                                <a:latin typeface="Cambria Math" panose="02040503050406030204" pitchFamily="18" charset="0"/>
                              </a:rPr>
                              <m:t>𝐥𝐨𝐠</m:t>
                            </m:r>
                          </m:e>
                          <m:sub>
                            <m:f>
                              <m:fPr>
                                <m:ctrlPr>
                                  <a:rPr lang="uk-UA" sz="2800" b="1"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uk-UA" sz="2800" b="1" i="1">
                                    <a:latin typeface="Cambria Math" panose="02040503050406030204" pitchFamily="18" charset="0"/>
                                  </a:rPr>
                                  <m:t>𝝅</m:t>
                                </m:r>
                              </m:num>
                              <m:den>
                                <m:r>
                                  <a:rPr lang="uk-UA" sz="2800" b="1" i="1">
                                    <a:latin typeface="Cambria Math" panose="02040503050406030204" pitchFamily="18" charset="0"/>
                                  </a:rPr>
                                  <m:t>𝟐</m:t>
                                </m:r>
                              </m:den>
                            </m:f>
                          </m:sub>
                        </m:sSub>
                      </m:fName>
                      <m:e>
                        <m:r>
                          <a:rPr lang="uk-UA" sz="2800" b="1" i="1">
                            <a:latin typeface="Cambria Math" panose="02040503050406030204" pitchFamily="18" charset="0"/>
                          </a:rPr>
                          <m:t>𝟎</m:t>
                        </m:r>
                        <m:r>
                          <a:rPr lang="uk-UA" sz="2800" b="1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uk-UA" sz="2800" b="1" i="1">
                            <a:latin typeface="Cambria Math" panose="02040503050406030204" pitchFamily="18" charset="0"/>
                          </a:rPr>
                          <m:t>𝟕</m:t>
                        </m:r>
                      </m:e>
                    </m:func>
                    <m:r>
                      <a:rPr lang="uk-UA" sz="2800" b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&gt;</m:t>
                    </m:r>
                    <m:func>
                      <m:funcPr>
                        <m:ctrlPr>
                          <a:rPr lang="uk-UA" sz="2800" b="1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sSub>
                          <m:sSubPr>
                            <m:ctrlPr>
                              <a:rPr lang="uk-UA" sz="2800" b="1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ru-RU" sz="2800" b="1" i="0">
                                <a:latin typeface="Cambria Math" panose="02040503050406030204" pitchFamily="18" charset="0"/>
                              </a:rPr>
                              <m:t>𝐥𝐨𝐠</m:t>
                            </m:r>
                          </m:e>
                          <m:sub>
                            <m:f>
                              <m:fPr>
                                <m:ctrlPr>
                                  <a:rPr lang="uk-UA" sz="2800" b="1"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uk-UA" sz="2800" b="1" i="1">
                                    <a:latin typeface="Cambria Math" panose="02040503050406030204" pitchFamily="18" charset="0"/>
                                  </a:rPr>
                                  <m:t>𝝅</m:t>
                                </m:r>
                              </m:num>
                              <m:den>
                                <m:r>
                                  <a:rPr lang="uk-UA" sz="2800" b="1" i="1">
                                    <a:latin typeface="Cambria Math" panose="02040503050406030204" pitchFamily="18" charset="0"/>
                                  </a:rPr>
                                  <m:t>𝟐</m:t>
                                </m:r>
                              </m:den>
                            </m:f>
                          </m:sub>
                        </m:sSub>
                      </m:fName>
                      <m:e>
                        <m:r>
                          <a:rPr lang="uk-UA" sz="2800" b="1" i="1">
                            <a:latin typeface="Cambria Math" panose="02040503050406030204" pitchFamily="18" charset="0"/>
                          </a:rPr>
                          <m:t>𝟎</m:t>
                        </m:r>
                        <m:r>
                          <a:rPr lang="uk-UA" sz="2800" b="1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uk-UA" sz="2800" b="1" i="1">
                            <a:latin typeface="Cambria Math" panose="02040503050406030204" pitchFamily="18" charset="0"/>
                          </a:rPr>
                          <m:t>𝟔</m:t>
                        </m:r>
                      </m:e>
                    </m:func>
                  </m:oMath>
                </a14:m>
                <a:endParaRPr lang="uk-UA" sz="28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22" name="Прямоугольник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30684" y="5073899"/>
                <a:ext cx="3854996" cy="689548"/>
              </a:xfrm>
              <a:prstGeom prst="rect">
                <a:avLst/>
              </a:prstGeom>
              <a:blipFill>
                <a:blip r:embed="rId12"/>
                <a:stretch>
                  <a:fillRect l="-3160" t="-9735"/>
                </a:stretch>
              </a:blipFill>
              <a:ln>
                <a:noFill/>
              </a:ln>
              <a:effectLst/>
            </p:spPr>
            <p:txBody>
              <a:bodyPr/>
              <a:lstStyle/>
              <a:p>
                <a:r>
                  <a:rPr lang="uk-UA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214866131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2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750"/>
                            </p:stCondLst>
                            <p:childTnLst>
                              <p:par>
                                <p:cTn id="2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2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xit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32" dur="2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250"/>
                            </p:stCondLst>
                            <p:childTnLst>
                              <p:par>
                                <p:cTn id="3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2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xit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44" dur="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2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250"/>
                            </p:stCondLst>
                            <p:childTnLst>
                              <p:par>
                                <p:cTn id="5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2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xit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56" dur="2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2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250"/>
                            </p:stCondLst>
                            <p:childTnLst>
                              <p:par>
                                <p:cTn id="6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4" dur="2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2" presetClass="exit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68" dur="2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250"/>
                            </p:stCondLst>
                            <p:childTnLst>
                              <p:par>
                                <p:cTn id="7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3" dur="2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" grpId="0" animBg="1"/>
      <p:bldP spid="37" grpId="0"/>
      <p:bldP spid="9" grpId="0" animBg="1"/>
      <p:bldP spid="9" grpId="1" animBg="1"/>
      <p:bldP spid="10" grpId="0" animBg="1"/>
      <p:bldP spid="10" grpId="1" animBg="1"/>
      <p:bldP spid="13" grpId="0" animBg="1"/>
      <p:bldP spid="13" grpId="1" animBg="1"/>
      <p:bldP spid="14" grpId="0" animBg="1"/>
      <p:bldP spid="14" grpId="1" animBg="1"/>
      <p:bldP spid="19" grpId="0" animBg="1"/>
      <p:bldP spid="20" grpId="0" animBg="1"/>
      <p:bldP spid="21" grpId="0" animBg="1"/>
      <p:bldP spid="2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0" y="0"/>
            <a:ext cx="12192000" cy="624114"/>
          </a:xfrm>
          <a:prstGeom prst="rect">
            <a:avLst/>
          </a:prstGeom>
          <a:solidFill>
            <a:srgbClr val="3C5A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TextBox 3"/>
          <p:cNvSpPr txBox="1"/>
          <p:nvPr/>
        </p:nvSpPr>
        <p:spPr>
          <a:xfrm>
            <a:off x="370112" y="39339"/>
            <a:ext cx="1132114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2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Розв’язуємо гуртом</a:t>
            </a:r>
            <a:endParaRPr lang="ru-RU" sz="3200" b="1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7" name="Прямоугольник 7"/>
          <p:cNvSpPr/>
          <p:nvPr/>
        </p:nvSpPr>
        <p:spPr>
          <a:xfrm>
            <a:off x="6030684" y="746765"/>
            <a:ext cx="6161315" cy="954107"/>
          </a:xfrm>
          <a:prstGeom prst="rect">
            <a:avLst/>
          </a:prstGeom>
          <a:solidFill>
            <a:srgbClr val="546057"/>
          </a:solidFill>
          <a:ln>
            <a:noFill/>
          </a:ln>
          <a:effectLst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uk-UA" sz="2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Знайдіть область визначення функції: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700924" y="752775"/>
            <a:ext cx="94499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>
                <a:solidFill>
                  <a:srgbClr val="546057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3</a:t>
            </a:r>
            <a:endParaRPr lang="uk-UA" sz="4000" b="1" kern="1200" dirty="0">
              <a:solidFill>
                <a:srgbClr val="546057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89270"/>
            <a:ext cx="976025" cy="896449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7998" y="1828860"/>
            <a:ext cx="6198682" cy="427730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2" name="Прямоугольник 7"/>
              <p:cNvSpPr/>
              <p:nvPr/>
            </p:nvSpPr>
            <p:spPr>
              <a:xfrm>
                <a:off x="6030684" y="2007516"/>
                <a:ext cx="3998840" cy="523220"/>
              </a:xfrm>
              <a:prstGeom prst="rect">
                <a:avLst/>
              </a:prstGeom>
              <a:solidFill>
                <a:srgbClr val="546057"/>
              </a:solidFill>
              <a:ln>
                <a:noFill/>
              </a:ln>
              <a:effectLst/>
            </p:spPr>
            <p:style>
              <a:lnRef idx="3">
                <a:schemeClr val="lt1"/>
              </a:lnRef>
              <a:fillRef idx="1">
                <a:schemeClr val="accent6"/>
              </a:fillRef>
              <a:effectRef idx="1">
                <a:schemeClr val="accent6"/>
              </a:effectRef>
              <a:fontRef idx="minor">
                <a:schemeClr val="lt1"/>
              </a:fontRef>
            </p:style>
            <p:txBody>
              <a:bodyPr wrap="square">
                <a:spAutoFit/>
              </a:bodyPr>
              <a:lstStyle/>
              <a:p>
                <a:r>
                  <a:rPr lang="uk-UA" sz="2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1) </a:t>
                </a:r>
                <a14:m>
                  <m:oMath xmlns:m="http://schemas.openxmlformats.org/officeDocument/2006/math">
                    <m:r>
                      <a:rPr lang="en-US" sz="2800" b="1" i="1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𝒇</m:t>
                    </m:r>
                    <m:d>
                      <m:dPr>
                        <m:ctrlPr>
                          <a:rPr lang="en-US" sz="2800" b="1" i="1" smtClean="0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</m:ctrlPr>
                      </m:dPr>
                      <m:e>
                        <m:r>
                          <a:rPr lang="en-US" sz="2800" b="1" i="1" smtClean="0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𝒙</m:t>
                        </m:r>
                      </m:e>
                    </m:d>
                    <m:r>
                      <a:rPr lang="en-US" sz="2800" b="1" i="1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=</m:t>
                    </m:r>
                    <m:func>
                      <m:funcPr>
                        <m:ctrlPr>
                          <a:rPr lang="en-US" sz="2800" b="1" i="1" smtClean="0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</m:ctrlPr>
                      </m:funcPr>
                      <m:fName>
                        <m:sSub>
                          <m:sSubPr>
                            <m:ctrlPr>
                              <a:rPr lang="en-US" sz="2800" b="1" i="1" smtClean="0">
                                <a:latin typeface="Cambria Math" panose="02040503050406030204" pitchFamily="18" charset="0"/>
                                <a:ea typeface="Tahoma" panose="020B0604030504040204" pitchFamily="34" charset="0"/>
                                <a:cs typeface="Tahoma" panose="020B0604030504040204" pitchFamily="34" charset="0"/>
                              </a:rPr>
                            </m:ctrlPr>
                          </m:sSubPr>
                          <m:e>
                            <m:r>
                              <a:rPr lang="en-US" sz="2800" b="1" i="0" smtClean="0">
                                <a:latin typeface="Cambria Math" panose="02040503050406030204" pitchFamily="18" charset="0"/>
                                <a:ea typeface="Tahoma" panose="020B0604030504040204" pitchFamily="34" charset="0"/>
                                <a:cs typeface="Tahoma" panose="020B0604030504040204" pitchFamily="34" charset="0"/>
                              </a:rPr>
                              <m:t>𝐥𝐨𝐠</m:t>
                            </m:r>
                          </m:e>
                          <m:sub>
                            <m:r>
                              <a:rPr lang="en-US" sz="2800" b="1" i="1" smtClean="0">
                                <a:latin typeface="Cambria Math" panose="02040503050406030204" pitchFamily="18" charset="0"/>
                                <a:ea typeface="Tahoma" panose="020B0604030504040204" pitchFamily="34" charset="0"/>
                                <a:cs typeface="Tahoma" panose="020B0604030504040204" pitchFamily="34" charset="0"/>
                              </a:rPr>
                              <m:t>𝟑</m:t>
                            </m:r>
                          </m:sub>
                        </m:sSub>
                      </m:fName>
                      <m:e>
                        <m:d>
                          <m:dPr>
                            <m:ctrlPr>
                              <a:rPr lang="en-US" sz="2800" b="1" i="1" smtClean="0">
                                <a:latin typeface="Cambria Math" panose="02040503050406030204" pitchFamily="18" charset="0"/>
                                <a:ea typeface="Tahoma" panose="020B0604030504040204" pitchFamily="34" charset="0"/>
                                <a:cs typeface="Tahoma" panose="020B0604030504040204" pitchFamily="34" charset="0"/>
                              </a:rPr>
                            </m:ctrlPr>
                          </m:dPr>
                          <m:e>
                            <m:r>
                              <a:rPr lang="en-US" sz="2800" b="1" i="1" smtClean="0">
                                <a:latin typeface="Cambria Math" panose="02040503050406030204" pitchFamily="18" charset="0"/>
                                <a:ea typeface="Tahoma" panose="020B0604030504040204" pitchFamily="34" charset="0"/>
                                <a:cs typeface="Tahoma" panose="020B0604030504040204" pitchFamily="34" charset="0"/>
                              </a:rPr>
                              <m:t>𝒙</m:t>
                            </m:r>
                            <m:r>
                              <a:rPr lang="en-US" sz="2800" b="1" i="1" smtClean="0">
                                <a:latin typeface="Cambria Math" panose="02040503050406030204" pitchFamily="18" charset="0"/>
                                <a:ea typeface="Tahoma" panose="020B0604030504040204" pitchFamily="34" charset="0"/>
                                <a:cs typeface="Tahoma" panose="020B0604030504040204" pitchFamily="34" charset="0"/>
                              </a:rPr>
                              <m:t>+</m:t>
                            </m:r>
                            <m:r>
                              <a:rPr lang="en-US" sz="2800" b="1" i="1" smtClean="0">
                                <a:latin typeface="Cambria Math" panose="02040503050406030204" pitchFamily="18" charset="0"/>
                                <a:ea typeface="Tahoma" panose="020B0604030504040204" pitchFamily="34" charset="0"/>
                                <a:cs typeface="Tahoma" panose="020B0604030504040204" pitchFamily="34" charset="0"/>
                              </a:rPr>
                              <m:t>𝟏</m:t>
                            </m:r>
                          </m:e>
                        </m:d>
                      </m:e>
                    </m:func>
                  </m:oMath>
                </a14:m>
                <a:endParaRPr lang="uk-UA" sz="28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12" name="Прямоугольник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30684" y="2007516"/>
                <a:ext cx="3998840" cy="523220"/>
              </a:xfrm>
              <a:prstGeom prst="rect">
                <a:avLst/>
              </a:prstGeom>
              <a:blipFill>
                <a:blip r:embed="rId5"/>
                <a:stretch>
                  <a:fillRect l="-3049" t="-12791" b="-30233"/>
                </a:stretch>
              </a:blipFill>
              <a:ln>
                <a:noFill/>
              </a:ln>
              <a:effectLst/>
            </p:spPr>
            <p:txBody>
              <a:bodyPr/>
              <a:lstStyle/>
              <a:p>
                <a:r>
                  <a:rPr lang="uk-U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Прямоугольник 7"/>
              <p:cNvSpPr/>
              <p:nvPr/>
            </p:nvSpPr>
            <p:spPr>
              <a:xfrm>
                <a:off x="6030683" y="2783623"/>
                <a:ext cx="3998841" cy="761299"/>
              </a:xfrm>
              <a:prstGeom prst="rect">
                <a:avLst/>
              </a:prstGeom>
              <a:solidFill>
                <a:srgbClr val="546057"/>
              </a:solidFill>
              <a:ln>
                <a:noFill/>
              </a:ln>
              <a:effectLst/>
            </p:spPr>
            <p:style>
              <a:lnRef idx="3">
                <a:schemeClr val="lt1"/>
              </a:lnRef>
              <a:fillRef idx="1">
                <a:schemeClr val="accent6"/>
              </a:fillRef>
              <a:effectRef idx="1">
                <a:schemeClr val="accent6"/>
              </a:effectRef>
              <a:fontRef idx="minor">
                <a:schemeClr val="lt1"/>
              </a:fontRef>
            </p:style>
            <p:txBody>
              <a:bodyPr wrap="square">
                <a:spAutoFit/>
              </a:bodyPr>
              <a:lstStyle/>
              <a:p>
                <a:r>
                  <a:rPr lang="en-US" sz="2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2</a:t>
                </a:r>
                <a:r>
                  <a:rPr lang="uk-UA" sz="2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)</a:t>
                </a:r>
                <a:r>
                  <a:rPr lang="en-US" sz="2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b="1" i="1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𝒇</m:t>
                    </m:r>
                    <m:d>
                      <m:dPr>
                        <m:ctrlPr>
                          <a:rPr lang="en-US" sz="2800" b="1" i="1" smtClean="0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</m:ctrlPr>
                      </m:dPr>
                      <m:e>
                        <m:r>
                          <a:rPr lang="en-US" sz="2800" b="1" i="1" smtClean="0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𝒙</m:t>
                        </m:r>
                      </m:e>
                    </m:d>
                    <m:r>
                      <a:rPr lang="en-US" sz="2800" b="1" i="1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=</m:t>
                    </m:r>
                    <m:func>
                      <m:funcPr>
                        <m:ctrlPr>
                          <a:rPr lang="en-US" sz="2800" b="1" i="1" smtClean="0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</m:ctrlPr>
                      </m:funcPr>
                      <m:fName>
                        <m:sSub>
                          <m:sSubPr>
                            <m:ctrlPr>
                              <a:rPr lang="en-US" sz="2800" b="1" i="1" smtClean="0">
                                <a:latin typeface="Cambria Math" panose="02040503050406030204" pitchFamily="18" charset="0"/>
                                <a:ea typeface="Tahoma" panose="020B0604030504040204" pitchFamily="34" charset="0"/>
                                <a:cs typeface="Tahoma" panose="020B0604030504040204" pitchFamily="34" charset="0"/>
                              </a:rPr>
                            </m:ctrlPr>
                          </m:sSubPr>
                          <m:e>
                            <m:r>
                              <a:rPr lang="en-US" sz="2800" b="1" i="0" smtClean="0">
                                <a:latin typeface="Cambria Math" panose="02040503050406030204" pitchFamily="18" charset="0"/>
                                <a:ea typeface="Tahoma" panose="020B0604030504040204" pitchFamily="34" charset="0"/>
                                <a:cs typeface="Tahoma" panose="020B0604030504040204" pitchFamily="34" charset="0"/>
                              </a:rPr>
                              <m:t>𝐥𝐨𝐠</m:t>
                            </m:r>
                          </m:e>
                          <m:sub>
                            <m:f>
                              <m:fPr>
                                <m:ctrlPr>
                                  <a:rPr lang="en-US" sz="2800" b="1" i="1" smtClean="0">
                                    <a:latin typeface="Cambria Math" panose="02040503050406030204" pitchFamily="18" charset="0"/>
                                    <a:ea typeface="Tahoma" panose="020B0604030504040204" pitchFamily="34" charset="0"/>
                                    <a:cs typeface="Tahoma" panose="020B0604030504040204" pitchFamily="34" charset="0"/>
                                  </a:rPr>
                                </m:ctrlPr>
                              </m:fPr>
                              <m:num>
                                <m:r>
                                  <a:rPr lang="en-US" sz="2800" b="1" i="1" smtClean="0">
                                    <a:latin typeface="Cambria Math" panose="02040503050406030204" pitchFamily="18" charset="0"/>
                                    <a:ea typeface="Tahoma" panose="020B0604030504040204" pitchFamily="34" charset="0"/>
                                    <a:cs typeface="Tahoma" panose="020B0604030504040204" pitchFamily="34" charset="0"/>
                                  </a:rPr>
                                  <m:t>𝟏</m:t>
                                </m:r>
                              </m:num>
                              <m:den>
                                <m:r>
                                  <a:rPr lang="en-US" sz="2800" b="1" i="1" smtClean="0">
                                    <a:latin typeface="Cambria Math" panose="02040503050406030204" pitchFamily="18" charset="0"/>
                                    <a:ea typeface="Tahoma" panose="020B0604030504040204" pitchFamily="34" charset="0"/>
                                    <a:cs typeface="Tahoma" panose="020B0604030504040204" pitchFamily="34" charset="0"/>
                                  </a:rPr>
                                  <m:t>𝟐</m:t>
                                </m:r>
                              </m:den>
                            </m:f>
                          </m:sub>
                        </m:sSub>
                      </m:fName>
                      <m:e>
                        <m:d>
                          <m:dPr>
                            <m:ctrlPr>
                              <a:rPr lang="en-US" sz="2800" b="1" i="1" smtClean="0">
                                <a:latin typeface="Cambria Math" panose="02040503050406030204" pitchFamily="18" charset="0"/>
                                <a:ea typeface="Tahoma" panose="020B0604030504040204" pitchFamily="34" charset="0"/>
                                <a:cs typeface="Tahoma" panose="020B0604030504040204" pitchFamily="34" charset="0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en-US" sz="2800" b="1" i="1" smtClean="0">
                                    <a:latin typeface="Cambria Math" panose="02040503050406030204" pitchFamily="18" charset="0"/>
                                    <a:ea typeface="Tahoma" panose="020B0604030504040204" pitchFamily="34" charset="0"/>
                                    <a:cs typeface="Tahoma" panose="020B0604030504040204" pitchFamily="34" charset="0"/>
                                  </a:rPr>
                                </m:ctrlPr>
                              </m:sSupPr>
                              <m:e>
                                <m:r>
                                  <a:rPr lang="en-US" sz="2800" b="1" i="1" smtClean="0">
                                    <a:latin typeface="Cambria Math" panose="02040503050406030204" pitchFamily="18" charset="0"/>
                                    <a:ea typeface="Tahoma" panose="020B0604030504040204" pitchFamily="34" charset="0"/>
                                    <a:cs typeface="Tahoma" panose="020B0604030504040204" pitchFamily="34" charset="0"/>
                                  </a:rPr>
                                  <m:t>𝒙</m:t>
                                </m:r>
                              </m:e>
                              <m:sup>
                                <m:r>
                                  <a:rPr lang="en-US" sz="2800" b="1" i="1" smtClean="0">
                                    <a:latin typeface="Cambria Math" panose="02040503050406030204" pitchFamily="18" charset="0"/>
                                    <a:ea typeface="Tahoma" panose="020B0604030504040204" pitchFamily="34" charset="0"/>
                                    <a:cs typeface="Tahoma" panose="020B0604030504040204" pitchFamily="34" charset="0"/>
                                  </a:rPr>
                                  <m:t>𝟐</m:t>
                                </m:r>
                              </m:sup>
                            </m:sSup>
                            <m:r>
                              <a:rPr lang="en-US" sz="2800" b="1" i="1" smtClean="0">
                                <a:latin typeface="Cambria Math" panose="02040503050406030204" pitchFamily="18" charset="0"/>
                                <a:ea typeface="Tahoma" panose="020B0604030504040204" pitchFamily="34" charset="0"/>
                                <a:cs typeface="Tahoma" panose="020B0604030504040204" pitchFamily="34" charset="0"/>
                              </a:rPr>
                              <m:t>+</m:t>
                            </m:r>
                            <m:r>
                              <a:rPr lang="en-US" sz="2800" b="1" i="1" smtClean="0">
                                <a:latin typeface="Cambria Math" panose="02040503050406030204" pitchFamily="18" charset="0"/>
                                <a:ea typeface="Tahoma" panose="020B0604030504040204" pitchFamily="34" charset="0"/>
                                <a:cs typeface="Tahoma" panose="020B0604030504040204" pitchFamily="34" charset="0"/>
                              </a:rPr>
                              <m:t>𝟏</m:t>
                            </m:r>
                          </m:e>
                        </m:d>
                      </m:e>
                    </m:func>
                  </m:oMath>
                </a14:m>
                <a:endParaRPr lang="uk-UA" sz="28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13" name="Прямоугольник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30683" y="2783623"/>
                <a:ext cx="3998841" cy="761299"/>
              </a:xfrm>
              <a:prstGeom prst="rect">
                <a:avLst/>
              </a:prstGeom>
              <a:blipFill>
                <a:blip r:embed="rId6"/>
                <a:stretch>
                  <a:fillRect l="-3049" t="-7200"/>
                </a:stretch>
              </a:blipFill>
              <a:ln>
                <a:noFill/>
              </a:ln>
              <a:effectLst/>
            </p:spPr>
            <p:txBody>
              <a:bodyPr/>
              <a:lstStyle/>
              <a:p>
                <a:r>
                  <a:rPr lang="uk-U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Прямоугольник 7"/>
              <p:cNvSpPr/>
              <p:nvPr/>
            </p:nvSpPr>
            <p:spPr>
              <a:xfrm>
                <a:off x="6030683" y="3773442"/>
                <a:ext cx="3998841" cy="523220"/>
              </a:xfrm>
              <a:prstGeom prst="rect">
                <a:avLst/>
              </a:prstGeom>
              <a:solidFill>
                <a:srgbClr val="546057"/>
              </a:solidFill>
              <a:ln>
                <a:noFill/>
              </a:ln>
              <a:effectLst/>
            </p:spPr>
            <p:style>
              <a:lnRef idx="3">
                <a:schemeClr val="lt1"/>
              </a:lnRef>
              <a:fillRef idx="1">
                <a:schemeClr val="accent6"/>
              </a:fillRef>
              <a:effectRef idx="1">
                <a:schemeClr val="accent6"/>
              </a:effectRef>
              <a:fontRef idx="minor">
                <a:schemeClr val="lt1"/>
              </a:fontRef>
            </p:style>
            <p:txBody>
              <a:bodyPr wrap="square">
                <a:spAutoFit/>
              </a:bodyPr>
              <a:lstStyle/>
              <a:p>
                <a:r>
                  <a:rPr lang="en-US" sz="2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3</a:t>
                </a:r>
                <a:r>
                  <a:rPr lang="uk-UA" sz="2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)</a:t>
                </a:r>
                <a:r>
                  <a:rPr lang="en-US" sz="2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b="1" i="1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𝒇</m:t>
                    </m:r>
                    <m:d>
                      <m:dPr>
                        <m:ctrlPr>
                          <a:rPr lang="en-US" sz="2800" b="1" i="1" smtClean="0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</m:ctrlPr>
                      </m:dPr>
                      <m:e>
                        <m:r>
                          <a:rPr lang="en-US" sz="2800" b="1" i="1" smtClean="0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𝒙</m:t>
                        </m:r>
                      </m:e>
                    </m:d>
                    <m:r>
                      <a:rPr lang="en-US" sz="2800" b="1" i="1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=</m:t>
                    </m:r>
                    <m:func>
                      <m:funcPr>
                        <m:ctrlPr>
                          <a:rPr lang="en-US" sz="2800" b="1" i="1" smtClean="0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</m:ctrlPr>
                      </m:funcPr>
                      <m:fName>
                        <m:sSub>
                          <m:sSubPr>
                            <m:ctrlPr>
                              <a:rPr lang="en-US" sz="2800" b="1" i="1" smtClean="0">
                                <a:latin typeface="Cambria Math" panose="02040503050406030204" pitchFamily="18" charset="0"/>
                                <a:ea typeface="Tahoma" panose="020B0604030504040204" pitchFamily="34" charset="0"/>
                                <a:cs typeface="Tahoma" panose="020B0604030504040204" pitchFamily="34" charset="0"/>
                              </a:rPr>
                            </m:ctrlPr>
                          </m:sSubPr>
                          <m:e>
                            <m:r>
                              <a:rPr lang="en-US" sz="2800" b="1" i="0" smtClean="0">
                                <a:latin typeface="Cambria Math" panose="02040503050406030204" pitchFamily="18" charset="0"/>
                                <a:ea typeface="Tahoma" panose="020B0604030504040204" pitchFamily="34" charset="0"/>
                                <a:cs typeface="Tahoma" panose="020B0604030504040204" pitchFamily="34" charset="0"/>
                              </a:rPr>
                              <m:t>𝐥𝐨𝐠</m:t>
                            </m:r>
                          </m:e>
                          <m:sub>
                            <m:r>
                              <a:rPr lang="en-US" sz="2800" b="1" i="1" smtClean="0">
                                <a:latin typeface="Cambria Math" panose="02040503050406030204" pitchFamily="18" charset="0"/>
                                <a:ea typeface="Tahoma" panose="020B0604030504040204" pitchFamily="34" charset="0"/>
                                <a:cs typeface="Tahoma" panose="020B0604030504040204" pitchFamily="34" charset="0"/>
                              </a:rPr>
                              <m:t>𝟒</m:t>
                            </m:r>
                          </m:sub>
                        </m:sSub>
                      </m:fName>
                      <m:e>
                        <m:d>
                          <m:dPr>
                            <m:ctrlPr>
                              <a:rPr lang="en-US" sz="2800" b="1" i="1" smtClean="0">
                                <a:latin typeface="Cambria Math" panose="02040503050406030204" pitchFamily="18" charset="0"/>
                                <a:ea typeface="Tahoma" panose="020B0604030504040204" pitchFamily="34" charset="0"/>
                                <a:cs typeface="Tahoma" panose="020B0604030504040204" pitchFamily="34" charset="0"/>
                              </a:rPr>
                            </m:ctrlPr>
                          </m:dPr>
                          <m:e>
                            <m:r>
                              <a:rPr lang="en-US" sz="2800" b="1" i="1" smtClean="0">
                                <a:latin typeface="Cambria Math" panose="02040503050406030204" pitchFamily="18" charset="0"/>
                                <a:ea typeface="Tahoma" panose="020B0604030504040204" pitchFamily="34" charset="0"/>
                                <a:cs typeface="Tahoma" panose="020B0604030504040204" pitchFamily="34" charset="0"/>
                              </a:rPr>
                              <m:t>−</m:t>
                            </m:r>
                            <m:r>
                              <a:rPr lang="en-US" sz="2800" b="1" i="1" smtClean="0">
                                <a:latin typeface="Cambria Math" panose="02040503050406030204" pitchFamily="18" charset="0"/>
                                <a:ea typeface="Tahoma" panose="020B0604030504040204" pitchFamily="34" charset="0"/>
                                <a:cs typeface="Tahoma" panose="020B0604030504040204" pitchFamily="34" charset="0"/>
                              </a:rPr>
                              <m:t>𝒙</m:t>
                            </m:r>
                          </m:e>
                        </m:d>
                      </m:e>
                    </m:func>
                  </m:oMath>
                </a14:m>
                <a:endParaRPr lang="uk-UA" sz="28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14" name="Прямоугольник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30683" y="3773442"/>
                <a:ext cx="3998841" cy="523220"/>
              </a:xfrm>
              <a:prstGeom prst="rect">
                <a:avLst/>
              </a:prstGeom>
              <a:blipFill>
                <a:blip r:embed="rId7"/>
                <a:stretch>
                  <a:fillRect l="-3049" t="-12791" b="-30233"/>
                </a:stretch>
              </a:blipFill>
              <a:ln>
                <a:noFill/>
              </a:ln>
              <a:effectLst/>
            </p:spPr>
            <p:txBody>
              <a:bodyPr/>
              <a:lstStyle/>
              <a:p>
                <a:r>
                  <a:rPr lang="uk-U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Прямоугольник 7"/>
              <p:cNvSpPr/>
              <p:nvPr/>
            </p:nvSpPr>
            <p:spPr>
              <a:xfrm>
                <a:off x="6030682" y="4549549"/>
                <a:ext cx="4990243" cy="578685"/>
              </a:xfrm>
              <a:prstGeom prst="rect">
                <a:avLst/>
              </a:prstGeom>
              <a:solidFill>
                <a:srgbClr val="546057"/>
              </a:solidFill>
              <a:ln>
                <a:noFill/>
              </a:ln>
              <a:effectLst/>
            </p:spPr>
            <p:style>
              <a:lnRef idx="3">
                <a:schemeClr val="lt1"/>
              </a:lnRef>
              <a:fillRef idx="1">
                <a:schemeClr val="accent6"/>
              </a:fillRef>
              <a:effectRef idx="1">
                <a:schemeClr val="accent6"/>
              </a:effectRef>
              <a:fontRef idx="minor">
                <a:schemeClr val="lt1"/>
              </a:fontRef>
            </p:style>
            <p:txBody>
              <a:bodyPr wrap="square">
                <a:spAutoFit/>
              </a:bodyPr>
              <a:lstStyle/>
              <a:p>
                <a:r>
                  <a:rPr lang="en-US" sz="2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4</a:t>
                </a:r>
                <a:r>
                  <a:rPr lang="uk-UA" sz="2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)</a:t>
                </a:r>
                <a:r>
                  <a:rPr lang="en-US" sz="2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b="1" i="1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𝒇</m:t>
                    </m:r>
                    <m:d>
                      <m:dPr>
                        <m:ctrlPr>
                          <a:rPr lang="en-US" sz="2800" b="1" i="1" smtClean="0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</m:ctrlPr>
                      </m:dPr>
                      <m:e>
                        <m:r>
                          <a:rPr lang="en-US" sz="2800" b="1" i="1" smtClean="0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𝒙</m:t>
                        </m:r>
                      </m:e>
                    </m:d>
                    <m:r>
                      <a:rPr lang="en-US" sz="2800" b="1" i="1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=</m:t>
                    </m:r>
                    <m:func>
                      <m:funcPr>
                        <m:ctrlPr>
                          <a:rPr lang="en-US" sz="2800" b="1" i="1" smtClean="0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</m:ctrlPr>
                      </m:funcPr>
                      <m:fName>
                        <m:sSub>
                          <m:sSubPr>
                            <m:ctrlPr>
                              <a:rPr lang="en-US" sz="2800" b="1" i="1" smtClean="0">
                                <a:latin typeface="Cambria Math" panose="02040503050406030204" pitchFamily="18" charset="0"/>
                                <a:ea typeface="Tahoma" panose="020B0604030504040204" pitchFamily="34" charset="0"/>
                                <a:cs typeface="Tahoma" panose="020B0604030504040204" pitchFamily="34" charset="0"/>
                              </a:rPr>
                            </m:ctrlPr>
                          </m:sSubPr>
                          <m:e>
                            <m:r>
                              <a:rPr lang="en-US" sz="2800" b="1" i="0" smtClean="0">
                                <a:latin typeface="Cambria Math" panose="02040503050406030204" pitchFamily="18" charset="0"/>
                                <a:ea typeface="Tahoma" panose="020B0604030504040204" pitchFamily="34" charset="0"/>
                                <a:cs typeface="Tahoma" panose="020B0604030504040204" pitchFamily="34" charset="0"/>
                              </a:rPr>
                              <m:t>𝐥𝐨𝐠</m:t>
                            </m:r>
                          </m:e>
                          <m:sub>
                            <m:r>
                              <a:rPr lang="en-US" sz="2800" b="1" i="1" smtClean="0">
                                <a:latin typeface="Cambria Math" panose="02040503050406030204" pitchFamily="18" charset="0"/>
                                <a:ea typeface="Tahoma" panose="020B0604030504040204" pitchFamily="34" charset="0"/>
                                <a:cs typeface="Tahoma" panose="020B0604030504040204" pitchFamily="34" charset="0"/>
                              </a:rPr>
                              <m:t>𝟎</m:t>
                            </m:r>
                            <m:r>
                              <a:rPr lang="en-US" sz="2800" b="1" i="1" smtClean="0">
                                <a:latin typeface="Cambria Math" panose="02040503050406030204" pitchFamily="18" charset="0"/>
                                <a:ea typeface="Tahoma" panose="020B0604030504040204" pitchFamily="34" charset="0"/>
                                <a:cs typeface="Tahoma" panose="020B0604030504040204" pitchFamily="34" charset="0"/>
                              </a:rPr>
                              <m:t>,</m:t>
                            </m:r>
                            <m:r>
                              <a:rPr lang="en-US" sz="2800" b="1" i="1" smtClean="0">
                                <a:latin typeface="Cambria Math" panose="02040503050406030204" pitchFamily="18" charset="0"/>
                                <a:ea typeface="Tahoma" panose="020B0604030504040204" pitchFamily="34" charset="0"/>
                                <a:cs typeface="Tahoma" panose="020B0604030504040204" pitchFamily="34" charset="0"/>
                              </a:rPr>
                              <m:t>𝟔</m:t>
                            </m:r>
                          </m:sub>
                        </m:sSub>
                      </m:fName>
                      <m:e>
                        <m:d>
                          <m:dPr>
                            <m:ctrlPr>
                              <a:rPr lang="en-US" sz="2800" b="1" i="1" smtClean="0">
                                <a:latin typeface="Cambria Math" panose="02040503050406030204" pitchFamily="18" charset="0"/>
                                <a:ea typeface="Tahoma" panose="020B0604030504040204" pitchFamily="34" charset="0"/>
                                <a:cs typeface="Tahoma" panose="020B0604030504040204" pitchFamily="34" charset="0"/>
                              </a:rPr>
                            </m:ctrlPr>
                          </m:dPr>
                          <m:e>
                            <m:r>
                              <a:rPr lang="en-US" sz="2800" b="1" i="1" smtClean="0">
                                <a:latin typeface="Cambria Math" panose="02040503050406030204" pitchFamily="18" charset="0"/>
                                <a:ea typeface="Tahoma" panose="020B0604030504040204" pitchFamily="34" charset="0"/>
                                <a:cs typeface="Tahoma" panose="020B0604030504040204" pitchFamily="34" charset="0"/>
                              </a:rPr>
                              <m:t>𝟓</m:t>
                            </m:r>
                            <m:r>
                              <a:rPr lang="en-US" sz="2800" b="1" i="1" smtClean="0">
                                <a:latin typeface="Cambria Math" panose="02040503050406030204" pitchFamily="18" charset="0"/>
                                <a:ea typeface="Tahoma" panose="020B0604030504040204" pitchFamily="34" charset="0"/>
                                <a:cs typeface="Tahoma" panose="020B0604030504040204" pitchFamily="34" charset="0"/>
                              </a:rPr>
                              <m:t>𝒙</m:t>
                            </m:r>
                            <m:r>
                              <a:rPr lang="en-US" sz="2800" b="1" i="1" smtClean="0">
                                <a:latin typeface="Cambria Math" panose="02040503050406030204" pitchFamily="18" charset="0"/>
                                <a:ea typeface="Tahoma" panose="020B0604030504040204" pitchFamily="34" charset="0"/>
                                <a:cs typeface="Tahoma" panose="020B0604030504040204" pitchFamily="34" charset="0"/>
                              </a:rPr>
                              <m:t>−</m:t>
                            </m:r>
                            <m:r>
                              <a:rPr lang="en-US" sz="2800" b="1" i="1" smtClean="0">
                                <a:latin typeface="Cambria Math" panose="02040503050406030204" pitchFamily="18" charset="0"/>
                                <a:ea typeface="Tahoma" panose="020B0604030504040204" pitchFamily="34" charset="0"/>
                                <a:cs typeface="Tahoma" panose="020B0604030504040204" pitchFamily="34" charset="0"/>
                              </a:rPr>
                              <m:t>𝟔</m:t>
                            </m:r>
                            <m:r>
                              <a:rPr lang="en-US" sz="2800" b="1" i="1" smtClean="0">
                                <a:latin typeface="Cambria Math" panose="02040503050406030204" pitchFamily="18" charset="0"/>
                                <a:ea typeface="Tahoma" panose="020B0604030504040204" pitchFamily="34" charset="0"/>
                                <a:cs typeface="Tahoma" panose="020B0604030504040204" pitchFamily="34" charset="0"/>
                              </a:rPr>
                              <m:t>−</m:t>
                            </m:r>
                            <m:sSup>
                              <m:sSupPr>
                                <m:ctrlPr>
                                  <a:rPr lang="en-US" sz="2800" b="1" i="1" smtClean="0">
                                    <a:latin typeface="Cambria Math" panose="02040503050406030204" pitchFamily="18" charset="0"/>
                                    <a:ea typeface="Tahoma" panose="020B0604030504040204" pitchFamily="34" charset="0"/>
                                    <a:cs typeface="Tahoma" panose="020B0604030504040204" pitchFamily="34" charset="0"/>
                                  </a:rPr>
                                </m:ctrlPr>
                              </m:sSupPr>
                              <m:e>
                                <m:r>
                                  <a:rPr lang="en-US" sz="2800" b="1" i="1" smtClean="0">
                                    <a:latin typeface="Cambria Math" panose="02040503050406030204" pitchFamily="18" charset="0"/>
                                    <a:ea typeface="Tahoma" panose="020B0604030504040204" pitchFamily="34" charset="0"/>
                                    <a:cs typeface="Tahoma" panose="020B0604030504040204" pitchFamily="34" charset="0"/>
                                  </a:rPr>
                                  <m:t>𝒙</m:t>
                                </m:r>
                              </m:e>
                              <m:sup>
                                <m:r>
                                  <a:rPr lang="en-US" sz="2800" b="1" i="1" smtClean="0">
                                    <a:latin typeface="Cambria Math" panose="02040503050406030204" pitchFamily="18" charset="0"/>
                                    <a:ea typeface="Tahoma" panose="020B0604030504040204" pitchFamily="34" charset="0"/>
                                    <a:cs typeface="Tahoma" panose="020B0604030504040204" pitchFamily="34" charset="0"/>
                                  </a:rPr>
                                  <m:t>𝟐</m:t>
                                </m:r>
                              </m:sup>
                            </m:sSup>
                          </m:e>
                        </m:d>
                      </m:e>
                    </m:func>
                  </m:oMath>
                </a14:m>
                <a:endParaRPr lang="uk-UA" sz="28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15" name="Прямоугольник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30682" y="4549549"/>
                <a:ext cx="4990243" cy="578685"/>
              </a:xfrm>
              <a:prstGeom prst="rect">
                <a:avLst/>
              </a:prstGeom>
              <a:blipFill>
                <a:blip r:embed="rId8"/>
                <a:stretch>
                  <a:fillRect l="-2442" t="-8421" b="-21053"/>
                </a:stretch>
              </a:blipFill>
              <a:ln>
                <a:noFill/>
              </a:ln>
              <a:effectLst/>
            </p:spPr>
            <p:txBody>
              <a:bodyPr/>
              <a:lstStyle/>
              <a:p>
                <a:r>
                  <a:rPr lang="uk-U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Прямоугольник 7"/>
              <p:cNvSpPr/>
              <p:nvPr/>
            </p:nvSpPr>
            <p:spPr>
              <a:xfrm>
                <a:off x="6030681" y="5384209"/>
                <a:ext cx="4990243" cy="542136"/>
              </a:xfrm>
              <a:prstGeom prst="rect">
                <a:avLst/>
              </a:prstGeom>
              <a:solidFill>
                <a:srgbClr val="546057"/>
              </a:solidFill>
              <a:ln>
                <a:noFill/>
              </a:ln>
              <a:effectLst/>
            </p:spPr>
            <p:style>
              <a:lnRef idx="3">
                <a:schemeClr val="lt1"/>
              </a:lnRef>
              <a:fillRef idx="1">
                <a:schemeClr val="accent6"/>
              </a:fillRef>
              <a:effectRef idx="1">
                <a:schemeClr val="accent6"/>
              </a:effectRef>
              <a:fontRef idx="minor">
                <a:schemeClr val="lt1"/>
              </a:fontRef>
            </p:style>
            <p:txBody>
              <a:bodyPr wrap="square">
                <a:spAutoFit/>
              </a:bodyPr>
              <a:lstStyle/>
              <a:p>
                <a:r>
                  <a:rPr lang="en-US" sz="2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5</a:t>
                </a:r>
                <a:r>
                  <a:rPr lang="uk-UA" sz="2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)</a:t>
                </a:r>
                <a:r>
                  <a:rPr lang="en-US" sz="2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b="1" i="1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𝒇</m:t>
                    </m:r>
                    <m:d>
                      <m:dPr>
                        <m:ctrlPr>
                          <a:rPr lang="en-US" sz="2800" b="1" i="1" smtClean="0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</m:ctrlPr>
                      </m:dPr>
                      <m:e>
                        <m:r>
                          <a:rPr lang="en-US" sz="2800" b="1" i="1" smtClean="0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𝒙</m:t>
                        </m:r>
                      </m:e>
                    </m:d>
                    <m:r>
                      <a:rPr lang="en-US" sz="2800" b="1" i="1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=</m:t>
                    </m:r>
                    <m:r>
                      <a:rPr lang="en-US" sz="2800" b="1" i="1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𝟐</m:t>
                    </m:r>
                    <m:r>
                      <a:rPr lang="en-US" sz="2800" b="1" i="0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𝐥𝐠</m:t>
                    </m:r>
                    <m:r>
                      <a:rPr lang="en-US" sz="2800" b="1" i="1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 </m:t>
                    </m:r>
                    <m:r>
                      <a:rPr lang="en-US" sz="2800" b="1" i="1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𝒙</m:t>
                    </m:r>
                    <m:r>
                      <a:rPr lang="en-US" sz="2800" b="1" i="1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+</m:t>
                    </m:r>
                    <m:r>
                      <a:rPr lang="en-US" sz="2800" b="1" i="1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𝟑</m:t>
                    </m:r>
                    <m:r>
                      <a:rPr lang="en-US" sz="2800" b="1" i="0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𝐥𝐠</m:t>
                    </m:r>
                    <m:r>
                      <a:rPr lang="en-US" sz="2800" b="1" i="1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 </m:t>
                    </m:r>
                    <m:d>
                      <m:dPr>
                        <m:ctrlPr>
                          <a:rPr lang="en-US" sz="2800" b="1" i="1" smtClean="0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</m:ctrlPr>
                      </m:dPr>
                      <m:e>
                        <m:r>
                          <a:rPr lang="en-US" sz="2800" b="1" i="1" smtClean="0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𝟐</m:t>
                        </m:r>
                        <m:r>
                          <a:rPr lang="en-US" sz="2800" b="1" i="1" smtClean="0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−</m:t>
                        </m:r>
                        <m:r>
                          <a:rPr lang="en-US" sz="2800" b="1" i="1" smtClean="0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𝒙</m:t>
                        </m:r>
                      </m:e>
                    </m:d>
                  </m:oMath>
                </a14:m>
                <a:endParaRPr lang="uk-UA" sz="28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17" name="Прямоугольник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30681" y="5384209"/>
                <a:ext cx="4990243" cy="542136"/>
              </a:xfrm>
              <a:prstGeom prst="rect">
                <a:avLst/>
              </a:prstGeom>
              <a:blipFill>
                <a:blip r:embed="rId9"/>
                <a:stretch>
                  <a:fillRect l="-2442" t="-12360" b="-25843"/>
                </a:stretch>
              </a:blipFill>
              <a:ln>
                <a:noFill/>
              </a:ln>
              <a:effectLst/>
            </p:spPr>
            <p:txBody>
              <a:bodyPr/>
              <a:lstStyle/>
              <a:p>
                <a:r>
                  <a:rPr lang="uk-U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Прямоугольник 7"/>
              <p:cNvSpPr/>
              <p:nvPr/>
            </p:nvSpPr>
            <p:spPr>
              <a:xfrm>
                <a:off x="6030680" y="6182320"/>
                <a:ext cx="4990243" cy="594650"/>
              </a:xfrm>
              <a:prstGeom prst="rect">
                <a:avLst/>
              </a:prstGeom>
              <a:solidFill>
                <a:srgbClr val="546057"/>
              </a:solidFill>
              <a:ln>
                <a:noFill/>
              </a:ln>
              <a:effectLst/>
            </p:spPr>
            <p:style>
              <a:lnRef idx="3">
                <a:schemeClr val="lt1"/>
              </a:lnRef>
              <a:fillRef idx="1">
                <a:schemeClr val="accent6"/>
              </a:fillRef>
              <a:effectRef idx="1">
                <a:schemeClr val="accent6"/>
              </a:effectRef>
              <a:fontRef idx="minor">
                <a:schemeClr val="lt1"/>
              </a:fontRef>
            </p:style>
            <p:txBody>
              <a:bodyPr wrap="square">
                <a:spAutoFit/>
              </a:bodyPr>
              <a:lstStyle/>
              <a:p>
                <a:r>
                  <a:rPr lang="en-US" sz="2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6</a:t>
                </a:r>
                <a:r>
                  <a:rPr lang="uk-UA" sz="2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)</a:t>
                </a:r>
                <a:r>
                  <a:rPr lang="en-US" sz="2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b="1" i="1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𝒇</m:t>
                    </m:r>
                    <m:d>
                      <m:dPr>
                        <m:ctrlPr>
                          <a:rPr lang="en-US" sz="2800" b="1" i="1" smtClean="0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</m:ctrlPr>
                      </m:dPr>
                      <m:e>
                        <m:r>
                          <a:rPr lang="en-US" sz="2800" b="1" i="1" smtClean="0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𝒙</m:t>
                        </m:r>
                      </m:e>
                    </m:d>
                    <m:r>
                      <a:rPr lang="en-US" sz="2800" b="1" i="1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=</m:t>
                    </m:r>
                    <m:r>
                      <a:rPr lang="en-US" sz="2800" b="1" i="0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𝐥𝐠</m:t>
                    </m:r>
                    <m:r>
                      <a:rPr lang="en-US" sz="2800" b="1" i="0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 </m:t>
                    </m:r>
                    <m:d>
                      <m:dPr>
                        <m:ctrlPr>
                          <a:rPr lang="en-US" sz="2800" b="1" i="1" smtClean="0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2800" b="1" i="1" smtClean="0">
                                <a:latin typeface="Cambria Math" panose="02040503050406030204" pitchFamily="18" charset="0"/>
                                <a:ea typeface="Tahoma" panose="020B0604030504040204" pitchFamily="34" charset="0"/>
                                <a:cs typeface="Tahoma" panose="020B0604030504040204" pitchFamily="34" charset="0"/>
                              </a:rPr>
                            </m:ctrlPr>
                          </m:sSupPr>
                          <m:e>
                            <m:r>
                              <a:rPr lang="en-US" sz="2800" b="1" i="1" smtClean="0">
                                <a:latin typeface="Cambria Math" panose="02040503050406030204" pitchFamily="18" charset="0"/>
                                <a:ea typeface="Tahoma" panose="020B0604030504040204" pitchFamily="34" charset="0"/>
                                <a:cs typeface="Tahoma" panose="020B0604030504040204" pitchFamily="34" charset="0"/>
                              </a:rPr>
                              <m:t>𝒙</m:t>
                            </m:r>
                          </m:e>
                          <m:sup>
                            <m:r>
                              <a:rPr lang="en-US" sz="2800" b="1" i="1" smtClean="0">
                                <a:latin typeface="Cambria Math" panose="02040503050406030204" pitchFamily="18" charset="0"/>
                                <a:ea typeface="Tahoma" panose="020B0604030504040204" pitchFamily="34" charset="0"/>
                                <a:cs typeface="Tahoma" panose="020B0604030504040204" pitchFamily="34" charset="0"/>
                              </a:rPr>
                              <m:t>𝟐</m:t>
                            </m:r>
                          </m:sup>
                        </m:sSup>
                        <m:r>
                          <a:rPr lang="en-US" sz="2800" b="1" i="1" smtClean="0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−</m:t>
                        </m:r>
                        <m:r>
                          <a:rPr lang="en-US" sz="2800" b="1" i="1" smtClean="0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𝟏</m:t>
                        </m:r>
                      </m:e>
                    </m:d>
                  </m:oMath>
                </a14:m>
                <a:endParaRPr lang="uk-UA" sz="28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18" name="Прямоугольник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30680" y="6182320"/>
                <a:ext cx="4990243" cy="594650"/>
              </a:xfrm>
              <a:prstGeom prst="rect">
                <a:avLst/>
              </a:prstGeom>
              <a:blipFill>
                <a:blip r:embed="rId10"/>
                <a:stretch>
                  <a:fillRect l="-2442" t="-8163" b="-17347"/>
                </a:stretch>
              </a:blipFill>
              <a:ln>
                <a:noFill/>
              </a:ln>
              <a:effectLst/>
            </p:spPr>
            <p:txBody>
              <a:bodyPr/>
              <a:lstStyle/>
              <a:p>
                <a:r>
                  <a:rPr lang="uk-UA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788696724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2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750"/>
                            </p:stCondLst>
                            <p:childTnLst>
                              <p:par>
                                <p:cTn id="2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2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2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2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2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2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2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" grpId="0" animBg="1"/>
      <p:bldP spid="37" grpId="0"/>
      <p:bldP spid="12" grpId="0" animBg="1"/>
      <p:bldP spid="13" grpId="0" animBg="1"/>
      <p:bldP spid="14" grpId="0" animBg="1"/>
      <p:bldP spid="15" grpId="0" animBg="1"/>
      <p:bldP spid="17" grpId="0" animBg="1"/>
      <p:bldP spid="18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0" y="0"/>
            <a:ext cx="12192000" cy="624114"/>
          </a:xfrm>
          <a:prstGeom prst="rect">
            <a:avLst/>
          </a:prstGeom>
          <a:solidFill>
            <a:srgbClr val="3C5A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TextBox 3"/>
          <p:cNvSpPr txBox="1"/>
          <p:nvPr/>
        </p:nvSpPr>
        <p:spPr>
          <a:xfrm>
            <a:off x="370112" y="39339"/>
            <a:ext cx="1132114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2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Розв’язуємо гуртом</a:t>
            </a:r>
            <a:endParaRPr lang="ru-RU" sz="3200" b="1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7" name="Прямоугольник 7"/>
          <p:cNvSpPr/>
          <p:nvPr/>
        </p:nvSpPr>
        <p:spPr>
          <a:xfrm>
            <a:off x="6410960" y="1137495"/>
            <a:ext cx="5781039" cy="954107"/>
          </a:xfrm>
          <a:prstGeom prst="rect">
            <a:avLst/>
          </a:prstGeom>
          <a:solidFill>
            <a:srgbClr val="2B5666"/>
          </a:solidFill>
          <a:ln>
            <a:noFill/>
          </a:ln>
          <a:effectLst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uk-UA" sz="2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Порівняйте з одиницею основу логарифма, якщо: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700924" y="752775"/>
            <a:ext cx="94499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>
                <a:solidFill>
                  <a:srgbClr val="2B566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4</a:t>
            </a:r>
            <a:endParaRPr lang="uk-UA" sz="4000" b="1" kern="1200" dirty="0">
              <a:solidFill>
                <a:srgbClr val="2B5666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87" y="696934"/>
            <a:ext cx="959338" cy="881122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7998" y="1828860"/>
            <a:ext cx="6198682" cy="427730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9" name="Прямоугольник 7"/>
              <p:cNvSpPr/>
              <p:nvPr/>
            </p:nvSpPr>
            <p:spPr>
              <a:xfrm>
                <a:off x="6410961" y="2668978"/>
                <a:ext cx="3974698" cy="523220"/>
              </a:xfrm>
              <a:prstGeom prst="rect">
                <a:avLst/>
              </a:prstGeom>
              <a:solidFill>
                <a:srgbClr val="2B5666"/>
              </a:solidFill>
              <a:ln>
                <a:noFill/>
              </a:ln>
              <a:effectLst/>
            </p:spPr>
            <p:style>
              <a:lnRef idx="3">
                <a:schemeClr val="lt1"/>
              </a:lnRef>
              <a:fillRef idx="1">
                <a:schemeClr val="accent6"/>
              </a:fillRef>
              <a:effectRef idx="1">
                <a:schemeClr val="accent6"/>
              </a:effectRef>
              <a:fontRef idx="minor">
                <a:schemeClr val="lt1"/>
              </a:fontRef>
            </p:style>
            <p:txBody>
              <a:bodyPr wrap="square">
                <a:spAutoFit/>
              </a:bodyPr>
              <a:lstStyle/>
              <a:p>
                <a:r>
                  <a:rPr lang="uk-UA" sz="2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1)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2800" b="1" i="1" smtClean="0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</m:ctrlPr>
                      </m:funcPr>
                      <m:fName>
                        <m:sSub>
                          <m:sSubPr>
                            <m:ctrlPr>
                              <a:rPr lang="en-US" sz="2800" b="1" i="1" smtClean="0">
                                <a:latin typeface="Cambria Math" panose="02040503050406030204" pitchFamily="18" charset="0"/>
                                <a:ea typeface="Tahoma" panose="020B0604030504040204" pitchFamily="34" charset="0"/>
                                <a:cs typeface="Tahoma" panose="020B0604030504040204" pitchFamily="34" charset="0"/>
                              </a:rPr>
                            </m:ctrlPr>
                          </m:sSubPr>
                          <m:e>
                            <m:r>
                              <a:rPr lang="en-US" sz="2800" b="1" i="0" smtClean="0">
                                <a:latin typeface="Cambria Math" panose="02040503050406030204" pitchFamily="18" charset="0"/>
                                <a:ea typeface="Tahoma" panose="020B0604030504040204" pitchFamily="34" charset="0"/>
                                <a:cs typeface="Tahoma" panose="020B0604030504040204" pitchFamily="34" charset="0"/>
                              </a:rPr>
                              <m:t>𝐥𝐨𝐠</m:t>
                            </m:r>
                          </m:e>
                          <m:sub>
                            <m:r>
                              <a:rPr lang="en-US" sz="2800" b="1" i="1" smtClean="0">
                                <a:latin typeface="Cambria Math" panose="02040503050406030204" pitchFamily="18" charset="0"/>
                                <a:ea typeface="Tahoma" panose="020B0604030504040204" pitchFamily="34" charset="0"/>
                                <a:cs typeface="Tahoma" panose="020B0604030504040204" pitchFamily="34" charset="0"/>
                              </a:rPr>
                              <m:t>𝒂</m:t>
                            </m:r>
                          </m:sub>
                        </m:sSub>
                      </m:fName>
                      <m:e>
                        <m:r>
                          <a:rPr lang="en-US" sz="2800" b="1" i="1" smtClean="0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𝟎</m:t>
                        </m:r>
                        <m:r>
                          <a:rPr lang="en-US" sz="2800" b="1" i="1" smtClean="0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,</m:t>
                        </m:r>
                        <m:r>
                          <a:rPr lang="en-US" sz="2800" b="1" i="1" smtClean="0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𝟓</m:t>
                        </m:r>
                      </m:e>
                    </m:func>
                    <m:r>
                      <a:rPr lang="en-US" sz="28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ahoma" panose="020B0604030504040204" pitchFamily="34" charset="0"/>
                      </a:rPr>
                      <m:t>&gt;</m:t>
                    </m:r>
                    <m:func>
                      <m:funcPr>
                        <m:ctrlPr>
                          <a:rPr lang="en-US" sz="28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ahoma" panose="020B0604030504040204" pitchFamily="34" charset="0"/>
                          </a:rPr>
                        </m:ctrlPr>
                      </m:funcPr>
                      <m:fName>
                        <m:sSub>
                          <m:sSubPr>
                            <m:ctrlPr>
                              <a:rPr lang="en-US" sz="2800" b="1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ahoma" panose="020B0604030504040204" pitchFamily="34" charset="0"/>
                              </a:rPr>
                            </m:ctrlPr>
                          </m:sSubPr>
                          <m:e>
                            <m:r>
                              <a:rPr lang="en-US" sz="2800" b="1" i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ahoma" panose="020B0604030504040204" pitchFamily="34" charset="0"/>
                              </a:rPr>
                              <m:t>𝐥𝐨𝐠</m:t>
                            </m:r>
                          </m:e>
                          <m:sub>
                            <m:r>
                              <a:rPr lang="en-US" sz="2800" b="1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ahoma" panose="020B0604030504040204" pitchFamily="34" charset="0"/>
                              </a:rPr>
                              <m:t>𝒂</m:t>
                            </m:r>
                          </m:sub>
                        </m:sSub>
                      </m:fName>
                      <m:e>
                        <m:r>
                          <a:rPr lang="en-US" sz="28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ahoma" panose="020B0604030504040204" pitchFamily="34" charset="0"/>
                          </a:rPr>
                          <m:t>𝟎</m:t>
                        </m:r>
                        <m:r>
                          <a:rPr lang="en-US" sz="28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ahoma" panose="020B0604030504040204" pitchFamily="34" charset="0"/>
                          </a:rPr>
                          <m:t>,</m:t>
                        </m:r>
                        <m:r>
                          <a:rPr lang="en-US" sz="28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ahoma" panose="020B0604030504040204" pitchFamily="34" charset="0"/>
                          </a:rPr>
                          <m:t>𝟒</m:t>
                        </m:r>
                      </m:e>
                    </m:func>
                  </m:oMath>
                </a14:m>
                <a:endParaRPr lang="uk-UA" sz="28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9" name="Прямоугольник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10961" y="2668978"/>
                <a:ext cx="3974698" cy="523220"/>
              </a:xfrm>
              <a:prstGeom prst="rect">
                <a:avLst/>
              </a:prstGeom>
              <a:blipFill>
                <a:blip r:embed="rId5"/>
                <a:stretch>
                  <a:fillRect l="-3221" t="-13953" b="-30233"/>
                </a:stretch>
              </a:blipFill>
              <a:ln>
                <a:noFill/>
              </a:ln>
              <a:effectLst/>
            </p:spPr>
            <p:txBody>
              <a:bodyPr/>
              <a:lstStyle/>
              <a:p>
                <a:r>
                  <a:rPr lang="uk-U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Прямоугольник 7"/>
              <p:cNvSpPr/>
              <p:nvPr/>
            </p:nvSpPr>
            <p:spPr>
              <a:xfrm>
                <a:off x="6410961" y="3509771"/>
                <a:ext cx="3974698" cy="714683"/>
              </a:xfrm>
              <a:prstGeom prst="rect">
                <a:avLst/>
              </a:prstGeom>
              <a:solidFill>
                <a:srgbClr val="2B5666"/>
              </a:solidFill>
              <a:ln>
                <a:noFill/>
              </a:ln>
              <a:effectLst/>
            </p:spPr>
            <p:style>
              <a:lnRef idx="3">
                <a:schemeClr val="lt1"/>
              </a:lnRef>
              <a:fillRef idx="1">
                <a:schemeClr val="accent6"/>
              </a:fillRef>
              <a:effectRef idx="1">
                <a:schemeClr val="accent6"/>
              </a:effectRef>
              <a:fontRef idx="minor">
                <a:schemeClr val="lt1"/>
              </a:fontRef>
            </p:style>
            <p:txBody>
              <a:bodyPr wrap="square">
                <a:spAutoFit/>
              </a:bodyPr>
              <a:lstStyle/>
              <a:p>
                <a:r>
                  <a:rPr lang="en-US" sz="2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2</a:t>
                </a:r>
                <a:r>
                  <a:rPr lang="uk-UA" sz="2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)</a:t>
                </a:r>
                <a:r>
                  <a:rPr lang="en-US" sz="2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2800" b="1" i="1" smtClean="0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</m:ctrlPr>
                      </m:funcPr>
                      <m:fName>
                        <m:sSub>
                          <m:sSubPr>
                            <m:ctrlPr>
                              <a:rPr lang="en-US" sz="2800" b="1" i="1" smtClean="0">
                                <a:latin typeface="Cambria Math" panose="02040503050406030204" pitchFamily="18" charset="0"/>
                                <a:ea typeface="Tahoma" panose="020B0604030504040204" pitchFamily="34" charset="0"/>
                                <a:cs typeface="Tahoma" panose="020B0604030504040204" pitchFamily="34" charset="0"/>
                              </a:rPr>
                            </m:ctrlPr>
                          </m:sSubPr>
                          <m:e>
                            <m:r>
                              <a:rPr lang="en-US" sz="2800" b="1" i="0" smtClean="0">
                                <a:latin typeface="Cambria Math" panose="02040503050406030204" pitchFamily="18" charset="0"/>
                                <a:ea typeface="Tahoma" panose="020B0604030504040204" pitchFamily="34" charset="0"/>
                                <a:cs typeface="Tahoma" panose="020B0604030504040204" pitchFamily="34" charset="0"/>
                              </a:rPr>
                              <m:t>𝐥𝐨𝐠</m:t>
                            </m:r>
                          </m:e>
                          <m:sub>
                            <m:r>
                              <a:rPr lang="en-US" sz="2800" b="1" i="1" smtClean="0">
                                <a:latin typeface="Cambria Math" panose="02040503050406030204" pitchFamily="18" charset="0"/>
                                <a:ea typeface="Tahoma" panose="020B0604030504040204" pitchFamily="34" charset="0"/>
                                <a:cs typeface="Tahoma" panose="020B0604030504040204" pitchFamily="34" charset="0"/>
                              </a:rPr>
                              <m:t>𝒂</m:t>
                            </m:r>
                          </m:sub>
                        </m:sSub>
                      </m:fName>
                      <m:e>
                        <m:f>
                          <m:fPr>
                            <m:ctrlPr>
                              <a:rPr lang="en-US" sz="2800" b="1" i="1" smtClean="0">
                                <a:latin typeface="Cambria Math" panose="02040503050406030204" pitchFamily="18" charset="0"/>
                                <a:ea typeface="Tahoma" panose="020B0604030504040204" pitchFamily="34" charset="0"/>
                                <a:cs typeface="Tahoma" panose="020B0604030504040204" pitchFamily="34" charset="0"/>
                              </a:rPr>
                            </m:ctrlPr>
                          </m:fPr>
                          <m:num>
                            <m:r>
                              <a:rPr lang="en-US" sz="2800" b="1" i="1" smtClean="0">
                                <a:latin typeface="Cambria Math" panose="02040503050406030204" pitchFamily="18" charset="0"/>
                                <a:ea typeface="Tahoma" panose="020B0604030504040204" pitchFamily="34" charset="0"/>
                                <a:cs typeface="Tahoma" panose="020B0604030504040204" pitchFamily="34" charset="0"/>
                              </a:rPr>
                              <m:t>𝟐</m:t>
                            </m:r>
                          </m:num>
                          <m:den>
                            <m:r>
                              <a:rPr lang="en-US" sz="2800" b="1" i="1" smtClean="0">
                                <a:latin typeface="Cambria Math" panose="02040503050406030204" pitchFamily="18" charset="0"/>
                                <a:ea typeface="Tahoma" panose="020B0604030504040204" pitchFamily="34" charset="0"/>
                                <a:cs typeface="Tahoma" panose="020B0604030504040204" pitchFamily="34" charset="0"/>
                              </a:rPr>
                              <m:t>𝟑</m:t>
                            </m:r>
                          </m:den>
                        </m:f>
                      </m:e>
                    </m:func>
                    <m:r>
                      <a:rPr lang="en-US" sz="28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ahoma" panose="020B0604030504040204" pitchFamily="34" charset="0"/>
                      </a:rPr>
                      <m:t>&gt;</m:t>
                    </m:r>
                    <m:func>
                      <m:funcPr>
                        <m:ctrlPr>
                          <a:rPr lang="en-US" sz="28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ahoma" panose="020B0604030504040204" pitchFamily="34" charset="0"/>
                          </a:rPr>
                        </m:ctrlPr>
                      </m:funcPr>
                      <m:fName>
                        <m:sSub>
                          <m:sSubPr>
                            <m:ctrlPr>
                              <a:rPr lang="en-US" sz="2800" b="1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ahoma" panose="020B0604030504040204" pitchFamily="34" charset="0"/>
                              </a:rPr>
                            </m:ctrlPr>
                          </m:sSubPr>
                          <m:e>
                            <m:r>
                              <a:rPr lang="en-US" sz="2800" b="1" i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ahoma" panose="020B0604030504040204" pitchFamily="34" charset="0"/>
                              </a:rPr>
                              <m:t>𝐥𝐨𝐠</m:t>
                            </m:r>
                          </m:e>
                          <m:sub>
                            <m:r>
                              <a:rPr lang="en-US" sz="2800" b="1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ahoma" panose="020B0604030504040204" pitchFamily="34" charset="0"/>
                              </a:rPr>
                              <m:t>𝒂</m:t>
                            </m:r>
                          </m:sub>
                        </m:sSub>
                      </m:fName>
                      <m:e>
                        <m:r>
                          <a:rPr lang="en-US" sz="28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ahoma" panose="020B0604030504040204" pitchFamily="34" charset="0"/>
                          </a:rPr>
                          <m:t>𝟏</m:t>
                        </m:r>
                      </m:e>
                    </m:func>
                  </m:oMath>
                </a14:m>
                <a:endParaRPr lang="uk-UA" sz="28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10" name="Прямоугольник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10961" y="3509771"/>
                <a:ext cx="3974698" cy="714683"/>
              </a:xfrm>
              <a:prstGeom prst="rect">
                <a:avLst/>
              </a:prstGeom>
              <a:blipFill>
                <a:blip r:embed="rId6"/>
                <a:stretch>
                  <a:fillRect l="-3221" b="-7692"/>
                </a:stretch>
              </a:blipFill>
              <a:ln>
                <a:noFill/>
              </a:ln>
              <a:effectLst/>
            </p:spPr>
            <p:txBody>
              <a:bodyPr/>
              <a:lstStyle/>
              <a:p>
                <a:r>
                  <a:rPr lang="uk-U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Прямоугольник 7"/>
              <p:cNvSpPr/>
              <p:nvPr/>
            </p:nvSpPr>
            <p:spPr>
              <a:xfrm>
                <a:off x="6410961" y="4542027"/>
                <a:ext cx="3974698" cy="583750"/>
              </a:xfrm>
              <a:prstGeom prst="rect">
                <a:avLst/>
              </a:prstGeom>
              <a:solidFill>
                <a:srgbClr val="2B5666"/>
              </a:solidFill>
              <a:ln>
                <a:noFill/>
              </a:ln>
              <a:effectLst/>
            </p:spPr>
            <p:style>
              <a:lnRef idx="3">
                <a:schemeClr val="lt1"/>
              </a:lnRef>
              <a:fillRef idx="1">
                <a:schemeClr val="accent6"/>
              </a:fillRef>
              <a:effectRef idx="1">
                <a:schemeClr val="accent6"/>
              </a:effectRef>
              <a:fontRef idx="minor">
                <a:schemeClr val="lt1"/>
              </a:fontRef>
            </p:style>
            <p:txBody>
              <a:bodyPr wrap="square">
                <a:spAutoFit/>
              </a:bodyPr>
              <a:lstStyle/>
              <a:p>
                <a:r>
                  <a:rPr lang="en-US" sz="2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3</a:t>
                </a:r>
                <a:r>
                  <a:rPr lang="uk-UA" sz="2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)</a:t>
                </a:r>
                <a:r>
                  <a:rPr lang="en-US" sz="2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2800" b="1" i="1" smtClean="0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</m:ctrlPr>
                      </m:funcPr>
                      <m:fName>
                        <m:sSub>
                          <m:sSubPr>
                            <m:ctrlPr>
                              <a:rPr lang="en-US" sz="2800" b="1" i="1" smtClean="0">
                                <a:latin typeface="Cambria Math" panose="02040503050406030204" pitchFamily="18" charset="0"/>
                                <a:ea typeface="Tahoma" panose="020B0604030504040204" pitchFamily="34" charset="0"/>
                                <a:cs typeface="Tahoma" panose="020B0604030504040204" pitchFamily="34" charset="0"/>
                              </a:rPr>
                            </m:ctrlPr>
                          </m:sSubPr>
                          <m:e>
                            <m:r>
                              <a:rPr lang="en-US" sz="2800" b="1" i="0" smtClean="0">
                                <a:latin typeface="Cambria Math" panose="02040503050406030204" pitchFamily="18" charset="0"/>
                                <a:ea typeface="Tahoma" panose="020B0604030504040204" pitchFamily="34" charset="0"/>
                                <a:cs typeface="Tahoma" panose="020B0604030504040204" pitchFamily="34" charset="0"/>
                              </a:rPr>
                              <m:t>𝐥𝐨𝐠</m:t>
                            </m:r>
                          </m:e>
                          <m:sub>
                            <m:r>
                              <a:rPr lang="en-US" sz="2800" b="1" i="1" smtClean="0">
                                <a:latin typeface="Cambria Math" panose="02040503050406030204" pitchFamily="18" charset="0"/>
                                <a:ea typeface="Tahoma" panose="020B0604030504040204" pitchFamily="34" charset="0"/>
                                <a:cs typeface="Tahoma" panose="020B0604030504040204" pitchFamily="34" charset="0"/>
                              </a:rPr>
                              <m:t>𝒂</m:t>
                            </m:r>
                          </m:sub>
                        </m:sSub>
                      </m:fName>
                      <m:e>
                        <m:rad>
                          <m:radPr>
                            <m:degHide m:val="on"/>
                            <m:ctrlPr>
                              <a:rPr lang="en-US" sz="2800" b="1" i="1" smtClean="0">
                                <a:latin typeface="Cambria Math" panose="02040503050406030204" pitchFamily="18" charset="0"/>
                                <a:ea typeface="Tahoma" panose="020B0604030504040204" pitchFamily="34" charset="0"/>
                                <a:cs typeface="Tahoma" panose="020B0604030504040204" pitchFamily="34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2800" b="1" i="1" smtClean="0">
                                <a:latin typeface="Cambria Math" panose="02040503050406030204" pitchFamily="18" charset="0"/>
                                <a:ea typeface="Tahoma" panose="020B0604030504040204" pitchFamily="34" charset="0"/>
                                <a:cs typeface="Tahoma" panose="020B0604030504040204" pitchFamily="34" charset="0"/>
                              </a:rPr>
                              <m:t>𝟓</m:t>
                            </m:r>
                          </m:e>
                        </m:rad>
                      </m:e>
                    </m:func>
                    <m:r>
                      <a:rPr lang="en-US" sz="28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ahoma" panose="020B0604030504040204" pitchFamily="34" charset="0"/>
                      </a:rPr>
                      <m:t>&lt;</m:t>
                    </m:r>
                    <m:func>
                      <m:funcPr>
                        <m:ctrlPr>
                          <a:rPr lang="en-US" sz="28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ahoma" panose="020B0604030504040204" pitchFamily="34" charset="0"/>
                          </a:rPr>
                        </m:ctrlPr>
                      </m:funcPr>
                      <m:fName>
                        <m:sSub>
                          <m:sSubPr>
                            <m:ctrlPr>
                              <a:rPr lang="en-US" sz="2800" b="1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ahoma" panose="020B0604030504040204" pitchFamily="34" charset="0"/>
                              </a:rPr>
                            </m:ctrlPr>
                          </m:sSubPr>
                          <m:e>
                            <m:r>
                              <a:rPr lang="en-US" sz="2800" b="1" i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ahoma" panose="020B0604030504040204" pitchFamily="34" charset="0"/>
                              </a:rPr>
                              <m:t>𝐥𝐨𝐠</m:t>
                            </m:r>
                          </m:e>
                          <m:sub>
                            <m:r>
                              <a:rPr lang="en-US" sz="2800" b="1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ahoma" panose="020B0604030504040204" pitchFamily="34" charset="0"/>
                              </a:rPr>
                              <m:t>𝒂</m:t>
                            </m:r>
                          </m:sub>
                        </m:sSub>
                      </m:fName>
                      <m:e>
                        <m:rad>
                          <m:radPr>
                            <m:degHide m:val="on"/>
                            <m:ctrlPr>
                              <a:rPr lang="en-US" sz="2800" b="1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ahoma" panose="020B0604030504040204" pitchFamily="34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2800" b="1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ahoma" panose="020B0604030504040204" pitchFamily="34" charset="0"/>
                              </a:rPr>
                              <m:t>𝟔</m:t>
                            </m:r>
                          </m:e>
                        </m:rad>
                      </m:e>
                    </m:func>
                  </m:oMath>
                </a14:m>
                <a:endParaRPr lang="uk-UA" sz="28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11" name="Прямоугольник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10961" y="4542027"/>
                <a:ext cx="3974698" cy="583750"/>
              </a:xfrm>
              <a:prstGeom prst="rect">
                <a:avLst/>
              </a:prstGeom>
              <a:blipFill>
                <a:blip r:embed="rId7"/>
                <a:stretch>
                  <a:fillRect l="-3221" t="-4167" b="-23958"/>
                </a:stretch>
              </a:blipFill>
              <a:ln>
                <a:noFill/>
              </a:ln>
              <a:effectLst/>
            </p:spPr>
            <p:txBody>
              <a:bodyPr/>
              <a:lstStyle/>
              <a:p>
                <a:r>
                  <a:rPr lang="uk-U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Прямоугольник 7"/>
              <p:cNvSpPr/>
              <p:nvPr/>
            </p:nvSpPr>
            <p:spPr>
              <a:xfrm>
                <a:off x="6410960" y="5443350"/>
                <a:ext cx="3974698" cy="662810"/>
              </a:xfrm>
              <a:prstGeom prst="rect">
                <a:avLst/>
              </a:prstGeom>
              <a:solidFill>
                <a:srgbClr val="2B5666"/>
              </a:solidFill>
              <a:ln>
                <a:noFill/>
              </a:ln>
              <a:effectLst/>
            </p:spPr>
            <p:style>
              <a:lnRef idx="3">
                <a:schemeClr val="lt1"/>
              </a:lnRef>
              <a:fillRef idx="1">
                <a:schemeClr val="accent6"/>
              </a:fillRef>
              <a:effectRef idx="1">
                <a:schemeClr val="accent6"/>
              </a:effectRef>
              <a:fontRef idx="minor">
                <a:schemeClr val="lt1"/>
              </a:fontRef>
            </p:style>
            <p:txBody>
              <a:bodyPr wrap="square">
                <a:spAutoFit/>
              </a:bodyPr>
              <a:lstStyle/>
              <a:p>
                <a:r>
                  <a:rPr lang="en-US" sz="2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4</a:t>
                </a:r>
                <a:r>
                  <a:rPr lang="uk-UA" sz="2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)</a:t>
                </a:r>
                <a:r>
                  <a:rPr lang="en-US" sz="2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2800" b="1" i="1" smtClean="0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</m:ctrlPr>
                      </m:funcPr>
                      <m:fName>
                        <m:sSub>
                          <m:sSubPr>
                            <m:ctrlPr>
                              <a:rPr lang="en-US" sz="2800" b="1" i="1" smtClean="0">
                                <a:latin typeface="Cambria Math" panose="02040503050406030204" pitchFamily="18" charset="0"/>
                                <a:ea typeface="Tahoma" panose="020B0604030504040204" pitchFamily="34" charset="0"/>
                                <a:cs typeface="Tahoma" panose="020B0604030504040204" pitchFamily="34" charset="0"/>
                              </a:rPr>
                            </m:ctrlPr>
                          </m:sSubPr>
                          <m:e>
                            <m:r>
                              <a:rPr lang="en-US" sz="2800" b="1" i="0" smtClean="0">
                                <a:latin typeface="Cambria Math" panose="02040503050406030204" pitchFamily="18" charset="0"/>
                                <a:ea typeface="Tahoma" panose="020B0604030504040204" pitchFamily="34" charset="0"/>
                                <a:cs typeface="Tahoma" panose="020B0604030504040204" pitchFamily="34" charset="0"/>
                              </a:rPr>
                              <m:t>𝐥𝐨𝐠</m:t>
                            </m:r>
                          </m:e>
                          <m:sub>
                            <m:r>
                              <a:rPr lang="en-US" sz="2800" b="1" i="1" smtClean="0">
                                <a:latin typeface="Cambria Math" panose="02040503050406030204" pitchFamily="18" charset="0"/>
                                <a:ea typeface="Tahoma" panose="020B0604030504040204" pitchFamily="34" charset="0"/>
                                <a:cs typeface="Tahoma" panose="020B0604030504040204" pitchFamily="34" charset="0"/>
                              </a:rPr>
                              <m:t>𝒂</m:t>
                            </m:r>
                          </m:sub>
                        </m:sSub>
                      </m:fName>
                      <m:e>
                        <m:f>
                          <m:fPr>
                            <m:ctrlPr>
                              <a:rPr lang="en-US" sz="2800" b="1" i="1" smtClean="0">
                                <a:latin typeface="Cambria Math" panose="02040503050406030204" pitchFamily="18" charset="0"/>
                                <a:ea typeface="Tahoma" panose="020B0604030504040204" pitchFamily="34" charset="0"/>
                                <a:cs typeface="Tahoma" panose="020B0604030504040204" pitchFamily="34" charset="0"/>
                              </a:rPr>
                            </m:ctrlPr>
                          </m:fPr>
                          <m:num>
                            <m:r>
                              <a:rPr lang="en-US" sz="2800" b="1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ahoma" panose="020B0604030504040204" pitchFamily="34" charset="0"/>
                              </a:rPr>
                              <m:t>𝝅</m:t>
                            </m:r>
                          </m:num>
                          <m:den>
                            <m:r>
                              <a:rPr lang="en-US" sz="2800" b="1" i="1" smtClean="0">
                                <a:latin typeface="Cambria Math" panose="02040503050406030204" pitchFamily="18" charset="0"/>
                                <a:ea typeface="Tahoma" panose="020B0604030504040204" pitchFamily="34" charset="0"/>
                                <a:cs typeface="Tahoma" panose="020B0604030504040204" pitchFamily="34" charset="0"/>
                              </a:rPr>
                              <m:t>𝟒</m:t>
                            </m:r>
                          </m:den>
                        </m:f>
                      </m:e>
                    </m:func>
                    <m:r>
                      <a:rPr lang="en-US" sz="28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ahoma" panose="020B0604030504040204" pitchFamily="34" charset="0"/>
                      </a:rPr>
                      <m:t>&lt;</m:t>
                    </m:r>
                    <m:func>
                      <m:funcPr>
                        <m:ctrlPr>
                          <a:rPr lang="en-US" sz="28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ahoma" panose="020B0604030504040204" pitchFamily="34" charset="0"/>
                          </a:rPr>
                        </m:ctrlPr>
                      </m:funcPr>
                      <m:fName>
                        <m:sSub>
                          <m:sSubPr>
                            <m:ctrlPr>
                              <a:rPr lang="en-US" sz="2800" b="1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ahoma" panose="020B0604030504040204" pitchFamily="34" charset="0"/>
                              </a:rPr>
                            </m:ctrlPr>
                          </m:sSubPr>
                          <m:e>
                            <m:r>
                              <a:rPr lang="en-US" sz="2800" b="1" i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ahoma" panose="020B0604030504040204" pitchFamily="34" charset="0"/>
                              </a:rPr>
                              <m:t>𝐥𝐨𝐠</m:t>
                            </m:r>
                          </m:e>
                          <m:sub>
                            <m:r>
                              <a:rPr lang="en-US" sz="2800" b="1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ahoma" panose="020B0604030504040204" pitchFamily="34" charset="0"/>
                              </a:rPr>
                              <m:t>𝒂</m:t>
                            </m:r>
                          </m:sub>
                        </m:sSub>
                      </m:fName>
                      <m:e>
                        <m:f>
                          <m:fPr>
                            <m:ctrlPr>
                              <a:rPr lang="en-US" sz="2800" b="1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ahoma" panose="020B0604030504040204" pitchFamily="34" charset="0"/>
                              </a:rPr>
                            </m:ctrlPr>
                          </m:fPr>
                          <m:num>
                            <m:r>
                              <a:rPr lang="en-US" sz="2800" b="1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ahoma" panose="020B0604030504040204" pitchFamily="34" charset="0"/>
                              </a:rPr>
                              <m:t>𝝅</m:t>
                            </m:r>
                          </m:num>
                          <m:den>
                            <m:r>
                              <a:rPr lang="en-US" sz="2800" b="1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ahoma" panose="020B0604030504040204" pitchFamily="34" charset="0"/>
                              </a:rPr>
                              <m:t>𝟑</m:t>
                            </m:r>
                          </m:den>
                        </m:f>
                      </m:e>
                    </m:func>
                  </m:oMath>
                </a14:m>
                <a:endParaRPr lang="uk-UA" sz="28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12" name="Прямоугольник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10960" y="5443350"/>
                <a:ext cx="3974698" cy="662810"/>
              </a:xfrm>
              <a:prstGeom prst="rect">
                <a:avLst/>
              </a:prstGeom>
              <a:blipFill>
                <a:blip r:embed="rId8"/>
                <a:stretch>
                  <a:fillRect l="-3221" t="-5505" b="-8257"/>
                </a:stretch>
              </a:blipFill>
              <a:ln>
                <a:noFill/>
              </a:ln>
              <a:effectLst/>
            </p:spPr>
            <p:txBody>
              <a:bodyPr/>
              <a:lstStyle/>
              <a:p>
                <a:r>
                  <a:rPr lang="uk-U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Прямоугольник 7"/>
          <p:cNvSpPr/>
          <p:nvPr/>
        </p:nvSpPr>
        <p:spPr>
          <a:xfrm>
            <a:off x="2912882" y="5837917"/>
            <a:ext cx="8265003" cy="830997"/>
          </a:xfrm>
          <a:prstGeom prst="rect">
            <a:avLst/>
          </a:prstGeom>
          <a:solidFill>
            <a:srgbClr val="726F54"/>
          </a:solidFill>
          <a:ln>
            <a:noFill/>
          </a:ln>
          <a:effectLst>
            <a:softEdge rad="0"/>
          </a:effectLst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sz="2400" b="1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Що</a:t>
            </a:r>
            <a:r>
              <a:rPr lang="ru-RU" sz="2400" b="1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2400" b="1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можемо</a:t>
            </a:r>
            <a:r>
              <a:rPr lang="ru-RU" sz="2400" b="1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2400" b="1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сказати</a:t>
            </a:r>
            <a:r>
              <a:rPr lang="ru-RU" sz="2400" b="1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про </a:t>
            </a:r>
            <a:r>
              <a:rPr lang="ru-RU" sz="2400" b="1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функцію</a:t>
            </a:r>
            <a:r>
              <a:rPr lang="ru-RU" sz="2400" b="1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lang="ru-RU" sz="2400" b="1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якщо</a:t>
            </a:r>
            <a:r>
              <a:rPr lang="ru-RU" sz="2400" b="1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2400" b="1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більшому</a:t>
            </a:r>
            <a:r>
              <a:rPr lang="ru-RU" sz="2400" b="1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аргументу </a:t>
            </a:r>
            <a:r>
              <a:rPr lang="ru-RU" sz="2400" b="1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відповідає</a:t>
            </a:r>
            <a:r>
              <a:rPr lang="ru-RU" sz="2400" b="1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2400" b="1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більше</a:t>
            </a:r>
            <a:r>
              <a:rPr lang="ru-RU" sz="2400" b="1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2400" b="1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значення</a:t>
            </a:r>
            <a:r>
              <a:rPr lang="ru-RU" sz="2400" b="1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2400" b="1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функції</a:t>
            </a:r>
            <a:r>
              <a:rPr lang="ru-RU" sz="2400" b="1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?</a:t>
            </a:r>
          </a:p>
        </p:txBody>
      </p:sp>
      <p:pic>
        <p:nvPicPr>
          <p:cNvPr id="14" name="Рисунок 13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77886" y="5708758"/>
            <a:ext cx="1089316" cy="1089316"/>
          </a:xfrm>
          <a:prstGeom prst="rect">
            <a:avLst/>
          </a:prstGeom>
        </p:spPr>
      </p:pic>
      <p:grpSp>
        <p:nvGrpSpPr>
          <p:cNvPr id="15" name="Групувати 14"/>
          <p:cNvGrpSpPr/>
          <p:nvPr/>
        </p:nvGrpSpPr>
        <p:grpSpPr>
          <a:xfrm>
            <a:off x="976025" y="1170867"/>
            <a:ext cx="4515903" cy="2126977"/>
            <a:chOff x="1360712" y="2150127"/>
            <a:chExt cx="2478683" cy="1920240"/>
          </a:xfrm>
        </p:grpSpPr>
        <p:pic>
          <p:nvPicPr>
            <p:cNvPr id="16" name="Рисунок 15"/>
            <p:cNvPicPr>
              <a:picLocks noChangeAspect="1"/>
            </p:cNvPicPr>
            <p:nvPr/>
          </p:nvPicPr>
          <p:blipFill rotWithShape="1"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8392" t="4000" r="48432" b="68000"/>
            <a:stretch/>
          </p:blipFill>
          <p:spPr>
            <a:xfrm>
              <a:off x="1360712" y="2150127"/>
              <a:ext cx="2103120" cy="1920240"/>
            </a:xfrm>
            <a:prstGeom prst="rect">
              <a:avLst/>
            </a:prstGeom>
          </p:spPr>
        </p:pic>
        <p:sp>
          <p:nvSpPr>
            <p:cNvPr id="17" name="TextBox 16"/>
            <p:cNvSpPr txBox="1"/>
            <p:nvPr/>
          </p:nvSpPr>
          <p:spPr>
            <a:xfrm>
              <a:off x="2027360" y="2432224"/>
              <a:ext cx="1812035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uk-UA" sz="2400" b="1" dirty="0">
                  <a:solidFill>
                    <a:schemeClr val="bg1"/>
                  </a:solidFill>
                  <a:latin typeface="Times New Roman" charset="0"/>
                  <a:ea typeface="Times New Roman" charset="0"/>
                  <a:cs typeface="Times New Roman" charset="0"/>
                </a:rPr>
                <a:t>Ця функція</a:t>
              </a:r>
            </a:p>
            <a:p>
              <a:r>
                <a:rPr lang="uk-UA" sz="2400" b="1" dirty="0">
                  <a:solidFill>
                    <a:schemeClr val="bg1"/>
                  </a:solidFill>
                  <a:latin typeface="Times New Roman" charset="0"/>
                  <a:ea typeface="Times New Roman" charset="0"/>
                  <a:cs typeface="Times New Roman" charset="0"/>
                </a:rPr>
                <a:t>зростаюча</a:t>
              </a:r>
              <a:endParaRPr lang="ru-RU" sz="2800" b="1" dirty="0">
                <a:solidFill>
                  <a:schemeClr val="bg1"/>
                </a:solidFill>
                <a:latin typeface="Times New Roman" charset="0"/>
                <a:ea typeface="Times New Roman" charset="0"/>
                <a:cs typeface="Times New Roman" charset="0"/>
              </a:endParaRPr>
            </a:p>
          </p:txBody>
        </p:sp>
      </p:grpSp>
      <p:sp>
        <p:nvSpPr>
          <p:cNvPr id="18" name="Прямоугольник 7"/>
          <p:cNvSpPr/>
          <p:nvPr/>
        </p:nvSpPr>
        <p:spPr>
          <a:xfrm>
            <a:off x="5013488" y="5849448"/>
            <a:ext cx="6164397" cy="830997"/>
          </a:xfrm>
          <a:prstGeom prst="rect">
            <a:avLst/>
          </a:prstGeom>
          <a:solidFill>
            <a:srgbClr val="726F54"/>
          </a:solidFill>
          <a:ln>
            <a:noFill/>
          </a:ln>
          <a:effectLst>
            <a:softEdge rad="0"/>
          </a:effectLst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sz="2400" b="1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Що</a:t>
            </a:r>
            <a:r>
              <a:rPr lang="ru-RU" sz="2400" b="1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ми </a:t>
            </a:r>
            <a:r>
              <a:rPr lang="ru-RU" sz="2400" b="1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знаємо</a:t>
            </a:r>
            <a:r>
              <a:rPr lang="ru-RU" sz="2400" b="1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про основу </a:t>
            </a:r>
            <a:r>
              <a:rPr lang="ru-RU" sz="2400" b="1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зростаючої</a:t>
            </a:r>
            <a:r>
              <a:rPr lang="ru-RU" sz="2400" b="1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2400" b="1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логарифмічної</a:t>
            </a:r>
            <a:r>
              <a:rPr lang="ru-RU" sz="2400" b="1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2400" b="1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кривої</a:t>
            </a:r>
            <a:r>
              <a:rPr lang="ru-RU" sz="2400" b="1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?</a:t>
            </a:r>
          </a:p>
        </p:txBody>
      </p:sp>
      <p:grpSp>
        <p:nvGrpSpPr>
          <p:cNvPr id="19" name="Групувати 18"/>
          <p:cNvGrpSpPr/>
          <p:nvPr/>
        </p:nvGrpSpPr>
        <p:grpSpPr>
          <a:xfrm>
            <a:off x="2405466" y="1069322"/>
            <a:ext cx="2184400" cy="2044560"/>
            <a:chOff x="3959812" y="653619"/>
            <a:chExt cx="2184400" cy="2044560"/>
          </a:xfrm>
        </p:grpSpPr>
        <p:pic>
          <p:nvPicPr>
            <p:cNvPr id="20" name="Рисунок 19"/>
            <p:cNvPicPr>
              <a:picLocks noChangeAspect="1"/>
            </p:cNvPicPr>
            <p:nvPr/>
          </p:nvPicPr>
          <p:blipFill rotWithShape="1"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8795" r="27133" b="70187"/>
            <a:stretch/>
          </p:blipFill>
          <p:spPr>
            <a:xfrm>
              <a:off x="3959812" y="653619"/>
              <a:ext cx="2184400" cy="2044560"/>
            </a:xfrm>
            <a:prstGeom prst="rect">
              <a:avLst/>
            </a:prstGeom>
          </p:spPr>
        </p:pic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1" name="TextBox 20"/>
                <p:cNvSpPr txBox="1"/>
                <p:nvPr/>
              </p:nvSpPr>
              <p:spPr>
                <a:xfrm>
                  <a:off x="4351237" y="1194822"/>
                  <a:ext cx="1180901" cy="52322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8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Times New Roman" charset="0"/>
                            <a:cs typeface="Times New Roman" charset="0"/>
                          </a:rPr>
                          <m:t>𝒂</m:t>
                        </m:r>
                        <m:r>
                          <a:rPr lang="en-US" sz="28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charset="0"/>
                          </a:rPr>
                          <m:t>&gt;</m:t>
                        </m:r>
                        <m:r>
                          <a:rPr lang="en-US" sz="28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charset="0"/>
                          </a:rPr>
                          <m:t>𝟏</m:t>
                        </m:r>
                      </m:oMath>
                    </m:oMathPara>
                  </a14:m>
                  <a:endParaRPr lang="ru-RU" sz="2800" b="1" dirty="0">
                    <a:solidFill>
                      <a:schemeClr val="bg1"/>
                    </a:solidFill>
                    <a:latin typeface="Times New Roman" charset="0"/>
                    <a:ea typeface="Times New Roman" charset="0"/>
                    <a:cs typeface="Times New Roman" charset="0"/>
                  </a:endParaRPr>
                </a:p>
              </p:txBody>
            </p:sp>
          </mc:Choice>
          <mc:Fallback xmlns="">
            <p:sp>
              <p:nvSpPr>
                <p:cNvPr id="21" name="TextBox 20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351237" y="1194822"/>
                  <a:ext cx="1180901" cy="523220"/>
                </a:xfrm>
                <a:prstGeom prst="rect">
                  <a:avLst/>
                </a:prstGeom>
                <a:blipFill>
                  <a:blip r:embed="rId1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uk-UA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3950386982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2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2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7" dur="2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50"/>
                            </p:stCondLst>
                            <p:childTnLst>
                              <p:par>
                                <p:cTn id="39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" dur="500" tmFilter="0, 0; .2, .5; .8, .5; 1, 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1" dur="250" autoRev="1" fill="hold"/>
                                        <p:tgtEl>
                                          <p:spTgt spid="1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xit" presetSubtype="8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45" dur="2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8" dur="25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25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0" dur="2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6" dur="500" tmFilter="0, 0; .2, .5; .8, .5; 1, 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7" dur="250" autoRev="1" fill="hold"/>
                                        <p:tgtEl>
                                          <p:spTgt spid="1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7" dur="2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500"/>
                            </p:stCondLst>
                            <p:childTnLst>
                              <p:par>
                                <p:cTn id="69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0" dur="500" tmFilter="0, 0; .2, .5; .8, .5; 1, 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1" dur="250" autoRev="1" fill="hold"/>
                                        <p:tgtEl>
                                          <p:spTgt spid="1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2" presetClass="exit" presetSubtype="8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75" dur="2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8" dur="25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25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0" dur="2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22" presetClass="exit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83" dur="2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9" dur="500" tmFilter="0, 0; .2, .5; .8, .5; 1, 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0" dur="250" autoRev="1" fill="hold"/>
                                        <p:tgtEl>
                                          <p:spTgt spid="1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22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94" dur="2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8" dur="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3" dur="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8" dur="2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" grpId="0" animBg="1"/>
      <p:bldP spid="37" grpId="0"/>
      <p:bldP spid="9" grpId="0" animBg="1"/>
      <p:bldP spid="10" grpId="0" animBg="1"/>
      <p:bldP spid="11" grpId="0" animBg="1"/>
      <p:bldP spid="12" grpId="0" animBg="1"/>
      <p:bldP spid="13" grpId="0" animBg="1"/>
      <p:bldP spid="13" grpId="1" animBg="1"/>
      <p:bldP spid="18" grpId="0" animBg="1"/>
      <p:bldP spid="18" grpId="1" animBg="1"/>
    </p:bldLst>
  </p:timing>
</p:sld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7580</TotalTime>
  <Words>1062</Words>
  <Application>Microsoft Macintosh PowerPoint</Application>
  <PresentationFormat>Widescreen</PresentationFormat>
  <Paragraphs>193</Paragraphs>
  <Slides>18</Slides>
  <Notes>17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6" baseType="lpstr">
      <vt:lpstr>Arial</vt:lpstr>
      <vt:lpstr>Calibri</vt:lpstr>
      <vt:lpstr>Calibri Light</vt:lpstr>
      <vt:lpstr>Cambria Math</vt:lpstr>
      <vt:lpstr>Segoe Print</vt:lpstr>
      <vt:lpstr>Tahoma</vt:lpstr>
      <vt:lpstr>Times New Roman</vt:lpstr>
      <vt:lpstr>Тема Office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Марко Мілевський</dc:creator>
  <cp:lastModifiedBy>Kulinich Bohdan</cp:lastModifiedBy>
  <cp:revision>434</cp:revision>
  <dcterms:created xsi:type="dcterms:W3CDTF">2019-04-30T11:06:10Z</dcterms:created>
  <dcterms:modified xsi:type="dcterms:W3CDTF">2021-11-17T21:07:25Z</dcterms:modified>
</cp:coreProperties>
</file>