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91" r:id="rId3"/>
    <p:sldId id="276" r:id="rId4"/>
    <p:sldId id="261" r:id="rId5"/>
    <p:sldId id="262" r:id="rId6"/>
    <p:sldId id="263" r:id="rId7"/>
    <p:sldId id="282" r:id="rId8"/>
    <p:sldId id="293" r:id="rId9"/>
    <p:sldId id="292" r:id="rId10"/>
    <p:sldId id="290" r:id="rId1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5666"/>
    <a:srgbClr val="B1510F"/>
    <a:srgbClr val="3C5A59"/>
    <a:srgbClr val="604426"/>
    <a:srgbClr val="01A8AC"/>
    <a:srgbClr val="EC8010"/>
    <a:srgbClr val="455B6F"/>
    <a:srgbClr val="545454"/>
    <a:srgbClr val="2867A0"/>
    <a:srgbClr val="1072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27D101-356E-4D11-A239-EB969DC517BE}" v="40" dt="2020-10-06T18:16:50.6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6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linich Bohdan" userId="48e65c9f34e137d0" providerId="LiveId" clId="{0227D101-356E-4D11-A239-EB969DC517BE}"/>
    <pc:docChg chg="modSld">
      <pc:chgData name="Kulinich Bohdan" userId="48e65c9f34e137d0" providerId="LiveId" clId="{0227D101-356E-4D11-A239-EB969DC517BE}" dt="2020-10-06T18:16:50.618" v="40" actId="20577"/>
      <pc:docMkLst>
        <pc:docMk/>
      </pc:docMkLst>
      <pc:sldChg chg="modSp mod">
        <pc:chgData name="Kulinich Bohdan" userId="48e65c9f34e137d0" providerId="LiveId" clId="{0227D101-356E-4D11-A239-EB969DC517BE}" dt="2020-10-06T18:16:50.618" v="40" actId="20577"/>
        <pc:sldMkLst>
          <pc:docMk/>
          <pc:sldMk cId="1088591982" sldId="256"/>
        </pc:sldMkLst>
        <pc:spChg chg="mod">
          <ac:chgData name="Kulinich Bohdan" userId="48e65c9f34e137d0" providerId="LiveId" clId="{0227D101-356E-4D11-A239-EB969DC517BE}" dt="2020-10-06T18:16:50.618" v="40" actId="20577"/>
          <ac:spMkLst>
            <pc:docMk/>
            <pc:sldMk cId="1088591982" sldId="256"/>
            <ac:spMk id="13" creationId="{00000000-0000-0000-0000-000000000000}"/>
          </ac:spMkLst>
        </pc:spChg>
      </pc:sldChg>
    </pc:docChg>
  </pc:docChgLst>
  <pc:docChgLst>
    <pc:chgData name="Kulinich Bohdan" userId="48e65c9f34e137d0" providerId="LiveId" clId="{69A732D5-A617-43BD-A4AD-8617D83619E1}"/>
    <pc:docChg chg="custSel modSld">
      <pc:chgData name="Kulinich Bohdan" userId="48e65c9f34e137d0" providerId="LiveId" clId="{69A732D5-A617-43BD-A4AD-8617D83619E1}" dt="2019-11-03T08:13:55.496" v="2" actId="1076"/>
      <pc:docMkLst>
        <pc:docMk/>
      </pc:docMkLst>
      <pc:sldChg chg="addSp delSp delAnim modAnim">
        <pc:chgData name="Kulinich Bohdan" userId="48e65c9f34e137d0" providerId="LiveId" clId="{69A732D5-A617-43BD-A4AD-8617D83619E1}" dt="2019-10-08T15:58:48.070" v="1"/>
        <pc:sldMkLst>
          <pc:docMk/>
          <pc:sldMk cId="1088591982" sldId="256"/>
        </pc:sldMkLst>
        <pc:spChg chg="del">
          <ac:chgData name="Kulinich Bohdan" userId="48e65c9f34e137d0" providerId="LiveId" clId="{69A732D5-A617-43BD-A4AD-8617D83619E1}" dt="2019-10-08T15:58:22.331" v="0" actId="478"/>
          <ac:spMkLst>
            <pc:docMk/>
            <pc:sldMk cId="1088591982" sldId="256"/>
            <ac:spMk id="2" creationId="{00000000-0000-0000-0000-000000000000}"/>
          </ac:spMkLst>
        </pc:spChg>
        <pc:spChg chg="add">
          <ac:chgData name="Kulinich Bohdan" userId="48e65c9f34e137d0" providerId="LiveId" clId="{69A732D5-A617-43BD-A4AD-8617D83619E1}" dt="2019-10-08T15:58:48.070" v="1"/>
          <ac:spMkLst>
            <pc:docMk/>
            <pc:sldMk cId="1088591982" sldId="256"/>
            <ac:spMk id="29" creationId="{464D3410-634A-4F69-B737-FF71A46275A6}"/>
          </ac:spMkLst>
        </pc:spChg>
      </pc:sldChg>
      <pc:sldChg chg="modSp">
        <pc:chgData name="Kulinich Bohdan" userId="48e65c9f34e137d0" providerId="LiveId" clId="{69A732D5-A617-43BD-A4AD-8617D83619E1}" dt="2019-11-03T08:13:55.496" v="2" actId="1076"/>
        <pc:sldMkLst>
          <pc:docMk/>
          <pc:sldMk cId="3431159880" sldId="293"/>
        </pc:sldMkLst>
        <pc:spChg chg="mod">
          <ac:chgData name="Kulinich Bohdan" userId="48e65c9f34e137d0" providerId="LiveId" clId="{69A732D5-A617-43BD-A4AD-8617D83619E1}" dt="2019-11-03T08:13:55.496" v="2" actId="1076"/>
          <ac:spMkLst>
            <pc:docMk/>
            <pc:sldMk cId="3431159880" sldId="293"/>
            <ac:spMk id="1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CFA1C-9B84-411E-A926-CBB86AC8D4FF}" type="datetimeFigureOut">
              <a:rPr lang="uk-UA" smtClean="0"/>
              <a:t>06.10.2020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660E6-F98B-4016-AC44-73B69C64B7F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2399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47E25-A199-448D-A360-6B817E2CC1D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0554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47E25-A199-448D-A360-6B817E2CC1DA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839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498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1534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2360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8168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040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3819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25878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625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06.10.2020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8659950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06.10.2020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9244688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06.10.2020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167675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06.10.2020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8866362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06.10.2020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0208021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06.10.2020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1844589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06.10.2020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1928370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06.10.2020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0302337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06.10.2020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4023862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06.10.2020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2467725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06.10.2020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4630054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439BF-622C-4236-96BC-EBC7373EAE1B}" type="datetimeFigureOut">
              <a:rPr lang="uk-UA" smtClean="0"/>
              <a:t>06.10.2020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96192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35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3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5.png"/><Relationship Id="rId5" Type="http://schemas.openxmlformats.org/officeDocument/2006/relationships/image" Target="../media/image114.png"/><Relationship Id="rId4" Type="http://schemas.openxmlformats.org/officeDocument/2006/relationships/image" Target="../media/image1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17.png"/><Relationship Id="rId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7.pn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17.png"/><Relationship Id="rId4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5.png"/><Relationship Id="rId5" Type="http://schemas.openxmlformats.org/officeDocument/2006/relationships/image" Target="../media/image114.png"/><Relationship Id="rId4" Type="http://schemas.openxmlformats.org/officeDocument/2006/relationships/image" Target="../media/image1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813538" y="2187271"/>
            <a:ext cx="9378462" cy="2461846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842859" y="2459504"/>
            <a:ext cx="93821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Розв’язування типових задач. Самостійна робота «Показникові рівняння та нерівності»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48100">
            <a:off x="133493" y="380484"/>
            <a:ext cx="1717058" cy="713133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893"/>
          <a:stretch/>
        </p:blipFill>
        <p:spPr>
          <a:xfrm>
            <a:off x="2808045" y="161267"/>
            <a:ext cx="790288" cy="134272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576204" y="514976"/>
            <a:ext cx="2133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kern="1200" dirty="0">
                <a:solidFill>
                  <a:srgbClr val="3C5A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Урок 0</a:t>
            </a:r>
            <a:r>
              <a:rPr lang="uk-UA" sz="3600" b="1" dirty="0">
                <a:solidFill>
                  <a:srgbClr val="3C5A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endParaRPr lang="uk-UA" sz="3600" b="1" kern="1200" dirty="0">
              <a:solidFill>
                <a:srgbClr val="3C5A5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49278">
            <a:off x="1460743" y="942148"/>
            <a:ext cx="965986" cy="1170037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96767">
            <a:off x="207735" y="1465014"/>
            <a:ext cx="1045174" cy="1088274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67500">
            <a:off x="1222602" y="2342002"/>
            <a:ext cx="1124127" cy="1124127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37151">
            <a:off x="188769" y="2900948"/>
            <a:ext cx="1034492" cy="1034492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44845">
            <a:off x="1438028" y="3679521"/>
            <a:ext cx="1153750" cy="1153750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63065">
            <a:off x="133939" y="4186020"/>
            <a:ext cx="1316423" cy="1316423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03818">
            <a:off x="2331473" y="5600313"/>
            <a:ext cx="1142237" cy="1142237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60054">
            <a:off x="183139" y="5616371"/>
            <a:ext cx="1241629" cy="1241629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768" y="5258603"/>
            <a:ext cx="1088708" cy="1088708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37898">
            <a:off x="3793345" y="6003595"/>
            <a:ext cx="772598" cy="77259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286" y="42653"/>
            <a:ext cx="3527252" cy="2043965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3398" y="5386902"/>
            <a:ext cx="926752" cy="886531"/>
          </a:xfrm>
          <a:prstGeom prst="rect">
            <a:avLst/>
          </a:prstGeom>
        </p:spPr>
      </p:pic>
      <p:sp>
        <p:nvSpPr>
          <p:cNvPr id="29" name="Дата 1">
            <a:extLst>
              <a:ext uri="{FF2B5EF4-FFF2-40B4-BE49-F238E27FC236}">
                <a16:creationId xmlns:a16="http://schemas.microsoft.com/office/drawing/2014/main" id="{464D3410-634A-4F69-B737-FF71A46275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448800" y="5712959"/>
            <a:ext cx="2743200" cy="365125"/>
          </a:xfrm>
        </p:spPr>
        <p:txBody>
          <a:bodyPr/>
          <a:lstStyle/>
          <a:p>
            <a:fld id="{5B993008-B989-9943-A67E-AA8CE5BAB33B}" type="datetime1">
              <a:rPr lang="ru-RU" sz="2400" smtClean="0"/>
              <a:t>06.10.2020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0885919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813538" y="1160230"/>
            <a:ext cx="9378462" cy="1106900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8900160" y="6423432"/>
            <a:ext cx="3167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err="1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Бажаю</a:t>
            </a:r>
            <a:r>
              <a:rPr lang="ru-RU" b="1" dirty="0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творчих</a:t>
            </a:r>
            <a:r>
              <a:rPr lang="ru-RU" b="1" dirty="0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успіхів</a:t>
            </a:r>
            <a:r>
              <a:rPr lang="ru-RU" b="1" dirty="0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!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647751" y="6427888"/>
            <a:ext cx="1298339" cy="353971"/>
          </a:xfrm>
        </p:spPr>
        <p:txBody>
          <a:bodyPr/>
          <a:lstStyle/>
          <a:p>
            <a:fld id="{5B993008-B989-9943-A67E-AA8CE5BAB33B}" type="datetime1">
              <a:rPr lang="ru-RU" sz="1800" smtClean="0"/>
              <a:t>06.10.2020</a:t>
            </a:fld>
            <a:endParaRPr lang="ru-RU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48100">
            <a:off x="133493" y="380484"/>
            <a:ext cx="1717058" cy="71313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808044" y="354454"/>
            <a:ext cx="5553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>
                <a:solidFill>
                  <a:srgbClr val="3C5A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Домашнє завдання</a:t>
            </a:r>
            <a:endParaRPr lang="uk-UA" sz="3600" b="1" kern="1200" dirty="0">
              <a:solidFill>
                <a:srgbClr val="3C5A5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49278">
            <a:off x="1460743" y="942148"/>
            <a:ext cx="965986" cy="1170037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96767">
            <a:off x="207735" y="1465014"/>
            <a:ext cx="1045174" cy="1088274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67500">
            <a:off x="1222602" y="2342002"/>
            <a:ext cx="1124127" cy="1124127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37151">
            <a:off x="188769" y="2900948"/>
            <a:ext cx="1034492" cy="1034492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44845">
            <a:off x="1438028" y="3679521"/>
            <a:ext cx="1153750" cy="1153750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63065">
            <a:off x="133939" y="4186020"/>
            <a:ext cx="1316423" cy="1316423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43140">
            <a:off x="2341216" y="5941682"/>
            <a:ext cx="810071" cy="810071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60054">
            <a:off x="183139" y="5616371"/>
            <a:ext cx="1241629" cy="1241629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768" y="5258603"/>
            <a:ext cx="1088708" cy="1088708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37898">
            <a:off x="3793345" y="6003595"/>
            <a:ext cx="772598" cy="77259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747" y="134916"/>
            <a:ext cx="1041791" cy="1025313"/>
          </a:xfrm>
          <a:prstGeom prst="rect">
            <a:avLst/>
          </a:prstGeom>
        </p:spPr>
      </p:pic>
      <p:sp>
        <p:nvSpPr>
          <p:cNvPr id="37" name="Прямоугольник 6"/>
          <p:cNvSpPr/>
          <p:nvPr/>
        </p:nvSpPr>
        <p:spPr>
          <a:xfrm>
            <a:off x="2815369" y="2374860"/>
            <a:ext cx="9378462" cy="1106900"/>
          </a:xfrm>
          <a:prstGeom prst="rect">
            <a:avLst/>
          </a:prstGeom>
          <a:solidFill>
            <a:srgbClr val="B151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6"/>
          <p:cNvSpPr/>
          <p:nvPr/>
        </p:nvSpPr>
        <p:spPr>
          <a:xfrm>
            <a:off x="2820863" y="3597161"/>
            <a:ext cx="9378462" cy="1106900"/>
          </a:xfrm>
          <a:prstGeom prst="rect">
            <a:avLst/>
          </a:prstGeom>
          <a:solidFill>
            <a:srgbClr val="286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6"/>
          <p:cNvSpPr/>
          <p:nvPr/>
        </p:nvSpPr>
        <p:spPr>
          <a:xfrm>
            <a:off x="2813538" y="4811791"/>
            <a:ext cx="9378462" cy="1106900"/>
          </a:xfrm>
          <a:prstGeom prst="rect">
            <a:avLst/>
          </a:prstGeom>
          <a:solidFill>
            <a:srgbClr val="696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372289"/>
              </p:ext>
            </p:extLst>
          </p:nvPr>
        </p:nvGraphicFramePr>
        <p:xfrm>
          <a:off x="2896640" y="1202698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Повторити</a:t>
                      </a:r>
                      <a:r>
                        <a:rPr lang="cs-CZ" sz="28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uk-UA" sz="28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(ст.6-17)</a:t>
                      </a:r>
                      <a:br>
                        <a:rPr lang="uk-UA" sz="28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uk-UA" sz="26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 № 3.11</a:t>
                      </a:r>
                      <a:r>
                        <a:rPr lang="uk-UA" sz="26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(3-4); 3.13 (3-4); 3.16</a:t>
                      </a:r>
                      <a:endParaRPr lang="uk-UA" sz="26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Мерзляк А.Г.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graphicFrame>
        <p:nvGraphicFramePr>
          <p:cNvPr id="28" name="Таблиця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496736"/>
              </p:ext>
            </p:extLst>
          </p:nvPr>
        </p:nvGraphicFramePr>
        <p:xfrm>
          <a:off x="2896640" y="2422642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Повторити</a:t>
                      </a:r>
                      <a:r>
                        <a:rPr lang="cs-CZ" sz="28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br>
                        <a:rPr lang="uk-UA" sz="28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uk-UA" sz="24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 3.4</a:t>
                      </a: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;</a:t>
                      </a:r>
                      <a:r>
                        <a:rPr lang="en-US" sz="24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3.8; 3.12; 3.14; 3.22</a:t>
                      </a:r>
                      <a:endParaRPr lang="uk-UA" sz="24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Істер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О.С.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graphicFrame>
        <p:nvGraphicFramePr>
          <p:cNvPr id="29" name="Таблиця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933299"/>
              </p:ext>
            </p:extLst>
          </p:nvPr>
        </p:nvGraphicFramePr>
        <p:xfrm>
          <a:off x="2896640" y="3649276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Повторити</a:t>
                      </a:r>
                      <a:r>
                        <a:rPr lang="cs-CZ" sz="28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en-US" sz="28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</a:t>
                      </a:r>
                      <a:r>
                        <a:rPr lang="uk-UA" sz="28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п.2.</a:t>
                      </a:r>
                      <a:r>
                        <a:rPr lang="en-US" sz="28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3)</a:t>
                      </a:r>
                      <a:endParaRPr lang="uk-UA" sz="28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2.3.3</a:t>
                      </a:r>
                      <a:r>
                        <a:rPr lang="en-US" sz="28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(2, 4); 2.3.4 (2, 4)</a:t>
                      </a:r>
                      <a:endParaRPr lang="uk-UA" sz="28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Нелін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Є.П.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graphicFrame>
        <p:nvGraphicFramePr>
          <p:cNvPr id="30" name="Таблиця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805889"/>
              </p:ext>
            </p:extLst>
          </p:nvPr>
        </p:nvGraphicFramePr>
        <p:xfrm>
          <a:off x="2896640" y="4851312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Повторити</a:t>
                      </a:r>
                      <a:r>
                        <a:rPr lang="cs-CZ" sz="28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uk-UA" sz="28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 №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57; 77;</a:t>
                      </a:r>
                      <a:r>
                        <a:rPr lang="en-US" sz="28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81</a:t>
                      </a:r>
                      <a:endParaRPr lang="uk-UA" sz="28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Бевз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Г.П.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6434672" y="6604873"/>
            <a:ext cx="19769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uk-UA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www.matnova.com.ua</a:t>
            </a:r>
            <a:endParaRPr lang="ru-RU" sz="1200" b="1" dirty="0">
              <a:solidFill>
                <a:srgbClr val="3C5A59"/>
              </a:solidFill>
              <a:latin typeface="Segoe Print" pitchFamily="2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88336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2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2" fill="hold" grpId="0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2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2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2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450"/>
                            </p:stCondLst>
                            <p:childTnLst>
                              <p:par>
                                <p:cTn id="9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17" grpId="0"/>
      <p:bldP spid="37" grpId="0" animBg="1"/>
      <p:bldP spid="39" grpId="0" animBg="1"/>
      <p:bldP spid="41" grpId="0" animBg="1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Пригадаємо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08000" y="875293"/>
            <a:ext cx="11338560" cy="523220"/>
          </a:xfrm>
          <a:prstGeom prst="rect">
            <a:avLst/>
          </a:prstGeom>
          <a:solidFill>
            <a:srgbClr val="2B566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Які нерівності називають </a:t>
            </a:r>
            <a:r>
              <a:rPr lang="uk-UA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показниковими</a:t>
            </a:r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sp>
        <p:nvSpPr>
          <p:cNvPr id="35" name="Прямоугольник 7"/>
          <p:cNvSpPr/>
          <p:nvPr/>
        </p:nvSpPr>
        <p:spPr>
          <a:xfrm>
            <a:off x="508000" y="1537170"/>
            <a:ext cx="11338560" cy="954107"/>
          </a:xfrm>
          <a:prstGeom prst="rect">
            <a:avLst/>
          </a:prstGeom>
          <a:solidFill>
            <a:srgbClr val="B1510F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Які нерівності називаються найпростішими </a:t>
            </a:r>
            <a:r>
              <a:rPr lang="uk-UA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показниковими</a:t>
            </a:r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uk-UA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нерівностями</a:t>
            </a:r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7"/>
              <p:cNvSpPr/>
              <p:nvPr/>
            </p:nvSpPr>
            <p:spPr>
              <a:xfrm>
                <a:off x="508000" y="3291811"/>
                <a:ext cx="11338560" cy="954107"/>
              </a:xfrm>
              <a:prstGeom prst="rect">
                <a:avLst/>
              </a:prstGeom>
              <a:solidFill>
                <a:srgbClr val="60442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 розв’язати нерівність виду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</m:t>
                        </m:r>
                      </m:e>
                      <m:sup>
                        <m:r>
                          <a:rPr lang="en-US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sup>
                    </m:sSup>
                    <m:r>
                      <a:rPr lang="uk-UA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𝒃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якщо </a:t>
                </a:r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𝒃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sSup>
                      <m:sSupPr>
                        <m:ctrlPr>
                          <a:rPr lang="en-US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</m:t>
                        </m:r>
                      </m:e>
                      <m:sup>
                        <m:r>
                          <a:rPr lang="en-US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𝒄</m:t>
                        </m:r>
                      </m:sup>
                    </m:sSup>
                  </m:oMath>
                </a14:m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і</a:t>
                </a:r>
                <a:endParaRPr lang="en-US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𝒂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</m:t>
                    </m:r>
                  </m:oMath>
                </a14:m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4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00" y="3291811"/>
                <a:ext cx="11338560" cy="954107"/>
              </a:xfrm>
              <a:prstGeom prst="rect">
                <a:avLst/>
              </a:prstGeom>
              <a:blipFill>
                <a:blip r:embed="rId3"/>
                <a:stretch>
                  <a:fillRect t="-7643" b="-15924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Прямоугольник 7"/>
              <p:cNvSpPr/>
              <p:nvPr/>
            </p:nvSpPr>
            <p:spPr>
              <a:xfrm>
                <a:off x="508000" y="4384575"/>
                <a:ext cx="11338560" cy="983154"/>
              </a:xfrm>
              <a:prstGeom prst="rect">
                <a:avLst/>
              </a:prstGeom>
              <a:solidFill>
                <a:srgbClr val="2867A0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До якої нерівності звидиться нерівність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𝒇</m:t>
                        </m:r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e>
                        </m:d>
                      </m:sup>
                    </m:sSup>
                    <m:r>
                      <a:rPr lang="uk-UA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sSup>
                      <m:sSupPr>
                        <m:ctrlPr>
                          <a:rPr lang="uk-UA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𝒂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𝒈</m:t>
                        </m:r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e>
                        </m:d>
                      </m:sup>
                    </m:sSup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якщо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𝒂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</m:t>
                    </m:r>
                  </m:oMath>
                </a14:m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5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00" y="4384575"/>
                <a:ext cx="11338560" cy="983154"/>
              </a:xfrm>
              <a:prstGeom prst="rect">
                <a:avLst/>
              </a:prstGeom>
              <a:blipFill>
                <a:blip r:embed="rId4"/>
                <a:stretch>
                  <a:fillRect t="-3704" b="-15432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7"/>
              <p:cNvSpPr/>
              <p:nvPr/>
            </p:nvSpPr>
            <p:spPr>
              <a:xfrm>
                <a:off x="508000" y="5506386"/>
                <a:ext cx="11338560" cy="983154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До якої нерівності звидиться нерівність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</m:t>
                        </m:r>
                      </m:e>
                      <m:sup>
                        <m:r>
                          <a:rPr lang="en-US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𝒇</m:t>
                        </m:r>
                        <m:d>
                          <m:dPr>
                            <m:ctrlPr>
                              <a:rPr lang="en-US" sz="2800" b="1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e>
                        </m:d>
                      </m:sup>
                    </m:sSup>
                    <m:r>
                      <a:rPr lang="uk-UA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sSup>
                      <m:sSupPr>
                        <m:ctrlPr>
                          <a:rPr lang="uk-UA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𝒂</m:t>
                        </m:r>
                      </m:e>
                      <m:sup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𝒈</m:t>
                        </m:r>
                        <m:d>
                          <m:dPr>
                            <m:ctrlP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e>
                        </m:d>
                      </m:sup>
                    </m:sSup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якщо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𝒂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</m:t>
                    </m:r>
                  </m:oMath>
                </a14:m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6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00" y="5506386"/>
                <a:ext cx="11338560" cy="983154"/>
              </a:xfrm>
              <a:prstGeom prst="rect">
                <a:avLst/>
              </a:prstGeom>
              <a:blipFill>
                <a:blip r:embed="rId5"/>
                <a:stretch>
                  <a:fillRect t="-3704" b="-15432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Прямоугольник 7"/>
              <p:cNvSpPr/>
              <p:nvPr/>
            </p:nvSpPr>
            <p:spPr>
              <a:xfrm>
                <a:off x="508000" y="2629934"/>
                <a:ext cx="11338560" cy="523220"/>
              </a:xfrm>
              <a:prstGeom prst="rect">
                <a:avLst/>
              </a:prstGeom>
              <a:solidFill>
                <a:srgbClr val="455B6F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 розв’язати нерівність виду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sup>
                    </m:sSup>
                    <m:r>
                      <a:rPr lang="uk-UA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𝒃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якщо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𝒃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𝒄</m:t>
                        </m:r>
                      </m:sup>
                    </m:sSup>
                  </m:oMath>
                </a14:m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і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𝒂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</m:t>
                    </m:r>
                  </m:oMath>
                </a14:m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7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00" y="2629934"/>
                <a:ext cx="11338560" cy="523220"/>
              </a:xfrm>
              <a:prstGeom prst="rect">
                <a:avLst/>
              </a:prstGeom>
              <a:blipFill>
                <a:blip r:embed="rId6"/>
                <a:stretch>
                  <a:fillRect t="-12791" b="-302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427865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5" grpId="0" animBg="1"/>
      <p:bldP spid="54" grpId="0" animBg="1"/>
      <p:bldP spid="55" grpId="0" animBg="1"/>
      <p:bldP spid="56" grpId="0" animBg="1"/>
      <p:bldP spid="5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217518" y="1106718"/>
            <a:ext cx="5979887" cy="523220"/>
          </a:xfrm>
          <a:prstGeom prst="rect">
            <a:avLst/>
          </a:prstGeom>
          <a:solidFill>
            <a:srgbClr val="6044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Розв’жіть</a:t>
            </a:r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нерівність:</a:t>
            </a:r>
            <a:endParaRPr lang="uk-UA" sz="28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6" name="Рисунок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3453"/>
            <a:ext cx="965227" cy="886531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700924" y="752775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kern="1200" dirty="0">
                <a:solidFill>
                  <a:srgbClr val="79562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uk-UA" sz="4000" b="1" kern="1200" dirty="0">
              <a:solidFill>
                <a:srgbClr val="79562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217518" y="2915496"/>
                <a:ext cx="4221122" cy="919932"/>
              </a:xfrm>
              <a:prstGeom prst="rect">
                <a:avLst/>
              </a:prstGeom>
              <a:solidFill>
                <a:srgbClr val="60442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uk-UA" sz="28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effectLst/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𝟒</m:t>
                    </m:r>
                    <m:r>
                      <a:rPr lang="en-US" sz="2800" b="1" i="1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∙</m:t>
                    </m:r>
                    <m:sSup>
                      <m:sSupPr>
                        <m:ctrlP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1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b="1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ahoma" panose="020B060403050404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ahoma" panose="020B0604030504040204" pitchFamily="34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ahoma" panose="020B0604030504040204" pitchFamily="34" charset="0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𝟓</m:t>
                        </m:r>
                        <m:sSup>
                          <m:sSupPr>
                            <m:ctrlPr>
                              <a:rPr lang="en-US" sz="2800" b="1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𝟐</m:t>
                            </m:r>
                          </m:sup>
                        </m:sSup>
                      </m:sup>
                    </m:sSup>
                    <m:r>
                      <a:rPr lang="en-US" sz="2800" b="1" i="1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≤</m:t>
                    </m:r>
                    <m:sSup>
                      <m:sSupPr>
                        <m:ctrlP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1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b="1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ahoma" panose="020B060403050404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ahoma" panose="020B0604030504040204" pitchFamily="34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ahoma" panose="020B0604030504040204" pitchFamily="34" charset="0"/>
                                  </a:rPr>
                                  <m:t>𝟖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𝟑</m:t>
                        </m:r>
                        <m: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𝒙</m:t>
                        </m:r>
                      </m:sup>
                    </m:sSup>
                  </m:oMath>
                </a14:m>
                <a:endParaRPr lang="uk-UA" sz="2800" b="1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7518" y="2915496"/>
                <a:ext cx="4221122" cy="919932"/>
              </a:xfrm>
              <a:prstGeom prst="rect">
                <a:avLst/>
              </a:prstGeom>
              <a:blipFill>
                <a:blip r:embed="rId4"/>
                <a:stretch>
                  <a:fillRect l="-3035" b="-198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Рисунок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58188"/>
            <a:ext cx="5217518" cy="360026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7"/>
              <p:cNvSpPr/>
              <p:nvPr/>
            </p:nvSpPr>
            <p:spPr>
              <a:xfrm>
                <a:off x="5217518" y="4061080"/>
                <a:ext cx="4221122" cy="833305"/>
              </a:xfrm>
              <a:prstGeom prst="rect">
                <a:avLst/>
              </a:prstGeom>
              <a:solidFill>
                <a:srgbClr val="60442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r>
                  <a:rPr lang="uk-UA" sz="28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b="1" i="1" smtClean="0">
                            <a:effectLst/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uk-UA" sz="2800" b="1" i="1" smtClean="0">
                                <a:effectLst/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0" smtClean="0">
                                <a:effectLst/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𝐭𝐠</m:t>
                            </m:r>
                            <m:r>
                              <a:rPr lang="en-US" sz="2800" b="1" i="1" smtClean="0">
                                <a:effectLst/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n-US" sz="2800" b="1" i="1" smtClean="0">
                                    <a:effectLst/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ahoma" panose="020B0604030504040204" pitchFamily="34" charset="0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effectLst/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  <m: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p>
                    </m:sSup>
                    <m:r>
                      <a:rPr lang="uk-UA" sz="2800" b="1" i="1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sSup>
                      <m:sSupPr>
                        <m:ctrlPr>
                          <a:rPr lang="uk-UA" sz="2800" b="1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𝟗</m:t>
                        </m:r>
                      </m:e>
                      <m:sup>
                        <m: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𝟎</m:t>
                        </m:r>
                        <m: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,</m:t>
                        </m:r>
                        <m: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𝟓</m:t>
                        </m:r>
                      </m:sup>
                    </m:sSup>
                  </m:oMath>
                </a14:m>
                <a:endParaRPr lang="uk-UA" sz="2800" b="1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7518" y="4061080"/>
                <a:ext cx="4221122" cy="833305"/>
              </a:xfrm>
              <a:prstGeom prst="rect">
                <a:avLst/>
              </a:prstGeom>
              <a:blipFill>
                <a:blip r:embed="rId6"/>
                <a:stretch>
                  <a:fillRect l="-3035" b="-5109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508480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7" grpId="0"/>
      <p:bldP spid="8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842453" y="1266517"/>
            <a:ext cx="6349548" cy="523220"/>
          </a:xfrm>
          <a:prstGeom prst="rect">
            <a:avLst/>
          </a:prstGeom>
          <a:solidFill>
            <a:srgbClr val="545454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Розв’яжіть нерівність: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0924" y="752775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54545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uk-UA" sz="4000" b="1" kern="1200" dirty="0">
              <a:solidFill>
                <a:srgbClr val="54545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3453"/>
            <a:ext cx="976025" cy="89644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7"/>
              <p:cNvSpPr/>
              <p:nvPr/>
            </p:nvSpPr>
            <p:spPr>
              <a:xfrm>
                <a:off x="5842452" y="2434824"/>
                <a:ext cx="4500428" cy="833305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uk-UA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uk-UA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𝟓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𝟓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≥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𝟐𝟔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2452" y="2434824"/>
                <a:ext cx="4500428" cy="833305"/>
              </a:xfrm>
              <a:prstGeom prst="rect">
                <a:avLst/>
              </a:prstGeom>
              <a:blipFill>
                <a:blip r:embed="rId4"/>
                <a:stretch>
                  <a:fillRect l="-2706" b="-5109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860904" y="2580516"/>
            <a:ext cx="9797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b="1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спадна</a:t>
            </a:r>
            <a:endParaRPr lang="ru-RU" sz="2400" b="1" dirty="0">
              <a:solidFill>
                <a:schemeClr val="bg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40659" y="2504172"/>
            <a:ext cx="1268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зростаюча</a:t>
            </a:r>
            <a:endParaRPr lang="ru-RU" sz="2000" b="1" dirty="0">
              <a:solidFill>
                <a:schemeClr val="bg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58188"/>
            <a:ext cx="5217518" cy="360026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7"/>
              <p:cNvSpPr/>
              <p:nvPr/>
            </p:nvSpPr>
            <p:spPr>
              <a:xfrm>
                <a:off x="5842452" y="3412939"/>
                <a:ext cx="4500428" cy="532966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𝟐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∙</m:t>
                    </m:r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𝟔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𝒙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+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𝟑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∙</m:t>
                    </m:r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𝟔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𝒙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𝟑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≤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𝟔𝟓𝟎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9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2452" y="3412939"/>
                <a:ext cx="4500428" cy="532966"/>
              </a:xfrm>
              <a:prstGeom prst="rect">
                <a:avLst/>
              </a:prstGeom>
              <a:blipFill>
                <a:blip r:embed="rId6"/>
                <a:stretch>
                  <a:fillRect l="-2706" t="-11494" b="-31034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7"/>
              <p:cNvSpPr/>
              <p:nvPr/>
            </p:nvSpPr>
            <p:spPr>
              <a:xfrm>
                <a:off x="5842452" y="4222097"/>
                <a:ext cx="4500428" cy="833305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𝟑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𝟒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𝟑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𝟒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𝟏𝟔</m:t>
                        </m:r>
                      </m:den>
                    </m:f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0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2452" y="4222097"/>
                <a:ext cx="4500428" cy="833305"/>
              </a:xfrm>
              <a:prstGeom prst="rect">
                <a:avLst/>
              </a:prstGeom>
              <a:blipFill>
                <a:blip r:embed="rId7"/>
                <a:stretch>
                  <a:fillRect l="-2706" b="-5882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486613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7" grpId="0"/>
      <p:bldP spid="17" grpId="0" animBg="1"/>
      <p:bldP spid="29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750560" y="1522216"/>
            <a:ext cx="6441439" cy="523220"/>
          </a:xfrm>
          <a:prstGeom prst="rect">
            <a:avLst/>
          </a:prstGeom>
          <a:solidFill>
            <a:srgbClr val="546057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Розв’яжіть нерівність: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0924" y="752775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54605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uk-UA" sz="4000" b="1" kern="1200" dirty="0">
              <a:solidFill>
                <a:srgbClr val="54605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9270"/>
            <a:ext cx="976025" cy="89644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31500"/>
            <a:ext cx="5217518" cy="360026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7"/>
              <p:cNvSpPr/>
              <p:nvPr/>
            </p:nvSpPr>
            <p:spPr>
              <a:xfrm>
                <a:off x="5750561" y="2631500"/>
                <a:ext cx="5395493" cy="523220"/>
              </a:xfrm>
              <a:prstGeom prst="rect">
                <a:avLst/>
              </a:prstGeom>
              <a:solidFill>
                <a:srgbClr val="546057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𝟎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,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𝟐𝟓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𝟏𝟐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∙</m:t>
                    </m:r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𝟎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,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𝟓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𝒙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+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𝟑𝟐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≥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0561" y="2631500"/>
                <a:ext cx="5395493" cy="523220"/>
              </a:xfrm>
              <a:prstGeom prst="rect">
                <a:avLst/>
              </a:prstGeom>
              <a:blipFill>
                <a:blip r:embed="rId5"/>
                <a:stretch>
                  <a:fillRect l="-2260" t="-13953" b="-302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7"/>
              <p:cNvSpPr/>
              <p:nvPr/>
            </p:nvSpPr>
            <p:spPr>
              <a:xfrm>
                <a:off x="5750561" y="3342700"/>
                <a:ext cx="5395493" cy="739754"/>
              </a:xfrm>
              <a:prstGeom prst="rect">
                <a:avLst/>
              </a:prstGeom>
              <a:solidFill>
                <a:srgbClr val="546057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𝟔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𝟑</m:t>
                        </m:r>
                      </m:den>
                    </m:f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∙</m:t>
                    </m:r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𝟔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𝒙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−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𝟒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≤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0561" y="3342700"/>
                <a:ext cx="5395493" cy="739754"/>
              </a:xfrm>
              <a:prstGeom prst="rect">
                <a:avLst/>
              </a:prstGeom>
              <a:blipFill>
                <a:blip r:embed="rId6"/>
                <a:stretch>
                  <a:fillRect l="-2260" b="-3279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7"/>
              <p:cNvSpPr/>
              <p:nvPr/>
            </p:nvSpPr>
            <p:spPr>
              <a:xfrm>
                <a:off x="5750560" y="4270434"/>
                <a:ext cx="5395493" cy="523220"/>
              </a:xfrm>
              <a:prstGeom prst="rect">
                <a:avLst/>
              </a:prstGeom>
              <a:solidFill>
                <a:srgbClr val="546057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𝟐𝟓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sup>
                    </m:sSup>
                    <m:r>
                      <a:rPr lang="uk-UA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sSup>
                      <m:sSupPr>
                        <m:ctrlP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𝟓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𝟑𝟎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≥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0560" y="4270434"/>
                <a:ext cx="5395493" cy="523220"/>
              </a:xfrm>
              <a:prstGeom prst="rect">
                <a:avLst/>
              </a:prstGeom>
              <a:blipFill>
                <a:blip r:embed="rId7"/>
                <a:stretch>
                  <a:fillRect l="-2260" t="-14118" b="-3176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869672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7" grpId="0"/>
      <p:bldP spid="12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234204" y="1272455"/>
            <a:ext cx="5791199" cy="523220"/>
          </a:xfrm>
          <a:prstGeom prst="rect">
            <a:avLst/>
          </a:prstGeom>
          <a:solidFill>
            <a:srgbClr val="2B566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Розв’яжіть нерівність: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0924" y="752775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2B5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uk-UA" sz="4000" b="1" kern="1200" dirty="0">
              <a:solidFill>
                <a:srgbClr val="2B5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7" y="696934"/>
            <a:ext cx="959338" cy="88112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7" y="2170557"/>
            <a:ext cx="5217518" cy="360026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234206" y="2897520"/>
                <a:ext cx="3534410" cy="739754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uk-UA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uk-UA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𝟓</m:t>
                            </m:r>
                          </m:e>
                          <m:sup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sup>
                        </m:s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𝟏𝟐𝟓</m:t>
                        </m:r>
                      </m:num>
                      <m:den>
                        <m:sSup>
                          <m:sSupPr>
                            <m:ctrlPr>
                              <a:rPr lang="uk-UA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𝟒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𝟒</m:t>
                        </m:r>
                      </m:den>
                    </m:f>
                    <m:r>
                      <a:rPr lang="uk-UA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≤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4206" y="2897520"/>
                <a:ext cx="3534410" cy="739754"/>
              </a:xfrm>
              <a:prstGeom prst="rect">
                <a:avLst/>
              </a:prstGeom>
              <a:blipFill>
                <a:blip r:embed="rId5"/>
                <a:stretch>
                  <a:fillRect l="-3627" b="-737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7"/>
              <p:cNvSpPr/>
              <p:nvPr/>
            </p:nvSpPr>
            <p:spPr>
              <a:xfrm>
                <a:off x="5234205" y="3934121"/>
                <a:ext cx="3534411" cy="739754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𝟏𝟔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𝟒</m:t>
                            </m:r>
                          </m:e>
                          <m:sup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sup>
                        </m:sSup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𝟗</m:t>
                        </m:r>
                        <m:sSup>
                          <m:sSup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𝟏𝟐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𝟒</m:t>
                        </m:r>
                      </m:den>
                    </m:f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≥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4205" y="3934121"/>
                <a:ext cx="3534411" cy="739754"/>
              </a:xfrm>
              <a:prstGeom prst="rect">
                <a:avLst/>
              </a:prstGeom>
              <a:blipFill>
                <a:blip r:embed="rId6"/>
                <a:stretch>
                  <a:fillRect l="-3627" b="-737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03869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7" grpId="0"/>
      <p:bldP spid="8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6177281" y="1316446"/>
            <a:ext cx="5435599" cy="954107"/>
          </a:xfrm>
          <a:prstGeom prst="rect">
            <a:avLst/>
          </a:prstGeom>
          <a:solidFill>
            <a:srgbClr val="2B566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Знайдіть множину розв’язків нерівності: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0924" y="752775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2B5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endParaRPr lang="uk-UA" sz="4000" b="1" kern="1200" dirty="0">
              <a:solidFill>
                <a:srgbClr val="2B5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7" y="696934"/>
            <a:ext cx="959338" cy="88112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7"/>
              <p:cNvSpPr/>
              <p:nvPr/>
            </p:nvSpPr>
            <p:spPr>
              <a:xfrm>
                <a:off x="6177280" y="2962885"/>
                <a:ext cx="4439385" cy="523220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𝟑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𝟗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∙</m:t>
                    </m:r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𝟑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𝒙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−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𝟖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2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280" y="2962885"/>
                <a:ext cx="4439385" cy="523220"/>
              </a:xfrm>
              <a:prstGeom prst="rect">
                <a:avLst/>
              </a:prstGeom>
              <a:blipFill>
                <a:blip r:embed="rId4"/>
                <a:stretch>
                  <a:fillRect l="-2743" t="-12791" b="-302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9" name="Рисунок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56672"/>
            <a:ext cx="5760720" cy="397509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7"/>
              <p:cNvSpPr/>
              <p:nvPr/>
            </p:nvSpPr>
            <p:spPr>
              <a:xfrm>
                <a:off x="6177280" y="3655217"/>
                <a:ext cx="4439385" cy="532966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𝟑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𝟏𝟕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280" y="3655217"/>
                <a:ext cx="4439385" cy="532966"/>
              </a:xfrm>
              <a:prstGeom prst="rect">
                <a:avLst/>
              </a:prstGeom>
              <a:blipFill>
                <a:blip r:embed="rId6"/>
                <a:stretch>
                  <a:fillRect l="-2743" t="-11494" b="-31034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7"/>
              <p:cNvSpPr/>
              <p:nvPr/>
            </p:nvSpPr>
            <p:spPr>
              <a:xfrm>
                <a:off x="6177280" y="4357295"/>
                <a:ext cx="4439385" cy="532966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𝟔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𝟔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𝟑𝟕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≥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280" y="4357295"/>
                <a:ext cx="4439385" cy="532966"/>
              </a:xfrm>
              <a:prstGeom prst="rect">
                <a:avLst/>
              </a:prstGeom>
              <a:blipFill>
                <a:blip r:embed="rId7"/>
                <a:stretch>
                  <a:fillRect l="-2743" t="-11494" b="-31034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7"/>
              <p:cNvSpPr/>
              <p:nvPr/>
            </p:nvSpPr>
            <p:spPr>
              <a:xfrm>
                <a:off x="6177279" y="5059373"/>
                <a:ext cx="4439385" cy="833305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4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uk-UA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uk-UA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𝟑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𝟓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𝟑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𝟓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≤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𝟔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𝟓</m:t>
                        </m:r>
                      </m:den>
                    </m:f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279" y="5059373"/>
                <a:ext cx="4439385" cy="833305"/>
              </a:xfrm>
              <a:prstGeom prst="rect">
                <a:avLst/>
              </a:prstGeom>
              <a:blipFill>
                <a:blip r:embed="rId8"/>
                <a:stretch>
                  <a:fillRect l="-2743" b="-5109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205881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7" grpId="0"/>
      <p:bldP spid="32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Працюємо самостійно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Прямоугольник 6"/>
          <p:cNvSpPr/>
          <p:nvPr/>
        </p:nvSpPr>
        <p:spPr>
          <a:xfrm>
            <a:off x="1814284" y="5923279"/>
            <a:ext cx="8432799" cy="585116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Самостійна</a:t>
            </a:r>
            <a:r>
              <a:rPr lang="ru-R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робота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026" y="1323094"/>
            <a:ext cx="6255329" cy="3624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15988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7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Повторюємо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08000" y="875293"/>
            <a:ext cx="11338560" cy="523220"/>
          </a:xfrm>
          <a:prstGeom prst="rect">
            <a:avLst/>
          </a:prstGeom>
          <a:solidFill>
            <a:srgbClr val="2B566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Які нерівності називають </a:t>
            </a:r>
            <a:r>
              <a:rPr lang="uk-UA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показниковими</a:t>
            </a:r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sp>
        <p:nvSpPr>
          <p:cNvPr id="35" name="Прямоугольник 7"/>
          <p:cNvSpPr/>
          <p:nvPr/>
        </p:nvSpPr>
        <p:spPr>
          <a:xfrm>
            <a:off x="508000" y="1537170"/>
            <a:ext cx="11338560" cy="954107"/>
          </a:xfrm>
          <a:prstGeom prst="rect">
            <a:avLst/>
          </a:prstGeom>
          <a:solidFill>
            <a:srgbClr val="B1510F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Які нерівності називаються найпростішими </a:t>
            </a:r>
            <a:r>
              <a:rPr lang="uk-UA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показниковими</a:t>
            </a:r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uk-UA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нерівностями</a:t>
            </a:r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7"/>
              <p:cNvSpPr/>
              <p:nvPr/>
            </p:nvSpPr>
            <p:spPr>
              <a:xfrm>
                <a:off x="508000" y="3291811"/>
                <a:ext cx="11338560" cy="954107"/>
              </a:xfrm>
              <a:prstGeom prst="rect">
                <a:avLst/>
              </a:prstGeom>
              <a:solidFill>
                <a:srgbClr val="60442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 розв’язати нерівність виду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</m:t>
                        </m:r>
                      </m:e>
                      <m:sup>
                        <m:r>
                          <a:rPr lang="en-US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sup>
                    </m:sSup>
                    <m:r>
                      <a:rPr lang="uk-UA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𝒃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якщо </a:t>
                </a:r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𝒃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sSup>
                      <m:sSupPr>
                        <m:ctrlPr>
                          <a:rPr lang="en-US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</m:t>
                        </m:r>
                      </m:e>
                      <m:sup>
                        <m:r>
                          <a:rPr lang="en-US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𝒄</m:t>
                        </m:r>
                      </m:sup>
                    </m:sSup>
                  </m:oMath>
                </a14:m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і</a:t>
                </a:r>
                <a:endParaRPr lang="en-US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𝒂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</m:t>
                    </m:r>
                  </m:oMath>
                </a14:m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4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00" y="3291811"/>
                <a:ext cx="11338560" cy="954107"/>
              </a:xfrm>
              <a:prstGeom prst="rect">
                <a:avLst/>
              </a:prstGeom>
              <a:blipFill>
                <a:blip r:embed="rId3"/>
                <a:stretch>
                  <a:fillRect t="-7643" b="-15924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Прямоугольник 7"/>
              <p:cNvSpPr/>
              <p:nvPr/>
            </p:nvSpPr>
            <p:spPr>
              <a:xfrm>
                <a:off x="508000" y="4384575"/>
                <a:ext cx="11338560" cy="983154"/>
              </a:xfrm>
              <a:prstGeom prst="rect">
                <a:avLst/>
              </a:prstGeom>
              <a:solidFill>
                <a:srgbClr val="2867A0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До якої нерівності звидиться нерівність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𝒇</m:t>
                        </m:r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e>
                        </m:d>
                      </m:sup>
                    </m:sSup>
                    <m:r>
                      <a:rPr lang="uk-UA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sSup>
                      <m:sSupPr>
                        <m:ctrlPr>
                          <a:rPr lang="uk-UA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𝒂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𝒈</m:t>
                        </m:r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e>
                        </m:d>
                      </m:sup>
                    </m:sSup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якщо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𝒂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</m:t>
                    </m:r>
                  </m:oMath>
                </a14:m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5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00" y="4384575"/>
                <a:ext cx="11338560" cy="983154"/>
              </a:xfrm>
              <a:prstGeom prst="rect">
                <a:avLst/>
              </a:prstGeom>
              <a:blipFill>
                <a:blip r:embed="rId4"/>
                <a:stretch>
                  <a:fillRect t="-3704" b="-15432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7"/>
              <p:cNvSpPr/>
              <p:nvPr/>
            </p:nvSpPr>
            <p:spPr>
              <a:xfrm>
                <a:off x="508000" y="5506386"/>
                <a:ext cx="11338560" cy="983154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До якої нерівності звидиться нерівність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</m:t>
                        </m:r>
                      </m:e>
                      <m:sup>
                        <m:r>
                          <a:rPr lang="en-US" sz="2800" b="1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𝒇</m:t>
                        </m:r>
                        <m:d>
                          <m:dPr>
                            <m:ctrlPr>
                              <a:rPr lang="en-US" sz="2800" b="1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e>
                        </m:d>
                      </m:sup>
                    </m:sSup>
                    <m:r>
                      <a:rPr lang="uk-UA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sSup>
                      <m:sSupPr>
                        <m:ctrlPr>
                          <a:rPr lang="uk-UA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𝒂</m:t>
                        </m:r>
                      </m:e>
                      <m:sup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𝒈</m:t>
                        </m:r>
                        <m:d>
                          <m:dPr>
                            <m:ctrlP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e>
                        </m:d>
                      </m:sup>
                    </m:sSup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якщо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𝒂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</m:t>
                    </m:r>
                  </m:oMath>
                </a14:m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6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00" y="5506386"/>
                <a:ext cx="11338560" cy="983154"/>
              </a:xfrm>
              <a:prstGeom prst="rect">
                <a:avLst/>
              </a:prstGeom>
              <a:blipFill>
                <a:blip r:embed="rId5"/>
                <a:stretch>
                  <a:fillRect t="-3704" b="-15432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Прямоугольник 7"/>
              <p:cNvSpPr/>
              <p:nvPr/>
            </p:nvSpPr>
            <p:spPr>
              <a:xfrm>
                <a:off x="508000" y="2629934"/>
                <a:ext cx="11338560" cy="523220"/>
              </a:xfrm>
              <a:prstGeom prst="rect">
                <a:avLst/>
              </a:prstGeom>
              <a:solidFill>
                <a:srgbClr val="455B6F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 розв’язати нерівність виду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sup>
                    </m:sSup>
                    <m:r>
                      <a:rPr lang="uk-UA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𝒃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якщо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𝒃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𝒄</m:t>
                        </m:r>
                      </m:sup>
                    </m:sSup>
                  </m:oMath>
                </a14:m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і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𝒂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</m:t>
                    </m:r>
                  </m:oMath>
                </a14:m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7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00" y="2629934"/>
                <a:ext cx="11338560" cy="523220"/>
              </a:xfrm>
              <a:prstGeom prst="rect">
                <a:avLst/>
              </a:prstGeom>
              <a:blipFill>
                <a:blip r:embed="rId6"/>
                <a:stretch>
                  <a:fillRect t="-12791" b="-302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03277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5" grpId="0" animBg="1"/>
      <p:bldP spid="54" grpId="0" animBg="1"/>
      <p:bldP spid="55" grpId="0" animBg="1"/>
      <p:bldP spid="56" grpId="0" animBg="1"/>
      <p:bldP spid="5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4037</TotalTime>
  <Words>433</Words>
  <Application>Microsoft Office PowerPoint</Application>
  <PresentationFormat>Широкий екран</PresentationFormat>
  <Paragraphs>76</Paragraphs>
  <Slides>10</Slides>
  <Notes>10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Segoe Print</vt:lpstr>
      <vt:lpstr>Tahoma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Марко Мілевський</dc:creator>
  <cp:lastModifiedBy>Марко Мілевський</cp:lastModifiedBy>
  <cp:revision>258</cp:revision>
  <dcterms:created xsi:type="dcterms:W3CDTF">2019-04-30T11:06:10Z</dcterms:created>
  <dcterms:modified xsi:type="dcterms:W3CDTF">2020-10-06T18:17:01Z</dcterms:modified>
</cp:coreProperties>
</file>