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6" r:id="rId3"/>
    <p:sldId id="287" r:id="rId4"/>
    <p:sldId id="273" r:id="rId5"/>
    <p:sldId id="288" r:id="rId6"/>
    <p:sldId id="274" r:id="rId7"/>
    <p:sldId id="289" r:id="rId8"/>
    <p:sldId id="290" r:id="rId9"/>
    <p:sldId id="276" r:id="rId10"/>
    <p:sldId id="261" r:id="rId11"/>
    <p:sldId id="262" r:id="rId12"/>
    <p:sldId id="263" r:id="rId13"/>
    <p:sldId id="283" r:id="rId14"/>
    <p:sldId id="285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23C"/>
    <a:srgbClr val="545454"/>
    <a:srgbClr val="860300"/>
    <a:srgbClr val="696969"/>
    <a:srgbClr val="906638"/>
    <a:srgbClr val="455B6F"/>
    <a:srgbClr val="127C42"/>
    <a:srgbClr val="AB7942"/>
    <a:srgbClr val="B1510F"/>
    <a:srgbClr val="28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5AA0B-A390-4F4A-B6FB-99D66EA7138A}" v="3" dt="2024-09-16T18:17:49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8"/>
  </p:normalViewPr>
  <p:slideViewPr>
    <p:cSldViewPr snapToGrid="0">
      <p:cViewPr varScale="1">
        <p:scale>
          <a:sx n="123" d="100"/>
          <a:sy n="123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944B4EE7-3229-8041-B580-C7557E6A8016}"/>
    <pc:docChg chg="custSel modSld">
      <pc:chgData name="Kulinich Bohdan" userId="48e65c9f34e137d0" providerId="LiveId" clId="{944B4EE7-3229-8041-B580-C7557E6A8016}" dt="2023-10-06T18:19:59.366" v="1"/>
      <pc:docMkLst>
        <pc:docMk/>
      </pc:docMkLst>
      <pc:sldChg chg="delSp mod delAnim modAnim">
        <pc:chgData name="Kulinich Bohdan" userId="48e65c9f34e137d0" providerId="LiveId" clId="{944B4EE7-3229-8041-B580-C7557E6A8016}" dt="2023-10-06T18:19:59.366" v="1"/>
        <pc:sldMkLst>
          <pc:docMk/>
          <pc:sldMk cId="895084801" sldId="276"/>
        </pc:sldMkLst>
        <pc:spChg chg="del">
          <ac:chgData name="Kulinich Bohdan" userId="48e65c9f34e137d0" providerId="LiveId" clId="{944B4EE7-3229-8041-B580-C7557E6A8016}" dt="2023-10-06T18:19:42.677" v="0" actId="478"/>
          <ac:spMkLst>
            <pc:docMk/>
            <pc:sldMk cId="895084801" sldId="276"/>
            <ac:spMk id="19" creationId="{00000000-0000-0000-0000-000000000000}"/>
          </ac:spMkLst>
        </pc:spChg>
        <pc:spChg chg="del">
          <ac:chgData name="Kulinich Bohdan" userId="48e65c9f34e137d0" providerId="LiveId" clId="{944B4EE7-3229-8041-B580-C7557E6A8016}" dt="2023-10-06T18:19:42.677" v="0" actId="478"/>
          <ac:spMkLst>
            <pc:docMk/>
            <pc:sldMk cId="895084801" sldId="276"/>
            <ac:spMk id="20" creationId="{00000000-0000-0000-0000-000000000000}"/>
          </ac:spMkLst>
        </pc:spChg>
        <pc:spChg chg="del">
          <ac:chgData name="Kulinich Bohdan" userId="48e65c9f34e137d0" providerId="LiveId" clId="{944B4EE7-3229-8041-B580-C7557E6A8016}" dt="2023-10-06T18:19:42.677" v="0" actId="478"/>
          <ac:spMkLst>
            <pc:docMk/>
            <pc:sldMk cId="895084801" sldId="276"/>
            <ac:spMk id="21" creationId="{00000000-0000-0000-0000-000000000000}"/>
          </ac:spMkLst>
        </pc:spChg>
        <pc:spChg chg="del">
          <ac:chgData name="Kulinich Bohdan" userId="48e65c9f34e137d0" providerId="LiveId" clId="{944B4EE7-3229-8041-B580-C7557E6A8016}" dt="2023-10-06T18:19:42.677" v="0" actId="478"/>
          <ac:spMkLst>
            <pc:docMk/>
            <pc:sldMk cId="895084801" sldId="276"/>
            <ac:spMk id="22" creationId="{00000000-0000-0000-0000-000000000000}"/>
          </ac:spMkLst>
        </pc:spChg>
      </pc:sldChg>
    </pc:docChg>
  </pc:docChgLst>
  <pc:docChgLst>
    <pc:chgData name="Kulinich Bohdan" userId="48e65c9f34e137d0" providerId="LiveId" clId="{9775AA0B-A390-4F4A-B6FB-99D66EA7138A}"/>
    <pc:docChg chg="undo custSel modSld">
      <pc:chgData name="Kulinich Bohdan" userId="48e65c9f34e137d0" providerId="LiveId" clId="{9775AA0B-A390-4F4A-B6FB-99D66EA7138A}" dt="2024-09-16T18:17:51.611" v="12" actId="478"/>
      <pc:docMkLst>
        <pc:docMk/>
      </pc:docMkLst>
      <pc:sldChg chg="addSp delSp modSp mod delAnim modAnim">
        <pc:chgData name="Kulinich Bohdan" userId="48e65c9f34e137d0" providerId="LiveId" clId="{9775AA0B-A390-4F4A-B6FB-99D66EA7138A}" dt="2024-09-16T18:17:51.611" v="12" actId="478"/>
        <pc:sldMkLst>
          <pc:docMk/>
          <pc:sldMk cId="4256551153" sldId="287"/>
        </pc:sldMkLst>
        <pc:spChg chg="add del mod">
          <ac:chgData name="Kulinich Bohdan" userId="48e65c9f34e137d0" providerId="LiveId" clId="{9775AA0B-A390-4F4A-B6FB-99D66EA7138A}" dt="2024-09-16T18:17:51.611" v="12" actId="478"/>
          <ac:spMkLst>
            <pc:docMk/>
            <pc:sldMk cId="4256551153" sldId="287"/>
            <ac:spMk id="2" creationId="{AE33D34F-6ECE-10A3-6DC6-A33C6F5A4C32}"/>
          </ac:spMkLst>
        </pc:spChg>
        <pc:spChg chg="add del mod">
          <ac:chgData name="Kulinich Bohdan" userId="48e65c9f34e137d0" providerId="LiveId" clId="{9775AA0B-A390-4F4A-B6FB-99D66EA7138A}" dt="2024-09-16T18:17:51.611" v="12" actId="478"/>
          <ac:spMkLst>
            <pc:docMk/>
            <pc:sldMk cId="4256551153" sldId="287"/>
            <ac:spMk id="5" creationId="{5805E3D0-8562-544E-C763-5040EC85FA7F}"/>
          </ac:spMkLst>
        </pc:spChg>
        <pc:spChg chg="mod">
          <ac:chgData name="Kulinich Bohdan" userId="48e65c9f34e137d0" providerId="LiveId" clId="{9775AA0B-A390-4F4A-B6FB-99D66EA7138A}" dt="2024-09-16T18:17:43.660" v="10"/>
          <ac:spMkLst>
            <pc:docMk/>
            <pc:sldMk cId="4256551153" sldId="287"/>
            <ac:spMk id="36" creationId="{00000000-0000-0000-0000-000000000000}"/>
          </ac:spMkLst>
        </pc:spChg>
        <pc:spChg chg="mod">
          <ac:chgData name="Kulinich Bohdan" userId="48e65c9f34e137d0" providerId="LiveId" clId="{9775AA0B-A390-4F4A-B6FB-99D66EA7138A}" dt="2024-09-16T18:17:49.128" v="11"/>
          <ac:spMkLst>
            <pc:docMk/>
            <pc:sldMk cId="4256551153" sldId="287"/>
            <ac:spMk id="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0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8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1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8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16.09.24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2.png"/><Relationship Id="rId7" Type="http://schemas.openxmlformats.org/officeDocument/2006/relationships/image" Target="../media/image12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24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20.png"/><Relationship Id="rId18" Type="http://schemas.openxmlformats.org/officeDocument/2006/relationships/image" Target="../media/image117.png"/><Relationship Id="rId3" Type="http://schemas.openxmlformats.org/officeDocument/2006/relationships/image" Target="../media/image16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5.png"/><Relationship Id="rId2" Type="http://schemas.openxmlformats.org/officeDocument/2006/relationships/image" Target="../media/image15.png"/><Relationship Id="rId16" Type="http://schemas.openxmlformats.org/officeDocument/2006/relationships/image" Target="../media/image114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10.png"/><Relationship Id="rId24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113.png"/><Relationship Id="rId23" Type="http://schemas.openxmlformats.org/officeDocument/2006/relationships/image" Target="../media/image21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7.png"/><Relationship Id="rId9" Type="http://schemas.openxmlformats.org/officeDocument/2006/relationships/image" Target="../media/image108.png"/><Relationship Id="rId14" Type="http://schemas.openxmlformats.org/officeDocument/2006/relationships/image" Target="../media/image112.png"/><Relationship Id="rId22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20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20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8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20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956529"/>
            <a:ext cx="938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рівняння</a:t>
            </a:r>
            <a:endParaRPr lang="uk-UA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16.09.2024</a:t>
            </a:fld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959797"/>
            <a:ext cx="6161316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30684" y="2510718"/>
                <a:ext cx="5744756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510718"/>
                <a:ext cx="5744756" cy="532966"/>
              </a:xfrm>
              <a:prstGeom prst="rect">
                <a:avLst/>
              </a:prstGeom>
              <a:blipFill>
                <a:blip r:embed="rId4"/>
                <a:stretch>
                  <a:fillRect l="-2121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030684" y="3471946"/>
                <a:ext cx="57447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471946"/>
                <a:ext cx="5744756" cy="523220"/>
              </a:xfrm>
              <a:prstGeom prst="rect">
                <a:avLst/>
              </a:prstGeom>
              <a:blipFill>
                <a:blip r:embed="rId5"/>
                <a:stretch>
                  <a:fillRect l="-2121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30684" y="4423428"/>
                <a:ext cx="57447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423428"/>
                <a:ext cx="5744756" cy="523220"/>
              </a:xfrm>
              <a:prstGeom prst="rect">
                <a:avLst/>
              </a:prstGeom>
              <a:blipFill>
                <a:blip r:embed="rId7"/>
                <a:stretch>
                  <a:fillRect l="-2121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6030684" y="5374910"/>
                <a:ext cx="5744756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𝟗𝟏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374910"/>
                <a:ext cx="5744756" cy="532966"/>
              </a:xfrm>
              <a:prstGeom prst="rect">
                <a:avLst/>
              </a:prstGeom>
              <a:blipFill>
                <a:blip r:embed="rId8"/>
                <a:stretch>
                  <a:fillRect l="-2121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184070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030684" y="2388816"/>
                <a:ext cx="5797138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388816"/>
                <a:ext cx="5797138" cy="532966"/>
              </a:xfrm>
              <a:prstGeom prst="rect">
                <a:avLst/>
              </a:prstGeom>
              <a:blipFill>
                <a:blip r:embed="rId5"/>
                <a:stretch>
                  <a:fillRect l="-2103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30683" y="3164923"/>
                <a:ext cx="5797139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3164923"/>
                <a:ext cx="5797139" cy="532966"/>
              </a:xfrm>
              <a:prstGeom prst="rect">
                <a:avLst/>
              </a:prstGeom>
              <a:blipFill>
                <a:blip r:embed="rId6"/>
                <a:stretch>
                  <a:fillRect l="-2103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6030683" y="3941030"/>
                <a:ext cx="5797140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𝟑𝟓𝟒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3941030"/>
                <a:ext cx="5797140" cy="532966"/>
              </a:xfrm>
              <a:prstGeom prst="rect">
                <a:avLst/>
              </a:prstGeom>
              <a:blipFill>
                <a:blip r:embed="rId7"/>
                <a:stretch>
                  <a:fillRect l="-2103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6030682" y="4717137"/>
                <a:ext cx="5797141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𝟐𝟐𝟖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2" y="4717137"/>
                <a:ext cx="5797141" cy="532966"/>
              </a:xfrm>
              <a:prstGeom prst="rect">
                <a:avLst/>
              </a:prstGeom>
              <a:blipFill>
                <a:blip r:embed="rId8"/>
                <a:stretch>
                  <a:fillRect l="-2103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0960" y="1717806"/>
            <a:ext cx="578103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0961" y="2987806"/>
                <a:ext cx="3616959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2987806"/>
                <a:ext cx="3616959" cy="532966"/>
              </a:xfrm>
              <a:prstGeom prst="rect">
                <a:avLst/>
              </a:prstGeom>
              <a:blipFill>
                <a:blip r:embed="rId5"/>
                <a:stretch>
                  <a:fillRect l="-3541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410961" y="3836196"/>
                <a:ext cx="3616959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3836196"/>
                <a:ext cx="3616959" cy="532966"/>
              </a:xfrm>
              <a:prstGeom prst="rect">
                <a:avLst/>
              </a:prstGeom>
              <a:blipFill>
                <a:blip r:embed="rId6"/>
                <a:stretch>
                  <a:fillRect l="-3541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74331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рівняння називають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показниковими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584487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розв’язати найпростіше показникове рівняння?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4128305"/>
            <a:ext cx="1133856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чому полягає метод уведення нової змінної?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4969327"/>
            <a:ext cx="11338560" cy="954107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чому полягає метод зведення обох частин рівняння до степенів з однаковими основами?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7"/>
              <p:cNvSpPr/>
              <p:nvPr/>
            </p:nvSpPr>
            <p:spPr>
              <a:xfrm>
                <a:off x="508000" y="6241236"/>
                <a:ext cx="11338560" cy="54111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Якому рівнянню рівносильне рівняння виду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ru-RU" sz="2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6241236"/>
                <a:ext cx="11338560" cy="541110"/>
              </a:xfrm>
              <a:prstGeom prst="rect">
                <a:avLst/>
              </a:prstGeom>
              <a:blipFill>
                <a:blip r:embed="rId3"/>
                <a:stretch>
                  <a:fillRect t="-10112" b="-292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7"/>
              <p:cNvSpPr/>
              <p:nvPr/>
            </p:nvSpPr>
            <p:spPr>
              <a:xfrm>
                <a:off x="508000" y="2425508"/>
                <a:ext cx="11338560" cy="1384995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 яких випадках показникове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має корені? Наведіть приклади та проілюструйте їх графічно.</a:t>
                </a:r>
              </a:p>
            </p:txBody>
          </p:sp>
        </mc:Choice>
        <mc:Fallback xmlns="">
          <p:sp>
            <p:nvSpPr>
              <p:cNvPr id="5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425508"/>
                <a:ext cx="11338560" cy="1384995"/>
              </a:xfrm>
              <a:prstGeom prst="rect">
                <a:avLst/>
              </a:prstGeom>
              <a:blipFill>
                <a:blip r:embed="rId4"/>
                <a:stretch>
                  <a:fillRect t="-5286" b="-114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16.09.2024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97407"/>
              </p:ext>
            </p:extLst>
          </p:nvPr>
        </p:nvGraphicFramePr>
        <p:xfrm>
          <a:off x="2896640" y="1202698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(ст.13-14)</a:t>
                      </a:r>
                      <a:b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2.2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2.6; 2.10; 2.16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46108"/>
              </p:ext>
            </p:extLst>
          </p:nvPr>
        </p:nvGraphicFramePr>
        <p:xfrm>
          <a:off x="2896640" y="242264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b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2.4;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2.6; 2.8; 2.14; 2.28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88567"/>
              </p:ext>
            </p:extLst>
          </p:nvPr>
        </p:nvGraphicFramePr>
        <p:xfrm>
          <a:off x="2896640" y="3649276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п.2.1 – 2.2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2.1.1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(15-19)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2.1.3(3,4); 2.2.3(4,6); 2.2.5 (3,4)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61547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uk-UA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ст.15-16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</a:t>
                      </a:r>
                      <a:r>
                        <a:rPr lang="uk-UA" sz="2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51,</a:t>
                      </a:r>
                      <a:r>
                        <a:rPr lang="uk-UA" sz="2800" b="1" baseline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54, 58, 60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434672" y="658100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увати 30"/>
          <p:cNvGrpSpPr/>
          <p:nvPr/>
        </p:nvGrpSpPr>
        <p:grpSpPr>
          <a:xfrm>
            <a:off x="4733797" y="1506249"/>
            <a:ext cx="2905760" cy="4016791"/>
            <a:chOff x="619760" y="1583909"/>
            <a:chExt cx="2905760" cy="401679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"/>
            <a:srcRect l="47836" b="14837"/>
            <a:stretch/>
          </p:blipFill>
          <p:spPr>
            <a:xfrm>
              <a:off x="629920" y="1583909"/>
              <a:ext cx="2895314" cy="400409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3" b="14567"/>
            <a:stretch/>
          </p:blipFill>
          <p:spPr>
            <a:xfrm>
              <a:off x="619760" y="1583909"/>
              <a:ext cx="2905760" cy="4016791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8520195" y="1414983"/>
            <a:ext cx="3216096" cy="4161412"/>
            <a:chOff x="4416604" y="1511300"/>
            <a:chExt cx="3216096" cy="416141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53" r="43351"/>
            <a:stretch/>
          </p:blipFill>
          <p:spPr>
            <a:xfrm>
              <a:off x="4416804" y="1537108"/>
              <a:ext cx="3202992" cy="413560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4" r="43119"/>
            <a:stretch/>
          </p:blipFill>
          <p:spPr>
            <a:xfrm>
              <a:off x="4416604" y="1511300"/>
              <a:ext cx="3216096" cy="41614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4367611" y="5413079"/>
                <a:ext cx="6974021" cy="1384995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Який мають вигляд графіки показникових функцій при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11" y="5413079"/>
                <a:ext cx="6974021" cy="1384995"/>
              </a:xfrm>
              <a:prstGeom prst="rect">
                <a:avLst/>
              </a:prstGeom>
              <a:blipFill>
                <a:blip r:embed="rId6"/>
                <a:stretch>
                  <a:fillRect t="-4846" b="-1101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7"/>
          <p:cNvSpPr/>
          <p:nvPr/>
        </p:nvSpPr>
        <p:spPr>
          <a:xfrm>
            <a:off x="4531360" y="5843967"/>
            <a:ext cx="6646525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 властивості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дійсним показником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2351483" y="1326090"/>
                <a:ext cx="12959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1326090"/>
                <a:ext cx="12959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7"/>
              <p:cNvSpPr/>
              <p:nvPr/>
            </p:nvSpPr>
            <p:spPr>
              <a:xfrm>
                <a:off x="2660241" y="2356299"/>
                <a:ext cx="129595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41" y="2356299"/>
                <a:ext cx="129595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/>
              <p:cNvSpPr/>
              <p:nvPr/>
            </p:nvSpPr>
            <p:spPr>
              <a:xfrm>
                <a:off x="2351483" y="3386508"/>
                <a:ext cx="12959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3386508"/>
                <a:ext cx="129595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7"/>
              <p:cNvSpPr/>
              <p:nvPr/>
            </p:nvSpPr>
            <p:spPr>
              <a:xfrm>
                <a:off x="2660241" y="4416717"/>
                <a:ext cx="129595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41" y="4416717"/>
                <a:ext cx="129595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7"/>
              <p:cNvSpPr/>
              <p:nvPr/>
            </p:nvSpPr>
            <p:spPr>
              <a:xfrm>
                <a:off x="2351483" y="5447148"/>
                <a:ext cx="1295957" cy="94634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5447148"/>
                <a:ext cx="1295957" cy="9463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603963" y="1326090"/>
                <a:ext cx="13975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1326090"/>
                <a:ext cx="139755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7"/>
              <p:cNvSpPr/>
              <p:nvPr/>
            </p:nvSpPr>
            <p:spPr>
              <a:xfrm>
                <a:off x="603963" y="2356299"/>
                <a:ext cx="160484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2356299"/>
                <a:ext cx="160484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7"/>
              <p:cNvSpPr/>
              <p:nvPr/>
            </p:nvSpPr>
            <p:spPr>
              <a:xfrm>
                <a:off x="603963" y="3386508"/>
                <a:ext cx="13975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3386508"/>
                <a:ext cx="139755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/>
              <p:cNvSpPr/>
              <p:nvPr/>
            </p:nvSpPr>
            <p:spPr>
              <a:xfrm>
                <a:off x="603963" y="4416717"/>
                <a:ext cx="160484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4416717"/>
                <a:ext cx="160484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7"/>
              <p:cNvSpPr/>
              <p:nvPr/>
            </p:nvSpPr>
            <p:spPr>
              <a:xfrm>
                <a:off x="603963" y="5447148"/>
                <a:ext cx="1397557" cy="90261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5447148"/>
                <a:ext cx="1397557" cy="902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"/>
              <p:cNvSpPr/>
              <p:nvPr/>
            </p:nvSpPr>
            <p:spPr>
              <a:xfrm>
                <a:off x="929479" y="1326090"/>
                <a:ext cx="30434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9" y="1326090"/>
                <a:ext cx="304347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/>
              <p:cNvSpPr/>
              <p:nvPr/>
            </p:nvSpPr>
            <p:spPr>
              <a:xfrm>
                <a:off x="929478" y="2350542"/>
                <a:ext cx="304347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8" y="2350542"/>
                <a:ext cx="3043477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"/>
              <p:cNvSpPr/>
              <p:nvPr/>
            </p:nvSpPr>
            <p:spPr>
              <a:xfrm>
                <a:off x="932987" y="3384322"/>
                <a:ext cx="303996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87" y="3384322"/>
                <a:ext cx="303996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"/>
              <p:cNvSpPr/>
              <p:nvPr/>
            </p:nvSpPr>
            <p:spPr>
              <a:xfrm>
                <a:off x="929477" y="4412344"/>
                <a:ext cx="304347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7" y="4412344"/>
                <a:ext cx="304347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"/>
              <p:cNvSpPr/>
              <p:nvPr/>
            </p:nvSpPr>
            <p:spPr>
              <a:xfrm>
                <a:off x="929477" y="5445669"/>
                <a:ext cx="3043477" cy="92929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7" y="5445669"/>
                <a:ext cx="3043477" cy="92929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5295632" y="802870"/>
                <a:ext cx="16835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32" y="802870"/>
                <a:ext cx="168352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9244143" y="802870"/>
                <a:ext cx="221626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143" y="802870"/>
                <a:ext cx="2216267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7"/>
          <p:cNvSpPr/>
          <p:nvPr/>
        </p:nvSpPr>
        <p:spPr>
          <a:xfrm>
            <a:off x="5113280" y="5750001"/>
            <a:ext cx="2048229" cy="83099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Зростаюча функція</a:t>
            </a:r>
          </a:p>
        </p:txBody>
      </p:sp>
      <p:sp>
        <p:nvSpPr>
          <p:cNvPr id="30" name="Прямоугольник 7"/>
          <p:cNvSpPr/>
          <p:nvPr/>
        </p:nvSpPr>
        <p:spPr>
          <a:xfrm>
            <a:off x="9244143" y="5750001"/>
            <a:ext cx="2216267" cy="83099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Спадна функція</a:t>
            </a:r>
          </a:p>
        </p:txBody>
      </p:sp>
    </p:spTree>
    <p:extLst>
      <p:ext uri="{BB962C8B-B14F-4D97-AF65-F5344CB8AC3E}">
        <p14:creationId xmlns:p14="http://schemas.microsoft.com/office/powerpoint/2010/main" val="2865168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4896 -2.96296E-6 " pathEditMode="relative" rAng="0" ptsTypes="AA">
                                      <p:cBhvr>
                                        <p:cTn id="7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896 4.07407E-6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5742 -1.48148E-6 " pathEditMode="relative" rAng="0" ptsTypes="AA">
                                      <p:cBhvr>
                                        <p:cTn id="8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5742 -4.44444E-6 " pathEditMode="relative" rAng="0" ptsTypes="AA">
                                      <p:cBhvr>
                                        <p:cTn id="8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5742 -3.7037E-6 " pathEditMode="relative" rAng="0" ptsTypes="AA">
                                      <p:cBhvr>
                                        <p:cTn id="8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5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9" grpId="0" animBg="1"/>
      <p:bldP spid="39" grpId="1" animBg="1"/>
      <p:bldP spid="38" grpId="0" animBg="1"/>
      <p:bldP spid="38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70" grpId="0" animBg="1"/>
      <p:bldP spid="70" grpId="1" animBg="1"/>
      <p:bldP spid="4" grpId="0"/>
      <p:bldP spid="37" grpId="0" animBg="1"/>
      <p:bldP spid="37" grpId="1" animBg="1"/>
      <p:bldP spid="37" grpId="2" animBg="1"/>
      <p:bldP spid="45" grpId="0" animBg="1"/>
      <p:bldP spid="45" grpId="1" animBg="1"/>
      <p:bldP spid="45" grpId="2" animBg="1"/>
      <p:bldP spid="60" grpId="0" animBg="1"/>
      <p:bldP spid="60" grpId="1" animBg="1"/>
      <p:bldP spid="60" grpId="2" animBg="1"/>
      <p:bldP spid="62" grpId="0" animBg="1"/>
      <p:bldP spid="62" grpId="1" animBg="1"/>
      <p:bldP spid="62" grpId="2" animBg="1"/>
      <p:bldP spid="69" grpId="0" animBg="1"/>
      <p:bldP spid="69" grpId="1" animBg="1"/>
      <p:bldP spid="69" grpId="2" animBg="1"/>
      <p:bldP spid="75" grpId="0" animBg="1"/>
      <p:bldP spid="76" grpId="0" animBg="1"/>
      <p:bldP spid="77" grpId="0" animBg="1"/>
      <p:bldP spid="78" grpId="0" animBg="1"/>
      <p:bldP spid="7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7"/>
          <p:cNvSpPr/>
          <p:nvPr/>
        </p:nvSpPr>
        <p:spPr>
          <a:xfrm>
            <a:off x="3911600" y="5776362"/>
            <a:ext cx="726628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це рівняння мати декілька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розв’язків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 рівняння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0" y="830431"/>
                <a:ext cx="3108960" cy="57394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0431"/>
                <a:ext cx="3108960" cy="573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0" y="1549728"/>
                <a:ext cx="310896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9728"/>
                <a:ext cx="31089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0" y="2218305"/>
                <a:ext cx="3108960" cy="1183722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18305"/>
                <a:ext cx="3108960" cy="118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 сполучна лінія 5"/>
          <p:cNvCxnSpPr/>
          <p:nvPr/>
        </p:nvCxnSpPr>
        <p:spPr>
          <a:xfrm>
            <a:off x="3220720" y="830431"/>
            <a:ext cx="0" cy="2571596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7"/>
          <p:cNvSpPr/>
          <p:nvPr/>
        </p:nvSpPr>
        <p:spPr>
          <a:xfrm>
            <a:off x="3484880" y="1477364"/>
            <a:ext cx="5248192" cy="1384995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 рівняння містять змінну тільки у показнику </a:t>
            </a:r>
            <a:r>
              <a:rPr lang="uk-UA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9083040" y="3878169"/>
                <a:ext cx="3108960" cy="95410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&gt;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040" y="3878169"/>
                <a:ext cx="3108960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33"/>
          <p:cNvCxnSpPr/>
          <p:nvPr/>
        </p:nvCxnSpPr>
        <p:spPr>
          <a:xfrm>
            <a:off x="8950960" y="3878169"/>
            <a:ext cx="0" cy="954107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7"/>
          <p:cNvSpPr/>
          <p:nvPr/>
        </p:nvSpPr>
        <p:spPr>
          <a:xfrm>
            <a:off x="3484880" y="3878168"/>
            <a:ext cx="5248192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Найпростіше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показникове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рівняння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3911600" y="5782498"/>
                <a:ext cx="7266286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Чому рівняння не матиме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розв’язків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у випадку, коли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0" y="5782498"/>
                <a:ext cx="7266286" cy="954107"/>
              </a:xfrm>
              <a:prstGeom prst="rect">
                <a:avLst/>
              </a:prstGeom>
              <a:blipFill>
                <a:blip r:embed="rId7"/>
                <a:stretch>
                  <a:fillRect l="-1594" t="-7051" r="-2936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" y="1878139"/>
            <a:ext cx="3878800" cy="3256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" y="1878139"/>
            <a:ext cx="3878800" cy="32568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0448"/>
            <a:ext cx="3888526" cy="32935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49" y="1916000"/>
            <a:ext cx="3892054" cy="32680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48" y="1916000"/>
            <a:ext cx="3892054" cy="32965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48" y="1934746"/>
            <a:ext cx="3892055" cy="32965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78" y="1907275"/>
            <a:ext cx="3958761" cy="33240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78" y="1907275"/>
            <a:ext cx="3958761" cy="33240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78" y="1907275"/>
            <a:ext cx="3963222" cy="33568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78" y="1934517"/>
            <a:ext cx="3971410" cy="3363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Виноска 1 (межа й риска) 28"/>
              <p:cNvSpPr/>
              <p:nvPr/>
            </p:nvSpPr>
            <p:spPr>
              <a:xfrm flipH="1">
                <a:off x="154906" y="2218306"/>
                <a:ext cx="1789355" cy="340720"/>
              </a:xfrm>
              <a:prstGeom prst="accentBorderCallout1">
                <a:avLst>
                  <a:gd name="adj1" fmla="val 47537"/>
                  <a:gd name="adj2" fmla="val -9400"/>
                  <a:gd name="adj3" fmla="val 127246"/>
                  <a:gd name="adj4" fmla="val -39224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Виноска 1 (межа й риска)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906" y="2218306"/>
                <a:ext cx="1789355" cy="340720"/>
              </a:xfrm>
              <a:prstGeom prst="accentBorderCallout1">
                <a:avLst>
                  <a:gd name="adj1" fmla="val 47537"/>
                  <a:gd name="adj2" fmla="val -9400"/>
                  <a:gd name="adj3" fmla="val 127246"/>
                  <a:gd name="adj4" fmla="val -39224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Виноска 1 (межа й риска) 29"/>
              <p:cNvSpPr/>
              <p:nvPr/>
            </p:nvSpPr>
            <p:spPr>
              <a:xfrm>
                <a:off x="2029512" y="3949305"/>
                <a:ext cx="1703643" cy="358776"/>
              </a:xfrm>
              <a:prstGeom prst="accentBorderCallout1">
                <a:avLst>
                  <a:gd name="adj1" fmla="val 47537"/>
                  <a:gd name="adj2" fmla="val -9400"/>
                  <a:gd name="adj3" fmla="val -113460"/>
                  <a:gd name="adj4" fmla="val -71429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Виноска 1 (межа й риска)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512" y="3949305"/>
                <a:ext cx="1703643" cy="358776"/>
              </a:xfrm>
              <a:prstGeom prst="accentBorderCallout1">
                <a:avLst>
                  <a:gd name="adj1" fmla="val 47537"/>
                  <a:gd name="adj2" fmla="val -9400"/>
                  <a:gd name="adj3" fmla="val -113460"/>
                  <a:gd name="adj4" fmla="val -71429"/>
                </a:avLst>
              </a:prstGeom>
              <a:blipFill>
                <a:blip r:embed="rId18"/>
                <a:stretch>
                  <a:fillRect b="-2222"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Виноска 1 (межа й риска) 30"/>
              <p:cNvSpPr/>
              <p:nvPr/>
            </p:nvSpPr>
            <p:spPr>
              <a:xfrm>
                <a:off x="6344014" y="2048774"/>
                <a:ext cx="1535354" cy="679784"/>
              </a:xfrm>
              <a:prstGeom prst="accentBorderCallout1">
                <a:avLst>
                  <a:gd name="adj1" fmla="val 47537"/>
                  <a:gd name="adj2" fmla="val -9400"/>
                  <a:gd name="adj3" fmla="val 147472"/>
                  <a:gd name="adj4" fmla="val -57976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Виноска 1 (межа й риска)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14" y="2048774"/>
                <a:ext cx="1535354" cy="679784"/>
              </a:xfrm>
              <a:prstGeom prst="accentBorderCallout1">
                <a:avLst>
                  <a:gd name="adj1" fmla="val 47537"/>
                  <a:gd name="adj2" fmla="val -9400"/>
                  <a:gd name="adj3" fmla="val 147472"/>
                  <a:gd name="adj4" fmla="val -57976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Виноска 1 (межа й риска) 34"/>
              <p:cNvSpPr/>
              <p:nvPr/>
            </p:nvSpPr>
            <p:spPr>
              <a:xfrm flipH="1">
                <a:off x="4204669" y="4280049"/>
                <a:ext cx="1703643" cy="358776"/>
              </a:xfrm>
              <a:prstGeom prst="accentBorderCallout1">
                <a:avLst>
                  <a:gd name="adj1" fmla="val 47537"/>
                  <a:gd name="adj2" fmla="val -9400"/>
                  <a:gd name="adj3" fmla="val -187602"/>
                  <a:gd name="adj4" fmla="val -65899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Виноска 1 (межа й риска)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04669" y="4280049"/>
                <a:ext cx="1703643" cy="358776"/>
              </a:xfrm>
              <a:prstGeom prst="accentBorderCallout1">
                <a:avLst>
                  <a:gd name="adj1" fmla="val 47537"/>
                  <a:gd name="adj2" fmla="val -9400"/>
                  <a:gd name="adj3" fmla="val -187602"/>
                  <a:gd name="adj4" fmla="val -65899"/>
                </a:avLst>
              </a:prstGeom>
              <a:blipFill>
                <a:blip r:embed="rId20"/>
                <a:stretch>
                  <a:fillRect b="-1676"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Виноска 1 (межа й риска) 35"/>
              <p:cNvSpPr/>
              <p:nvPr/>
            </p:nvSpPr>
            <p:spPr>
              <a:xfrm>
                <a:off x="10962640" y="3611657"/>
                <a:ext cx="1229360" cy="567518"/>
              </a:xfrm>
              <a:prstGeom prst="accentBorderCallout1">
                <a:avLst>
                  <a:gd name="adj1" fmla="val 47537"/>
                  <a:gd name="adj2" fmla="val -9400"/>
                  <a:gd name="adj3" fmla="val 18194"/>
                  <a:gd name="adj4" fmla="val -21543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Виноска 1 (межа й риска)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640" y="3611657"/>
                <a:ext cx="1229360" cy="567518"/>
              </a:xfrm>
              <a:prstGeom prst="accentBorderCallout1">
                <a:avLst>
                  <a:gd name="adj1" fmla="val 47537"/>
                  <a:gd name="adj2" fmla="val -9400"/>
                  <a:gd name="adj3" fmla="val 18194"/>
                  <a:gd name="adj4" fmla="val -21543"/>
                </a:avLst>
              </a:prstGeom>
              <a:blipFill>
                <a:blip r:embed="rId21"/>
                <a:stretch>
                  <a:fillRect b="-2128"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Виноска 1 (межа й риска) 40"/>
              <p:cNvSpPr/>
              <p:nvPr/>
            </p:nvSpPr>
            <p:spPr>
              <a:xfrm flipH="1">
                <a:off x="8340930" y="3696605"/>
                <a:ext cx="1220059" cy="583444"/>
              </a:xfrm>
              <a:prstGeom prst="accentBorderCallout1">
                <a:avLst>
                  <a:gd name="adj1" fmla="val 47537"/>
                  <a:gd name="adj2" fmla="val -9400"/>
                  <a:gd name="adj3" fmla="val 28205"/>
                  <a:gd name="adj4" fmla="val -25743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Виноска 1 (межа й риска)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40930" y="3696605"/>
                <a:ext cx="1220059" cy="583444"/>
              </a:xfrm>
              <a:prstGeom prst="accentBorderCallout1">
                <a:avLst>
                  <a:gd name="adj1" fmla="val 47537"/>
                  <a:gd name="adj2" fmla="val -9400"/>
                  <a:gd name="adj3" fmla="val 28205"/>
                  <a:gd name="adj4" fmla="val -25743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Виноска 1 (межа й риска) 41"/>
              <p:cNvSpPr/>
              <p:nvPr/>
            </p:nvSpPr>
            <p:spPr>
              <a:xfrm flipH="1">
                <a:off x="9519920" y="4609086"/>
                <a:ext cx="1442720" cy="347010"/>
              </a:xfrm>
              <a:prstGeom prst="accentBorderCallout1">
                <a:avLst>
                  <a:gd name="adj1" fmla="val 47537"/>
                  <a:gd name="adj2" fmla="val -9400"/>
                  <a:gd name="adj3" fmla="val 131536"/>
                  <a:gd name="adj4" fmla="val -64491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Виноска 1 (межа й риска)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19920" y="4609086"/>
                <a:ext cx="1442720" cy="347010"/>
              </a:xfrm>
              <a:prstGeom prst="accentBorderCallout1">
                <a:avLst>
                  <a:gd name="adj1" fmla="val 47537"/>
                  <a:gd name="adj2" fmla="val -9400"/>
                  <a:gd name="adj3" fmla="val 131536"/>
                  <a:gd name="adj4" fmla="val -64491"/>
                </a:avLst>
              </a:prstGeom>
              <a:blipFill>
                <a:blip r:embed="rId23"/>
                <a:stretch>
                  <a:fillRect l="-512"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угольник 7"/>
          <p:cNvSpPr/>
          <p:nvPr/>
        </p:nvSpPr>
        <p:spPr>
          <a:xfrm>
            <a:off x="280789" y="5490099"/>
            <a:ext cx="3204092" cy="46166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Єдиний розв’язок</a:t>
            </a:r>
          </a:p>
        </p:txBody>
      </p:sp>
      <p:sp>
        <p:nvSpPr>
          <p:cNvPr id="44" name="Прямоугольник 7"/>
          <p:cNvSpPr/>
          <p:nvPr/>
        </p:nvSpPr>
        <p:spPr>
          <a:xfrm>
            <a:off x="4506929" y="5490099"/>
            <a:ext cx="3204092" cy="46166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Єдиний розв’язок</a:t>
            </a:r>
          </a:p>
        </p:txBody>
      </p:sp>
      <p:sp>
        <p:nvSpPr>
          <p:cNvPr id="45" name="Прямоугольник 7"/>
          <p:cNvSpPr/>
          <p:nvPr/>
        </p:nvSpPr>
        <p:spPr>
          <a:xfrm>
            <a:off x="8639234" y="5490099"/>
            <a:ext cx="3204092" cy="46166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Розв’язків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немає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46" name="Прямоугольник 7"/>
          <p:cNvSpPr/>
          <p:nvPr/>
        </p:nvSpPr>
        <p:spPr>
          <a:xfrm>
            <a:off x="4582161" y="6132548"/>
            <a:ext cx="664006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Чому рівняння мають єдиний розв’язок?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51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3.95833E-6 -0.44629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1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4.58333E-6 -0.44629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1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44791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5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8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  <p:bldP spid="39" grpId="0" animBg="1"/>
      <p:bldP spid="39" grpId="1" animBg="1"/>
      <p:bldP spid="29" grpId="0" animBg="1"/>
      <p:bldP spid="30" grpId="0" animBg="1"/>
      <p:bldP spid="31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 рівняння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0" y="1852844"/>
                <a:ext cx="6482080" cy="138499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sSub>
                          <m:sSub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виконується тоді й тільки тоді, коли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6482080" cy="1384995"/>
              </a:xfrm>
              <a:prstGeom prst="rect">
                <a:avLst/>
              </a:prstGeom>
              <a:blipFill>
                <a:blip r:embed="rId2"/>
                <a:stretch>
                  <a:fillRect l="-376" t="-5286" b="-110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Блок-схема: знак завершення 20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01" y="847944"/>
            <a:ext cx="865626" cy="86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Блок-схема: знак завершення 22"/>
              <p:cNvSpPr/>
              <p:nvPr/>
            </p:nvSpPr>
            <p:spPr>
              <a:xfrm>
                <a:off x="3397395" y="5801621"/>
                <a:ext cx="5035802" cy="965200"/>
              </a:xfrm>
              <a:prstGeom prst="flowChartTerminator">
                <a:avLst/>
              </a:prstGeom>
              <a:solidFill>
                <a:srgbClr val="906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uk-UA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uk-UA" sz="28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і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uk-UA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 </m:t>
                      </m:r>
                      <m:sSub>
                        <m:sSubPr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Блок-схема: знак завершення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95" y="5801621"/>
                <a:ext cx="5035802" cy="965200"/>
              </a:xfrm>
              <a:prstGeom prst="flowChartTerminator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7"/>
          <p:cNvSpPr/>
          <p:nvPr/>
        </p:nvSpPr>
        <p:spPr>
          <a:xfrm>
            <a:off x="8298457" y="971996"/>
            <a:ext cx="3893543" cy="523220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Доведення</a:t>
            </a:r>
          </a:p>
        </p:txBody>
      </p:sp>
      <p:sp>
        <p:nvSpPr>
          <p:cNvPr id="25" name="Прямоугольник 7"/>
          <p:cNvSpPr/>
          <p:nvPr/>
        </p:nvSpPr>
        <p:spPr>
          <a:xfrm>
            <a:off x="5355772" y="6022611"/>
            <a:ext cx="5822114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нам необхідно довести?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8298457" y="1713570"/>
                <a:ext cx="389354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57" y="1713570"/>
                <a:ext cx="38935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8298456" y="2714619"/>
                <a:ext cx="389354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Нехай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56" y="2714619"/>
                <a:ext cx="3893543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1631281" y="3663448"/>
                <a:ext cx="3903703" cy="105099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 </m:t>
                      </m:r>
                      <m:d>
                        <m:dPr>
                          <m:begChr m:val="|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uk-UA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 ? 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81" y="3663448"/>
                <a:ext cx="3903703" cy="1050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7"/>
          <p:cNvSpPr/>
          <p:nvPr/>
        </p:nvSpPr>
        <p:spPr>
          <a:xfrm>
            <a:off x="6698909" y="5731944"/>
            <a:ext cx="4478977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Порівняйте значення показникової функції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1631281" y="3663447"/>
                <a:ext cx="3903703" cy="105099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 </m:t>
                      </m:r>
                      <m:d>
                        <m:dPr>
                          <m:begChr m:val="|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uk-UA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81" y="3663447"/>
                <a:ext cx="3903703" cy="1050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1628002" y="4833690"/>
                <a:ext cx="3903703" cy="105099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 </m:t>
                      </m:r>
                      <m:d>
                        <m:dPr>
                          <m:begChr m:val="|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uk-UA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 ? 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002" y="4833690"/>
                <a:ext cx="3903703" cy="1050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1631281" y="4849833"/>
                <a:ext cx="3903703" cy="105099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 </m:t>
                      </m:r>
                      <m:d>
                        <m:dPr>
                          <m:begChr m:val="|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uk-UA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81" y="4849833"/>
                <a:ext cx="3903703" cy="1050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7"/>
          <p:cNvSpPr/>
          <p:nvPr/>
        </p:nvSpPr>
        <p:spPr>
          <a:xfrm>
            <a:off x="6186217" y="5731944"/>
            <a:ext cx="4988390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рівніть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виконується за умовою?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2028823" y="6036218"/>
                <a:ext cx="2602311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23" y="6036218"/>
                <a:ext cx="26023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нак заборони 4"/>
          <p:cNvSpPr/>
          <p:nvPr/>
        </p:nvSpPr>
        <p:spPr>
          <a:xfrm>
            <a:off x="1733981" y="3454326"/>
            <a:ext cx="3369534" cy="3369534"/>
          </a:xfrm>
          <a:prstGeom prst="noSmoking">
            <a:avLst>
              <a:gd name="adj" fmla="val 12374"/>
            </a:avLst>
          </a:prstGeom>
          <a:solidFill>
            <a:srgbClr val="8603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Прямоугольник 7"/>
          <p:cNvSpPr/>
          <p:nvPr/>
        </p:nvSpPr>
        <p:spPr>
          <a:xfrm>
            <a:off x="6195027" y="4665134"/>
            <a:ext cx="3893543" cy="523220"/>
          </a:xfrm>
          <a:prstGeom prst="rect">
            <a:avLst/>
          </a:prstGeom>
          <a:solidFill>
            <a:srgbClr val="10723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ea typeface="Cambria Math" panose="02040503050406030204" pitchFamily="18" charset="0"/>
                <a:cs typeface="Tahoma" panose="020B0604030504040204" pitchFamily="34" charset="0"/>
              </a:rPr>
              <a:t>Отримали суперечність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7"/>
          <p:cNvSpPr/>
          <p:nvPr/>
        </p:nvSpPr>
        <p:spPr>
          <a:xfrm>
            <a:off x="8298457" y="976066"/>
            <a:ext cx="3893543" cy="523220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Доведено</a:t>
            </a:r>
          </a:p>
        </p:txBody>
      </p:sp>
      <p:sp>
        <p:nvSpPr>
          <p:cNvPr id="43" name="Прямоугольник 7"/>
          <p:cNvSpPr/>
          <p:nvPr/>
        </p:nvSpPr>
        <p:spPr>
          <a:xfrm>
            <a:off x="6182938" y="5941606"/>
            <a:ext cx="4988390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робимо висновок?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5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7C4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7" grpId="0" animBg="1"/>
      <p:bldP spid="5" grpId="0" animBg="1"/>
      <p:bldP spid="5" grpId="1" animBg="1"/>
      <p:bldP spid="38" grpId="0" animBg="1"/>
      <p:bldP spid="39" grpId="0" animBg="1"/>
      <p:bldP spid="39" grpId="1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Показникові рівняння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0" y="1852844"/>
                <a:ext cx="6482080" cy="138499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sSub>
                          <m:sSub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виконується тоді й тільки тоді, коли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6482080" cy="1384995"/>
              </a:xfrm>
              <a:prstGeom prst="rect">
                <a:avLst/>
              </a:prstGeom>
              <a:blipFill>
                <a:blip r:embed="rId2"/>
                <a:stretch>
                  <a:fillRect l="-376" t="-5286" b="-110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Блок-схема: знак завершення 20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8298457" y="1713570"/>
                <a:ext cx="389354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57" y="1713570"/>
                <a:ext cx="38935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8298456" y="2714619"/>
                <a:ext cx="389354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Нехай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56" y="2714619"/>
                <a:ext cx="3893543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1628001" y="3663447"/>
                <a:ext cx="3903703" cy="105099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 </m:t>
                      </m:r>
                      <m:d>
                        <m:dPr>
                          <m:begChr m:val="|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uk-UA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001" y="3663447"/>
                <a:ext cx="3903703" cy="1050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1628001" y="4849833"/>
                <a:ext cx="3903703" cy="105099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 </m:t>
                      </m:r>
                      <m:d>
                        <m:dPr>
                          <m:begChr m:val="|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uk-UA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001" y="4849833"/>
                <a:ext cx="3903703" cy="1050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2028823" y="6036218"/>
                <a:ext cx="2602311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23" y="6036218"/>
                <a:ext cx="260231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нак заборони 4"/>
          <p:cNvSpPr/>
          <p:nvPr/>
        </p:nvSpPr>
        <p:spPr>
          <a:xfrm>
            <a:off x="1733981" y="3454326"/>
            <a:ext cx="3369534" cy="3369534"/>
          </a:xfrm>
          <a:prstGeom prst="noSmoking">
            <a:avLst>
              <a:gd name="adj" fmla="val 12374"/>
            </a:avLst>
          </a:prstGeom>
          <a:solidFill>
            <a:srgbClr val="8603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Прямоугольник 7"/>
          <p:cNvSpPr/>
          <p:nvPr/>
        </p:nvSpPr>
        <p:spPr>
          <a:xfrm>
            <a:off x="6195027" y="4665134"/>
            <a:ext cx="3893543" cy="523220"/>
          </a:xfrm>
          <a:prstGeom prst="rect">
            <a:avLst/>
          </a:prstGeom>
          <a:solidFill>
            <a:srgbClr val="10723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ea typeface="Cambria Math" panose="02040503050406030204" pitchFamily="18" charset="0"/>
                <a:cs typeface="Tahoma" panose="020B0604030504040204" pitchFamily="34" charset="0"/>
              </a:rPr>
              <a:t>Отримали суперечність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7"/>
          <p:cNvSpPr/>
          <p:nvPr/>
        </p:nvSpPr>
        <p:spPr>
          <a:xfrm>
            <a:off x="8298457" y="976066"/>
            <a:ext cx="3893543" cy="523220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Доведено</a:t>
            </a:r>
          </a:p>
        </p:txBody>
      </p:sp>
      <p:sp>
        <p:nvSpPr>
          <p:cNvPr id="35" name="Блок-схема: знак завершення 34"/>
          <p:cNvSpPr/>
          <p:nvPr/>
        </p:nvSpPr>
        <p:spPr>
          <a:xfrm>
            <a:off x="5709920" y="4166006"/>
            <a:ext cx="2838247" cy="620356"/>
          </a:xfrm>
          <a:prstGeom prst="flowChartTerminator">
            <a:avLst/>
          </a:prstGeom>
          <a:solidFill>
            <a:srgbClr val="455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Наслідок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/>
              <p:cNvSpPr/>
              <p:nvPr/>
            </p:nvSpPr>
            <p:spPr>
              <a:xfrm>
                <a:off x="5709920" y="5013870"/>
                <a:ext cx="6482080" cy="908454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uk-UA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8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ru-RU" sz="2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sz="28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ru-RU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uk-UA" sz="2800" b="1" i="1"/>
                                <m:t> і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sz="2800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ru-RU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uk-UA" sz="2800" b="1" i="1">
                          <a:latin typeface="Cambria Math" panose="02040503050406030204" pitchFamily="18" charset="0"/>
                        </a:rPr>
                        <m:t> 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20" y="5013870"/>
                <a:ext cx="6482080" cy="9084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22" y="3946160"/>
            <a:ext cx="880335" cy="8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 animBg="1"/>
      <p:bldP spid="37" grpId="0" animBg="1"/>
      <p:bldP spid="5" grpId="0" animBg="1"/>
      <p:bldP spid="38" grpId="0" animBg="1"/>
      <p:bldP spid="39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показникових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761246"/>
            <a:ext cx="7934960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зведення обох частин рівняння до степенів з однаковими основами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370112" y="2447806"/>
                <a:ext cx="2105138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2447806"/>
                <a:ext cx="2105138" cy="523220"/>
              </a:xfrm>
              <a:prstGeom prst="rect">
                <a:avLst/>
              </a:prstGeom>
              <a:blipFill>
                <a:blip r:embed="rId3"/>
                <a:stretch>
                  <a:fillRect l="-2319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355772" y="5725894"/>
            <a:ext cx="582211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для нашого прикладу можемо «подати» число 16?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370112" y="3197403"/>
                <a:ext cx="2105138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3197403"/>
                <a:ext cx="2105138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7"/>
          <p:cNvSpPr/>
          <p:nvPr/>
        </p:nvSpPr>
        <p:spPr>
          <a:xfrm>
            <a:off x="5355772" y="5910559"/>
            <a:ext cx="5822114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отримали корінь рівняння?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370112" y="3860442"/>
                <a:ext cx="2105138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3860442"/>
                <a:ext cx="21051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Блок-схема: знак завершення 12"/>
              <p:cNvSpPr/>
              <p:nvPr/>
            </p:nvSpPr>
            <p:spPr>
              <a:xfrm>
                <a:off x="2981645" y="2871047"/>
                <a:ext cx="5035802" cy="965200"/>
              </a:xfrm>
              <a:prstGeom prst="flowChartTerminator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uk-UA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uk-UA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uk-UA" sz="28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і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≠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uk-UA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 </m:t>
                      </m:r>
                      <m:sSub>
                        <m:sSubPr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Блок-схема: знак завершення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645" y="2871047"/>
                <a:ext cx="5035802" cy="965200"/>
              </a:xfrm>
              <a:prstGeom prst="flowChartTerminator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4002031" y="2447806"/>
                <a:ext cx="230376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31" y="2447806"/>
                <a:ext cx="2303766" cy="523220"/>
              </a:xfrm>
              <a:prstGeom prst="rect">
                <a:avLst/>
              </a:prstGeom>
              <a:blipFill>
                <a:blip r:embed="rId8"/>
                <a:stretch>
                  <a:fillRect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5355772" y="5758863"/>
                <a:ext cx="5822114" cy="862608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поділити обидві частини рівняння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2" y="5758863"/>
                <a:ext cx="5822114" cy="862608"/>
              </a:xfrm>
              <a:prstGeom prst="rect">
                <a:avLst/>
              </a:prstGeom>
              <a:blipFill>
                <a:blip r:embed="rId9"/>
                <a:stretch>
                  <a:fillRect t="-5674" b="-11348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4002030" y="3197403"/>
                <a:ext cx="2303767" cy="94641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30" y="3197403"/>
                <a:ext cx="2303767" cy="9464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7"/>
          <p:cNvSpPr/>
          <p:nvPr/>
        </p:nvSpPr>
        <p:spPr>
          <a:xfrm>
            <a:off x="5355772" y="5790474"/>
            <a:ext cx="582211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для цього прикладу можемо подати одиницю</a:t>
            </a:r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4000756" y="4368315"/>
                <a:ext cx="2305042" cy="118372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56" y="4368315"/>
                <a:ext cx="2305042" cy="11837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4000756" y="5780363"/>
                <a:ext cx="2305042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56" y="5780363"/>
                <a:ext cx="230504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7721388" y="2447806"/>
                <a:ext cx="3002029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88" y="2447806"/>
                <a:ext cx="3002029" cy="523220"/>
              </a:xfrm>
              <a:prstGeom prst="rect">
                <a:avLst/>
              </a:prstGeom>
              <a:blipFill>
                <a:blip r:embed="rId13"/>
                <a:stretch>
                  <a:fillRect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7"/>
          <p:cNvSpPr/>
          <p:nvPr/>
        </p:nvSpPr>
        <p:spPr>
          <a:xfrm>
            <a:off x="6780810" y="5757505"/>
            <a:ext cx="4397076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можемо розв’язати це рівняння</a:t>
            </a:r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7721388" y="3197403"/>
                <a:ext cx="3002030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⇒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88" y="3197403"/>
                <a:ext cx="300203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7721387" y="3927514"/>
                <a:ext cx="3002030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∅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Коренів немає</a:t>
                </a: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87" y="3927514"/>
                <a:ext cx="3002030" cy="954107"/>
              </a:xfrm>
              <a:prstGeom prst="rect">
                <a:avLst/>
              </a:prstGeom>
              <a:blipFill>
                <a:blip r:embed="rId15"/>
                <a:stretch>
                  <a:fillRect l="-1829" r="-1626" b="-165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375988" y="2442933"/>
                <a:ext cx="5929808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88" y="2442933"/>
                <a:ext cx="5929808" cy="532966"/>
              </a:xfrm>
              <a:prstGeom prst="rect">
                <a:avLst/>
              </a:prstGeom>
              <a:blipFill>
                <a:blip r:embed="rId16"/>
                <a:stretch>
                  <a:fillRect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7"/>
          <p:cNvSpPr/>
          <p:nvPr/>
        </p:nvSpPr>
        <p:spPr>
          <a:xfrm>
            <a:off x="4975761" y="5741699"/>
            <a:ext cx="6202125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робити, коли перед нами не найпростіше показникове рівняння</a:t>
            </a:r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375987" y="3184669"/>
                <a:ext cx="5929809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87" y="3184669"/>
                <a:ext cx="5929809" cy="5329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7"/>
          <p:cNvSpPr/>
          <p:nvPr/>
        </p:nvSpPr>
        <p:spPr>
          <a:xfrm>
            <a:off x="4231904" y="5741698"/>
            <a:ext cx="6945982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Винесемо спільний множник за дужки та зведемо це рівняння до найпростішого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Кільце 27"/>
          <p:cNvSpPr/>
          <p:nvPr/>
        </p:nvSpPr>
        <p:spPr>
          <a:xfrm>
            <a:off x="1106379" y="3142711"/>
            <a:ext cx="632603" cy="632603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Кільце 28"/>
          <p:cNvSpPr/>
          <p:nvPr/>
        </p:nvSpPr>
        <p:spPr>
          <a:xfrm>
            <a:off x="3195631" y="3142711"/>
            <a:ext cx="632603" cy="632603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0" name="Кільце 29"/>
          <p:cNvSpPr/>
          <p:nvPr/>
        </p:nvSpPr>
        <p:spPr>
          <a:xfrm>
            <a:off x="4018327" y="3142711"/>
            <a:ext cx="632603" cy="632603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375987" y="4074883"/>
                <a:ext cx="5929809" cy="89896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87" y="4074883"/>
                <a:ext cx="5929809" cy="898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370112" y="5188288"/>
                <a:ext cx="2349337" cy="89896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5188288"/>
                <a:ext cx="2349337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3070286" y="5185141"/>
                <a:ext cx="2349337" cy="89896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286" y="5185141"/>
                <a:ext cx="2349337" cy="898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7"/>
              <p:cNvSpPr/>
              <p:nvPr/>
            </p:nvSpPr>
            <p:spPr>
              <a:xfrm>
                <a:off x="5770460" y="5354370"/>
                <a:ext cx="234933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𝟐𝟓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60" y="5354370"/>
                <a:ext cx="234933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8477712" y="5354370"/>
                <a:ext cx="2349337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12" y="5354370"/>
                <a:ext cx="2349337" cy="53296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/>
              <p:cNvSpPr/>
              <p:nvPr/>
            </p:nvSpPr>
            <p:spPr>
              <a:xfrm>
                <a:off x="8477712" y="6047632"/>
                <a:ext cx="2349337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12" y="6047632"/>
                <a:ext cx="2349337" cy="53296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79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"/>
                            </p:stCondLst>
                            <p:childTnLst>
                              <p:par>
                                <p:cTn id="2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"/>
                            </p:stCondLst>
                            <p:childTnLst>
                              <p:par>
                                <p:cTn id="2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"/>
                            </p:stCondLst>
                            <p:childTnLst>
                              <p:par>
                                <p:cTn id="2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"/>
                            </p:stCondLst>
                            <p:childTnLst>
                              <p:par>
                                <p:cTn id="2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50"/>
                            </p:stCondLst>
                            <p:childTnLst>
                              <p:par>
                                <p:cTn id="2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5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250"/>
                            </p:stCondLst>
                            <p:childTnLst>
                              <p:par>
                                <p:cTn id="2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2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показникових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981400"/>
            <a:ext cx="591312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уведення нової змінної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370112" y="2447806"/>
                <a:ext cx="4617524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2447806"/>
                <a:ext cx="4617524" cy="523220"/>
              </a:xfrm>
              <a:prstGeom prst="rect">
                <a:avLst/>
              </a:prstGeom>
              <a:blipFill>
                <a:blip r:embed="rId3"/>
                <a:stretch>
                  <a:fillRect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5355772" y="5910559"/>
                <a:ext cx="5822114" cy="461665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можемо виразити «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e>
                      <m: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2" y="5910559"/>
                <a:ext cx="5822114" cy="461665"/>
              </a:xfrm>
              <a:prstGeom prst="rect">
                <a:avLst/>
              </a:prstGeom>
              <a:blipFill>
                <a:blip r:embed="rId5"/>
                <a:stretch>
                  <a:fillRect t="-12000" b="-293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370112" y="3184369"/>
                <a:ext cx="4617524" cy="627031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3184369"/>
                <a:ext cx="4617524" cy="627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Кільце 14"/>
          <p:cNvSpPr/>
          <p:nvPr/>
        </p:nvSpPr>
        <p:spPr>
          <a:xfrm>
            <a:off x="2678874" y="2393114"/>
            <a:ext cx="632603" cy="632603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Виноска 1 (межа й риска) 15"/>
              <p:cNvSpPr/>
              <p:nvPr/>
            </p:nvSpPr>
            <p:spPr>
              <a:xfrm>
                <a:off x="1994940" y="1623139"/>
                <a:ext cx="1178365" cy="477533"/>
              </a:xfrm>
              <a:prstGeom prst="accentBorderCallout1">
                <a:avLst>
                  <a:gd name="adj1" fmla="val 47537"/>
                  <a:gd name="adj2" fmla="val -9400"/>
                  <a:gd name="adj3" fmla="val 172340"/>
                  <a:gd name="adj4" fmla="val -36813"/>
                </a:avLst>
              </a:prstGeom>
              <a:solidFill>
                <a:srgbClr val="545454"/>
              </a:solidFill>
              <a:ln w="12700"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Виноска 1 (межа й риска)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40" y="1623139"/>
                <a:ext cx="1178365" cy="477533"/>
              </a:xfrm>
              <a:prstGeom prst="accentBorderCallout1">
                <a:avLst>
                  <a:gd name="adj1" fmla="val 47537"/>
                  <a:gd name="adj2" fmla="val -9400"/>
                  <a:gd name="adj3" fmla="val 172340"/>
                  <a:gd name="adj4" fmla="val -36813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545454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Кільце 16"/>
          <p:cNvSpPr/>
          <p:nvPr/>
        </p:nvSpPr>
        <p:spPr>
          <a:xfrm>
            <a:off x="2154380" y="1568697"/>
            <a:ext cx="632603" cy="632603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5215775" y="2447806"/>
            <a:ext cx="0" cy="2100157"/>
          </a:xfrm>
          <a:prstGeom prst="line">
            <a:avLst/>
          </a:prstGeom>
          <a:ln w="38100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ілка вліво 7"/>
          <p:cNvSpPr/>
          <p:nvPr/>
        </p:nvSpPr>
        <p:spPr>
          <a:xfrm flipH="1">
            <a:off x="5396386" y="3282272"/>
            <a:ext cx="858659" cy="425317"/>
          </a:xfrm>
          <a:prstGeom prst="leftArrow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370112" y="4024743"/>
                <a:ext cx="4617524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4024743"/>
                <a:ext cx="461752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7"/>
          <p:cNvSpPr/>
          <p:nvPr/>
        </p:nvSpPr>
        <p:spPr>
          <a:xfrm>
            <a:off x="5355772" y="5725892"/>
            <a:ext cx="582211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Уведемо нову змінну та виконаємо заміну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6435655" y="3184369"/>
                <a:ext cx="3598994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55" y="3184369"/>
                <a:ext cx="3598994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7"/>
          <p:cNvSpPr/>
          <p:nvPr/>
        </p:nvSpPr>
        <p:spPr>
          <a:xfrm>
            <a:off x="5324095" y="5716146"/>
            <a:ext cx="582211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теоремою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Вієта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які будуть корені цього рівняння?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6435655" y="3902002"/>
                <a:ext cx="186519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55" y="3902002"/>
                <a:ext cx="18651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6435655" y="4574030"/>
                <a:ext cx="186519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55" y="4574030"/>
                <a:ext cx="186519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5324095" y="5710938"/>
                <a:ext cx="5822114" cy="83099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Чому «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 задовольняє умову?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095" y="5710938"/>
                <a:ext cx="5822114" cy="830997"/>
              </a:xfrm>
              <a:prstGeom prst="rect">
                <a:avLst/>
              </a:prstGeom>
              <a:blipFill>
                <a:blip r:embed="rId12"/>
                <a:stretch>
                  <a:fillRect t="-6618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370112" y="4835640"/>
                <a:ext cx="19218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4835640"/>
                <a:ext cx="192182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351308" y="5516696"/>
                <a:ext cx="1921826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8" y="5516696"/>
                <a:ext cx="1921826" cy="532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351308" y="6207498"/>
                <a:ext cx="19218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8" y="6207498"/>
                <a:ext cx="192182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7C42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"/>
                            </p:stCondLst>
                            <p:childTnLst>
                              <p:par>
                                <p:cTn id="1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7C42"/>
                                      </p:to>
                                    </p:animClr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7" grpId="0" animBg="1"/>
      <p:bldP spid="11" grpId="0" animBg="1"/>
      <p:bldP spid="11" grpId="1" animBg="1"/>
      <p:bldP spid="13" grpId="0" animBg="1"/>
      <p:bldP spid="15" grpId="0" animBg="1"/>
      <p:bldP spid="16" grpId="0" animBg="1"/>
      <p:bldP spid="17" grpId="0" animBg="1"/>
      <p:bldP spid="8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7"/>
          <p:cNvSpPr/>
          <p:nvPr/>
        </p:nvSpPr>
        <p:spPr>
          <a:xfrm>
            <a:off x="5355772" y="5725892"/>
            <a:ext cx="582211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можемо методом спроб знайти корінь рівняння?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" y="663453"/>
            <a:ext cx="7179709" cy="60812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" y="663453"/>
            <a:ext cx="7179709" cy="6081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" y="663453"/>
            <a:ext cx="7179709" cy="6081214"/>
          </a:xfrm>
          <a:prstGeom prst="rect">
            <a:avLst/>
          </a:prstGeom>
        </p:spPr>
      </p:pic>
      <p:cxnSp>
        <p:nvCxnSpPr>
          <p:cNvPr id="34" name="Пряма сполучна лінія 33"/>
          <p:cNvCxnSpPr/>
          <p:nvPr/>
        </p:nvCxnSpPr>
        <p:spPr>
          <a:xfrm>
            <a:off x="3967480" y="4472305"/>
            <a:ext cx="0" cy="635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/>
          <p:nvPr/>
        </p:nvCxnSpPr>
        <p:spPr>
          <a:xfrm flipH="1">
            <a:off x="3540760" y="4443730"/>
            <a:ext cx="4267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" y="663453"/>
            <a:ext cx="7179709" cy="6081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показникових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981400"/>
            <a:ext cx="665480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Функціонально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графічний метод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2" name="Прямоугольник 7"/>
          <p:cNvSpPr/>
          <p:nvPr/>
        </p:nvSpPr>
        <p:spPr>
          <a:xfrm>
            <a:off x="5355772" y="5725892"/>
            <a:ext cx="582211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Чому ми можемо стверджувати, що інших коренів немає?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8266829" y="1660316"/>
                <a:ext cx="3145248" cy="110883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829" y="1660316"/>
                <a:ext cx="3145248" cy="1108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Виноска 1 (межа й риска) 31"/>
              <p:cNvSpPr/>
              <p:nvPr/>
            </p:nvSpPr>
            <p:spPr>
              <a:xfrm>
                <a:off x="5470072" y="3095460"/>
                <a:ext cx="1611052" cy="970799"/>
              </a:xfrm>
              <a:prstGeom prst="accentBorderCallout1">
                <a:avLst>
                  <a:gd name="adj1" fmla="val 47537"/>
                  <a:gd name="adj2" fmla="val -9400"/>
                  <a:gd name="adj3" fmla="val 84006"/>
                  <a:gd name="adj4" fmla="val -56399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Виноска 1 (межа й риска)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2" y="3095460"/>
                <a:ext cx="1611052" cy="970799"/>
              </a:xfrm>
              <a:prstGeom prst="accentBorderCallout1">
                <a:avLst>
                  <a:gd name="adj1" fmla="val 47537"/>
                  <a:gd name="adj2" fmla="val -9400"/>
                  <a:gd name="adj3" fmla="val 84006"/>
                  <a:gd name="adj4" fmla="val -56399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Виноска 1 (межа й риска) 32"/>
              <p:cNvSpPr/>
              <p:nvPr/>
            </p:nvSpPr>
            <p:spPr>
              <a:xfrm flipH="1">
                <a:off x="136432" y="4066259"/>
                <a:ext cx="2037525" cy="646491"/>
              </a:xfrm>
              <a:prstGeom prst="accentBorderCallout1">
                <a:avLst>
                  <a:gd name="adj1" fmla="val 47537"/>
                  <a:gd name="adj2" fmla="val -9400"/>
                  <a:gd name="adj3" fmla="val -25411"/>
                  <a:gd name="adj4" fmla="val -49285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Виноска 1 (межа й риска)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6432" y="4066259"/>
                <a:ext cx="2037525" cy="646491"/>
              </a:xfrm>
              <a:prstGeom prst="accentBorderCallout1">
                <a:avLst>
                  <a:gd name="adj1" fmla="val 47537"/>
                  <a:gd name="adj2" fmla="val -9400"/>
                  <a:gd name="adj3" fmla="val -25411"/>
                  <a:gd name="adj4" fmla="val -49285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Кільце 36"/>
          <p:cNvSpPr/>
          <p:nvPr/>
        </p:nvSpPr>
        <p:spPr>
          <a:xfrm>
            <a:off x="3800961" y="5037475"/>
            <a:ext cx="333038" cy="333038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Виноска 1 (межа й риска) 37"/>
          <p:cNvSpPr/>
          <p:nvPr/>
        </p:nvSpPr>
        <p:spPr>
          <a:xfrm flipH="1">
            <a:off x="370112" y="5910398"/>
            <a:ext cx="2037525" cy="646491"/>
          </a:xfrm>
          <a:prstGeom prst="accentBorderCallout1">
            <a:avLst>
              <a:gd name="adj1" fmla="val 47537"/>
              <a:gd name="adj2" fmla="val -9400"/>
              <a:gd name="adj3" fmla="val -93376"/>
              <a:gd name="adj4" fmla="val -70850"/>
            </a:avLst>
          </a:prstGeom>
          <a:solidFill>
            <a:srgbClr val="10723C"/>
          </a:solidFill>
          <a:ln w="12700">
            <a:solidFill>
              <a:srgbClr val="B15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Корінь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79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" grpId="0"/>
      <p:bldP spid="6" grpId="0" animBg="1"/>
      <p:bldP spid="2" grpId="0" animBg="1"/>
      <p:bldP spid="22" grpId="0" animBg="1"/>
      <p:bldP spid="22" grpId="1" animBg="1"/>
      <p:bldP spid="27" grpId="0" animBg="1"/>
      <p:bldP spid="32" grpId="0" animBg="1"/>
      <p:bldP spid="33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4511040" y="845108"/>
            <a:ext cx="7451632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11040" y="1939162"/>
                <a:ext cx="3545840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𝟔𝟒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1939162"/>
                <a:ext cx="3545840" cy="523220"/>
              </a:xfrm>
              <a:prstGeom prst="rect">
                <a:avLst/>
              </a:prstGeom>
              <a:blipFill>
                <a:blip r:embed="rId4"/>
                <a:stretch>
                  <a:fillRect l="-3436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8416832" y="1830895"/>
                <a:ext cx="3545840" cy="739754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𝟖𝟏</m:t>
                        </m:r>
                      </m:den>
                    </m:f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32" y="1830895"/>
                <a:ext cx="3545840" cy="739754"/>
              </a:xfrm>
              <a:prstGeom prst="rect">
                <a:avLst/>
              </a:prstGeom>
              <a:blipFill>
                <a:blip r:embed="rId5"/>
                <a:stretch>
                  <a:fillRect l="-3614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2" y="1830895"/>
            <a:ext cx="4252318" cy="2934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4511040" y="2831471"/>
                <a:ext cx="3545840" cy="53296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2831471"/>
                <a:ext cx="3545840" cy="532966"/>
              </a:xfrm>
              <a:prstGeom prst="rect">
                <a:avLst/>
              </a:prstGeom>
              <a:blipFill>
                <a:blip r:embed="rId7"/>
                <a:stretch>
                  <a:fillRect l="-3436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8416832" y="2831471"/>
                <a:ext cx="3545840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𝟎𝟎𝟏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32" y="2831471"/>
                <a:ext cx="3545840" cy="523220"/>
              </a:xfrm>
              <a:prstGeom prst="rect">
                <a:avLst/>
              </a:prstGeom>
              <a:blipFill>
                <a:blip r:embed="rId8"/>
                <a:stretch>
                  <a:fillRect l="-361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4511040" y="3733526"/>
                <a:ext cx="3545840" cy="56009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sup>
                    </m:sSup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3733526"/>
                <a:ext cx="3545840" cy="560090"/>
              </a:xfrm>
              <a:prstGeom prst="rect">
                <a:avLst/>
              </a:prstGeom>
              <a:blipFill>
                <a:blip r:embed="rId9"/>
                <a:stretch>
                  <a:fillRect l="-3436" t="-8696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8416832" y="3733526"/>
                <a:ext cx="3545840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32" y="3733526"/>
                <a:ext cx="3545840" cy="523220"/>
              </a:xfrm>
              <a:prstGeom prst="rect">
                <a:avLst/>
              </a:prstGeom>
              <a:blipFill>
                <a:blip r:embed="rId10"/>
                <a:stretch>
                  <a:fillRect l="-361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4511040" y="4635581"/>
                <a:ext cx="3545840" cy="568169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4635581"/>
                <a:ext cx="3545840" cy="568169"/>
              </a:xfrm>
              <a:prstGeom prst="rect">
                <a:avLst/>
              </a:prstGeom>
              <a:blipFill>
                <a:blip r:embed="rId11"/>
                <a:stretch>
                  <a:fillRect l="-3436" t="-4255" b="-265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8416832" y="4635580"/>
                <a:ext cx="3545840" cy="619593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e>
                      <m:sup>
                        <m:sSup>
                          <m:sSup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k-UA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uk-UA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32" y="4635580"/>
                <a:ext cx="3545840" cy="619593"/>
              </a:xfrm>
              <a:prstGeom prst="rect">
                <a:avLst/>
              </a:prstGeom>
              <a:blipFill>
                <a:blip r:embed="rId12"/>
                <a:stretch>
                  <a:fillRect l="-3614" b="-215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4039</TotalTime>
  <Words>1001</Words>
  <Application>Microsoft Macintosh PowerPoint</Application>
  <PresentationFormat>Widescreen</PresentationFormat>
  <Paragraphs>197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Segoe Print</vt:lpstr>
      <vt:lpstr>Tahoma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Kulinich Bohdan</cp:lastModifiedBy>
  <cp:revision>245</cp:revision>
  <dcterms:created xsi:type="dcterms:W3CDTF">2019-04-30T11:06:10Z</dcterms:created>
  <dcterms:modified xsi:type="dcterms:W3CDTF">2024-09-16T18:18:03Z</dcterms:modified>
  <cp:category/>
</cp:coreProperties>
</file>