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5" r:id="rId3"/>
    <p:sldId id="259" r:id="rId4"/>
    <p:sldId id="266" r:id="rId5"/>
    <p:sldId id="264" r:id="rId6"/>
    <p:sldId id="269" r:id="rId7"/>
    <p:sldId id="270" r:id="rId8"/>
    <p:sldId id="278" r:id="rId9"/>
    <p:sldId id="272" r:id="rId10"/>
    <p:sldId id="273" r:id="rId11"/>
    <p:sldId id="274" r:id="rId12"/>
    <p:sldId id="277" r:id="rId13"/>
    <p:sldId id="275" r:id="rId14"/>
    <p:sldId id="276" r:id="rId15"/>
    <p:sldId id="261" r:id="rId16"/>
    <p:sldId id="262" r:id="rId17"/>
    <p:sldId id="263" r:id="rId18"/>
    <p:sldId id="279" r:id="rId19"/>
    <p:sldId id="280" r:id="rId20"/>
    <p:sldId id="281" r:id="rId21"/>
    <p:sldId id="282" r:id="rId22"/>
    <p:sldId id="283" r:id="rId23"/>
    <p:sldId id="284" r:id="rId24"/>
    <p:sldId id="285" r:id="rId2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5A59"/>
    <a:srgbClr val="696969"/>
    <a:srgbClr val="2867A0"/>
    <a:srgbClr val="455B6F"/>
    <a:srgbClr val="B1510F"/>
    <a:srgbClr val="545454"/>
    <a:srgbClr val="604426"/>
    <a:srgbClr val="10723C"/>
    <a:srgbClr val="606060"/>
    <a:srgbClr val="860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0"/>
    <p:restoredTop sz="94710"/>
  </p:normalViewPr>
  <p:slideViewPr>
    <p:cSldViewPr snapToGrid="0">
      <p:cViewPr varScale="1">
        <p:scale>
          <a:sx n="70" d="100"/>
          <a:sy n="70" d="100"/>
        </p:scale>
        <p:origin x="1142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linich Bohdan" userId="48e65c9f34e137d0" providerId="LiveId" clId="{EC65F5FA-8678-DA48-BF47-361CD213D55D}"/>
    <pc:docChg chg="modSld">
      <pc:chgData name="Kulinich Bohdan" userId="48e65c9f34e137d0" providerId="LiveId" clId="{EC65F5FA-8678-DA48-BF47-361CD213D55D}" dt="2022-10-05T14:41:18.913" v="3" actId="16959"/>
      <pc:docMkLst>
        <pc:docMk/>
      </pc:docMkLst>
      <pc:sldChg chg="modSp">
        <pc:chgData name="Kulinich Bohdan" userId="48e65c9f34e137d0" providerId="LiveId" clId="{EC65F5FA-8678-DA48-BF47-361CD213D55D}" dt="2022-10-05T14:41:18.913" v="3" actId="16959"/>
        <pc:sldMkLst>
          <pc:docMk/>
          <pc:sldMk cId="880671366" sldId="273"/>
        </pc:sldMkLst>
        <pc:spChg chg="mod">
          <ac:chgData name="Kulinich Bohdan" userId="48e65c9f34e137d0" providerId="LiveId" clId="{EC65F5FA-8678-DA48-BF47-361CD213D55D}" dt="2022-10-05T14:41:11.328" v="1" actId="16959"/>
          <ac:spMkLst>
            <pc:docMk/>
            <pc:sldMk cId="880671366" sldId="273"/>
            <ac:spMk id="64" creationId="{00000000-0000-0000-0000-000000000000}"/>
          </ac:spMkLst>
        </pc:spChg>
        <pc:spChg chg="mod">
          <ac:chgData name="Kulinich Bohdan" userId="48e65c9f34e137d0" providerId="LiveId" clId="{EC65F5FA-8678-DA48-BF47-361CD213D55D}" dt="2022-10-05T14:41:18.913" v="3" actId="16959"/>
          <ac:spMkLst>
            <pc:docMk/>
            <pc:sldMk cId="880671366" sldId="273"/>
            <ac:spMk id="65" creationId="{00000000-0000-0000-0000-000000000000}"/>
          </ac:spMkLst>
        </pc:spChg>
      </pc:sldChg>
    </pc:docChg>
  </pc:docChgLst>
  <pc:docChgLst>
    <pc:chgData name="Kulinich Bohdan" userId="48e65c9f34e137d0" providerId="LiveId" clId="{92D76C06-0A74-4FAF-A8D4-5063CA2D3C8E}"/>
    <pc:docChg chg="modSld">
      <pc:chgData name="Kulinich Bohdan" userId="48e65c9f34e137d0" providerId="LiveId" clId="{92D76C06-0A74-4FAF-A8D4-5063CA2D3C8E}" dt="2020-01-17T11:36:10.762" v="0" actId="313"/>
      <pc:docMkLst>
        <pc:docMk/>
      </pc:docMkLst>
      <pc:sldChg chg="modSp">
        <pc:chgData name="Kulinich Bohdan" userId="48e65c9f34e137d0" providerId="LiveId" clId="{92D76C06-0A74-4FAF-A8D4-5063CA2D3C8E}" dt="2020-01-17T11:36:10.762" v="0" actId="313"/>
        <pc:sldMkLst>
          <pc:docMk/>
          <pc:sldMk cId="4214866131" sldId="261"/>
        </pc:sldMkLst>
        <pc:spChg chg="mod">
          <ac:chgData name="Kulinich Bohdan" userId="48e65c9f34e137d0" providerId="LiveId" clId="{92D76C06-0A74-4FAF-A8D4-5063CA2D3C8E}" dt="2020-01-17T11:36:10.762" v="0" actId="313"/>
          <ac:spMkLst>
            <pc:docMk/>
            <pc:sldMk cId="4214866131" sldId="261"/>
            <ac:spMk id="7" creationId="{00000000-0000-0000-0000-000000000000}"/>
          </ac:spMkLst>
        </pc:spChg>
      </pc:sldChg>
    </pc:docChg>
  </pc:docChgLst>
  <pc:docChgLst>
    <pc:chgData name="Kulinich Bohdan" userId="48e65c9f34e137d0" providerId="LiveId" clId="{985882F3-76C2-4840-9532-9280280D9E34}"/>
    <pc:docChg chg="modSld">
      <pc:chgData name="Kulinich Bohdan" userId="48e65c9f34e137d0" providerId="LiveId" clId="{985882F3-76C2-4840-9532-9280280D9E34}" dt="2021-09-01T23:04:18.434" v="0" actId="20577"/>
      <pc:docMkLst>
        <pc:docMk/>
      </pc:docMkLst>
      <pc:sldChg chg="modSp">
        <pc:chgData name="Kulinich Bohdan" userId="48e65c9f34e137d0" providerId="LiveId" clId="{985882F3-76C2-4840-9532-9280280D9E34}" dt="2021-09-01T23:04:18.434" v="0" actId="20577"/>
        <pc:sldMkLst>
          <pc:docMk/>
          <pc:sldMk cId="3088798124" sldId="274"/>
        </pc:sldMkLst>
        <pc:spChg chg="mod">
          <ac:chgData name="Kulinich Bohdan" userId="48e65c9f34e137d0" providerId="LiveId" clId="{985882F3-76C2-4840-9532-9280280D9E34}" dt="2021-09-01T23:04:18.434" v="0" actId="20577"/>
          <ac:spMkLst>
            <pc:docMk/>
            <pc:sldMk cId="3088798124" sldId="274"/>
            <ac:spMk id="24" creationId="{00000000-0000-0000-0000-000000000000}"/>
          </ac:spMkLst>
        </pc:spChg>
      </pc:sldChg>
    </pc:docChg>
  </pc:docChgLst>
  <pc:docChgLst>
    <pc:chgData name="Kulinich Bohdan" userId="48e65c9f34e137d0" providerId="LiveId" clId="{7B0EB82E-BFE5-DF43-BAE5-4FCF05680A0E}"/>
    <pc:docChg chg="modSld">
      <pc:chgData name="Kulinich Bohdan" userId="48e65c9f34e137d0" providerId="LiveId" clId="{7B0EB82E-BFE5-DF43-BAE5-4FCF05680A0E}" dt="2023-08-14T06:33:52.660" v="0" actId="207"/>
      <pc:docMkLst>
        <pc:docMk/>
      </pc:docMkLst>
      <pc:sldChg chg="modSp mod">
        <pc:chgData name="Kulinich Bohdan" userId="48e65c9f34e137d0" providerId="LiveId" clId="{7B0EB82E-BFE5-DF43-BAE5-4FCF05680A0E}" dt="2023-08-14T06:33:52.660" v="0" actId="207"/>
        <pc:sldMkLst>
          <pc:docMk/>
          <pc:sldMk cId="1088591982" sldId="256"/>
        </pc:sldMkLst>
        <pc:spChg chg="mod">
          <ac:chgData name="Kulinich Bohdan" userId="48e65c9f34e137d0" providerId="LiveId" clId="{7B0EB82E-BFE5-DF43-BAE5-4FCF05680A0E}" dt="2023-08-14T06:33:52.660" v="0" actId="207"/>
          <ac:spMkLst>
            <pc:docMk/>
            <pc:sldMk cId="1088591982" sldId="256"/>
            <ac:spMk id="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FCFA1C-9B84-411E-A926-CBB86AC8D4FF}" type="datetimeFigureOut">
              <a:rPr lang="uk-UA" smtClean="0"/>
              <a:t>04.09.2025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660E6-F98B-4016-AC44-73B69C64B7F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2399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47E25-A199-448D-A360-6B817E2CC1D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0554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5342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2360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8168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040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4549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3910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5031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3819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9494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421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4042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47E25-A199-448D-A360-6B817E2CC1DA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046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47E25-A199-448D-A360-6B817E2CC1D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050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47E25-A199-448D-A360-6B817E2CC1D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438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873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660E6-F98B-4016-AC44-73B69C64B7F3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5473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8879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490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049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04.09.2025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8659950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04.09.2025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9244688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04.09.2025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1167675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04.09.2025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8866362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04.09.2025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0208021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04.09.2025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1844589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04.09.2025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1928370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04.09.2025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0302337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04.09.2025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4023862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04.09.2025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2467725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04.09.2025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4630054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439BF-622C-4236-96BC-EBC7373EAE1B}" type="datetimeFigureOut">
              <a:rPr lang="uk-UA" smtClean="0"/>
              <a:t>04.09.2025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15FDD-9A8D-40D9-84B5-C2C29454896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6192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image" Target="../media/image128.png"/><Relationship Id="rId3" Type="http://schemas.openxmlformats.org/officeDocument/2006/relationships/image" Target="../media/image73.png"/><Relationship Id="rId7" Type="http://schemas.openxmlformats.org/officeDocument/2006/relationships/image" Target="../media/image123.png"/><Relationship Id="rId12" Type="http://schemas.openxmlformats.org/officeDocument/2006/relationships/image" Target="../media/image12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2.png"/><Relationship Id="rId11" Type="http://schemas.openxmlformats.org/officeDocument/2006/relationships/image" Target="../media/image126.png"/><Relationship Id="rId5" Type="http://schemas.openxmlformats.org/officeDocument/2006/relationships/image" Target="../media/image99.png"/><Relationship Id="rId15" Type="http://schemas.openxmlformats.org/officeDocument/2006/relationships/image" Target="../media/image130.png"/><Relationship Id="rId10" Type="http://schemas.openxmlformats.org/officeDocument/2006/relationships/image" Target="../media/image125.png"/><Relationship Id="rId4" Type="http://schemas.openxmlformats.org/officeDocument/2006/relationships/image" Target="../media/image92.png"/><Relationship Id="rId9" Type="http://schemas.openxmlformats.org/officeDocument/2006/relationships/image" Target="../media/image17.png"/><Relationship Id="rId14" Type="http://schemas.openxmlformats.org/officeDocument/2006/relationships/image" Target="../media/image1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13" Type="http://schemas.openxmlformats.org/officeDocument/2006/relationships/image" Target="../media/image15.png"/><Relationship Id="rId3" Type="http://schemas.openxmlformats.org/officeDocument/2006/relationships/image" Target="../media/image104.png"/><Relationship Id="rId7" Type="http://schemas.openxmlformats.org/officeDocument/2006/relationships/image" Target="../media/image134.png"/><Relationship Id="rId12" Type="http://schemas.openxmlformats.org/officeDocument/2006/relationships/image" Target="../media/image1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3.png"/><Relationship Id="rId11" Type="http://schemas.openxmlformats.org/officeDocument/2006/relationships/image" Target="../media/image139.png"/><Relationship Id="rId5" Type="http://schemas.openxmlformats.org/officeDocument/2006/relationships/image" Target="../media/image132.png"/><Relationship Id="rId10" Type="http://schemas.openxmlformats.org/officeDocument/2006/relationships/image" Target="../media/image138.png"/><Relationship Id="rId4" Type="http://schemas.openxmlformats.org/officeDocument/2006/relationships/image" Target="../media/image131.png"/><Relationship Id="rId9" Type="http://schemas.openxmlformats.org/officeDocument/2006/relationships/image" Target="../media/image137.png"/><Relationship Id="rId14" Type="http://schemas.openxmlformats.org/officeDocument/2006/relationships/image" Target="../media/image1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3" Type="http://schemas.openxmlformats.org/officeDocument/2006/relationships/image" Target="../media/image136.png"/><Relationship Id="rId7" Type="http://schemas.openxmlformats.org/officeDocument/2006/relationships/image" Target="../media/image1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5.png"/><Relationship Id="rId11" Type="http://schemas.openxmlformats.org/officeDocument/2006/relationships/image" Target="../media/image149.png"/><Relationship Id="rId5" Type="http://schemas.openxmlformats.org/officeDocument/2006/relationships/image" Target="../media/image143.png"/><Relationship Id="rId10" Type="http://schemas.openxmlformats.org/officeDocument/2006/relationships/image" Target="../media/image148.png"/><Relationship Id="rId4" Type="http://schemas.openxmlformats.org/officeDocument/2006/relationships/image" Target="../media/image142.png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13" Type="http://schemas.openxmlformats.org/officeDocument/2006/relationships/image" Target="../media/image158.png"/><Relationship Id="rId18" Type="http://schemas.openxmlformats.org/officeDocument/2006/relationships/image" Target="../media/image163.png"/><Relationship Id="rId26" Type="http://schemas.openxmlformats.org/officeDocument/2006/relationships/image" Target="../media/image1690.png"/><Relationship Id="rId3" Type="http://schemas.openxmlformats.org/officeDocument/2006/relationships/image" Target="../media/image144.png"/><Relationship Id="rId21" Type="http://schemas.openxmlformats.org/officeDocument/2006/relationships/image" Target="../media/image165.png"/><Relationship Id="rId7" Type="http://schemas.openxmlformats.org/officeDocument/2006/relationships/image" Target="../media/image152.png"/><Relationship Id="rId12" Type="http://schemas.openxmlformats.org/officeDocument/2006/relationships/image" Target="../media/image157.png"/><Relationship Id="rId17" Type="http://schemas.openxmlformats.org/officeDocument/2006/relationships/image" Target="../media/image162.png"/><Relationship Id="rId25" Type="http://schemas.openxmlformats.org/officeDocument/2006/relationships/image" Target="../media/image168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61.png"/><Relationship Id="rId20" Type="http://schemas.openxmlformats.org/officeDocument/2006/relationships/image" Target="../media/image1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56.png"/><Relationship Id="rId24" Type="http://schemas.openxmlformats.org/officeDocument/2006/relationships/image" Target="../media/image167.png"/><Relationship Id="rId5" Type="http://schemas.openxmlformats.org/officeDocument/2006/relationships/image" Target="../media/image151.png"/><Relationship Id="rId15" Type="http://schemas.openxmlformats.org/officeDocument/2006/relationships/image" Target="../media/image160.png"/><Relationship Id="rId23" Type="http://schemas.openxmlformats.org/officeDocument/2006/relationships/image" Target="../media/image1660.png"/><Relationship Id="rId10" Type="http://schemas.openxmlformats.org/officeDocument/2006/relationships/image" Target="../media/image155.png"/><Relationship Id="rId19" Type="http://schemas.openxmlformats.org/officeDocument/2006/relationships/image" Target="../media/image1620.png"/><Relationship Id="rId4" Type="http://schemas.openxmlformats.org/officeDocument/2006/relationships/image" Target="../media/image150.png"/><Relationship Id="rId9" Type="http://schemas.openxmlformats.org/officeDocument/2006/relationships/image" Target="../media/image154.png"/><Relationship Id="rId14" Type="http://schemas.openxmlformats.org/officeDocument/2006/relationships/image" Target="../media/image159.png"/><Relationship Id="rId22" Type="http://schemas.openxmlformats.org/officeDocument/2006/relationships/image" Target="../media/image166.png"/><Relationship Id="rId27" Type="http://schemas.openxmlformats.org/officeDocument/2006/relationships/image" Target="../media/image16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3" Type="http://schemas.openxmlformats.org/officeDocument/2006/relationships/image" Target="../media/image170.png"/><Relationship Id="rId7" Type="http://schemas.openxmlformats.org/officeDocument/2006/relationships/image" Target="../media/image17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4.png"/><Relationship Id="rId5" Type="http://schemas.openxmlformats.org/officeDocument/2006/relationships/image" Target="../media/image173.png"/><Relationship Id="rId4" Type="http://schemas.openxmlformats.org/officeDocument/2006/relationships/image" Target="../media/image17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1.png"/><Relationship Id="rId5" Type="http://schemas.openxmlformats.org/officeDocument/2006/relationships/image" Target="../media/image179.png"/><Relationship Id="rId4" Type="http://schemas.openxmlformats.org/officeDocument/2006/relationships/image" Target="../media/image17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7" Type="http://schemas.openxmlformats.org/officeDocument/2006/relationships/image" Target="../media/image18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81.png"/><Relationship Id="rId4" Type="http://schemas.openxmlformats.org/officeDocument/2006/relationships/image" Target="../media/image17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png"/><Relationship Id="rId13" Type="http://schemas.openxmlformats.org/officeDocument/2006/relationships/image" Target="../media/image192.png"/><Relationship Id="rId18" Type="http://schemas.openxmlformats.org/officeDocument/2006/relationships/image" Target="../media/image197.png"/><Relationship Id="rId3" Type="http://schemas.openxmlformats.org/officeDocument/2006/relationships/image" Target="../media/image180.png"/><Relationship Id="rId7" Type="http://schemas.openxmlformats.org/officeDocument/2006/relationships/image" Target="../media/image187.png"/><Relationship Id="rId12" Type="http://schemas.openxmlformats.org/officeDocument/2006/relationships/image" Target="../media/image191.png"/><Relationship Id="rId17" Type="http://schemas.openxmlformats.org/officeDocument/2006/relationships/image" Target="../media/image196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6.png"/><Relationship Id="rId11" Type="http://schemas.openxmlformats.org/officeDocument/2006/relationships/image" Target="../media/image190.png"/><Relationship Id="rId5" Type="http://schemas.openxmlformats.org/officeDocument/2006/relationships/image" Target="../media/image185.png"/><Relationship Id="rId15" Type="http://schemas.openxmlformats.org/officeDocument/2006/relationships/image" Target="../media/image194.png"/><Relationship Id="rId10" Type="http://schemas.openxmlformats.org/officeDocument/2006/relationships/image" Target="../media/image189.png"/><Relationship Id="rId4" Type="http://schemas.openxmlformats.org/officeDocument/2006/relationships/image" Target="../media/image184.png"/><Relationship Id="rId9" Type="http://schemas.openxmlformats.org/officeDocument/2006/relationships/image" Target="../media/image14.png"/><Relationship Id="rId14" Type="http://schemas.openxmlformats.org/officeDocument/2006/relationships/image" Target="../media/image19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2.png"/><Relationship Id="rId3" Type="http://schemas.openxmlformats.org/officeDocument/2006/relationships/image" Target="../media/image16.png"/><Relationship Id="rId7" Type="http://schemas.openxmlformats.org/officeDocument/2006/relationships/image" Target="../media/image20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0.png"/><Relationship Id="rId5" Type="http://schemas.openxmlformats.org/officeDocument/2006/relationships/image" Target="../media/image199.png"/><Relationship Id="rId4" Type="http://schemas.openxmlformats.org/officeDocument/2006/relationships/image" Target="../media/image18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6.png"/><Relationship Id="rId3" Type="http://schemas.openxmlformats.org/officeDocument/2006/relationships/image" Target="../media/image176.png"/><Relationship Id="rId7" Type="http://schemas.openxmlformats.org/officeDocument/2006/relationships/image" Target="../media/image20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4.png"/><Relationship Id="rId5" Type="http://schemas.openxmlformats.org/officeDocument/2006/relationships/image" Target="../media/image171.png"/><Relationship Id="rId4" Type="http://schemas.openxmlformats.org/officeDocument/2006/relationships/image" Target="../media/image20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3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2.png"/><Relationship Id="rId13" Type="http://schemas.openxmlformats.org/officeDocument/2006/relationships/image" Target="../media/image217.png"/><Relationship Id="rId18" Type="http://schemas.openxmlformats.org/officeDocument/2006/relationships/image" Target="../media/image222.png"/><Relationship Id="rId3" Type="http://schemas.openxmlformats.org/officeDocument/2006/relationships/image" Target="../media/image208.png"/><Relationship Id="rId7" Type="http://schemas.openxmlformats.org/officeDocument/2006/relationships/image" Target="../media/image211.png"/><Relationship Id="rId12" Type="http://schemas.openxmlformats.org/officeDocument/2006/relationships/image" Target="../media/image216.png"/><Relationship Id="rId17" Type="http://schemas.openxmlformats.org/officeDocument/2006/relationships/image" Target="../media/image221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2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0.png"/><Relationship Id="rId11" Type="http://schemas.openxmlformats.org/officeDocument/2006/relationships/image" Target="../media/image215.png"/><Relationship Id="rId5" Type="http://schemas.openxmlformats.org/officeDocument/2006/relationships/image" Target="../media/image209.png"/><Relationship Id="rId15" Type="http://schemas.openxmlformats.org/officeDocument/2006/relationships/image" Target="../media/image219.png"/><Relationship Id="rId10" Type="http://schemas.openxmlformats.org/officeDocument/2006/relationships/image" Target="../media/image214.png"/><Relationship Id="rId19" Type="http://schemas.openxmlformats.org/officeDocument/2006/relationships/image" Target="../media/image223.png"/><Relationship Id="rId4" Type="http://schemas.openxmlformats.org/officeDocument/2006/relationships/image" Target="../media/image180.png"/><Relationship Id="rId9" Type="http://schemas.openxmlformats.org/officeDocument/2006/relationships/image" Target="../media/image213.png"/><Relationship Id="rId14" Type="http://schemas.openxmlformats.org/officeDocument/2006/relationships/image" Target="../media/image2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19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22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0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26" Type="http://schemas.openxmlformats.org/officeDocument/2006/relationships/image" Target="../media/image56.png"/><Relationship Id="rId21" Type="http://schemas.openxmlformats.org/officeDocument/2006/relationships/image" Target="../media/image51.png"/><Relationship Id="rId34" Type="http://schemas.openxmlformats.org/officeDocument/2006/relationships/image" Target="../media/image64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5" Type="http://schemas.openxmlformats.org/officeDocument/2006/relationships/image" Target="../media/image55.png"/><Relationship Id="rId33" Type="http://schemas.openxmlformats.org/officeDocument/2006/relationships/image" Target="../media/image63.png"/><Relationship Id="rId38" Type="http://schemas.openxmlformats.org/officeDocument/2006/relationships/image" Target="../media/image67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29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24" Type="http://schemas.openxmlformats.org/officeDocument/2006/relationships/image" Target="../media/image54.png"/><Relationship Id="rId32" Type="http://schemas.openxmlformats.org/officeDocument/2006/relationships/image" Target="../media/image62.png"/><Relationship Id="rId37" Type="http://schemas.openxmlformats.org/officeDocument/2006/relationships/image" Target="../media/image15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23" Type="http://schemas.openxmlformats.org/officeDocument/2006/relationships/image" Target="../media/image53.png"/><Relationship Id="rId28" Type="http://schemas.openxmlformats.org/officeDocument/2006/relationships/image" Target="../media/image58.png"/><Relationship Id="rId36" Type="http://schemas.openxmlformats.org/officeDocument/2006/relationships/image" Target="../media/image66.png"/><Relationship Id="rId10" Type="http://schemas.openxmlformats.org/officeDocument/2006/relationships/image" Target="../media/image40.png"/><Relationship Id="rId19" Type="http://schemas.openxmlformats.org/officeDocument/2006/relationships/image" Target="../media/image49.png"/><Relationship Id="rId31" Type="http://schemas.openxmlformats.org/officeDocument/2006/relationships/image" Target="../media/image61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Relationship Id="rId22" Type="http://schemas.openxmlformats.org/officeDocument/2006/relationships/image" Target="../media/image52.png"/><Relationship Id="rId27" Type="http://schemas.openxmlformats.org/officeDocument/2006/relationships/image" Target="../media/image57.png"/><Relationship Id="rId30" Type="http://schemas.openxmlformats.org/officeDocument/2006/relationships/image" Target="../media/image60.png"/><Relationship Id="rId35" Type="http://schemas.openxmlformats.org/officeDocument/2006/relationships/image" Target="../media/image65.png"/><Relationship Id="rId8" Type="http://schemas.openxmlformats.org/officeDocument/2006/relationships/image" Target="../media/image38.png"/><Relationship Id="rId3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18" Type="http://schemas.openxmlformats.org/officeDocument/2006/relationships/image" Target="../media/image80.png"/><Relationship Id="rId3" Type="http://schemas.openxmlformats.org/officeDocument/2006/relationships/image" Target="../media/image68.png"/><Relationship Id="rId21" Type="http://schemas.openxmlformats.org/officeDocument/2006/relationships/image" Target="../media/image84.png"/><Relationship Id="rId7" Type="http://schemas.openxmlformats.org/officeDocument/2006/relationships/image" Target="../media/image71.png"/><Relationship Id="rId12" Type="http://schemas.openxmlformats.org/officeDocument/2006/relationships/image" Target="../media/image15.png"/><Relationship Id="rId17" Type="http://schemas.openxmlformats.org/officeDocument/2006/relationships/image" Target="../media/image74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79.png"/><Relationship Id="rId20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5" Type="http://schemas.openxmlformats.org/officeDocument/2006/relationships/image" Target="../media/image14.png"/><Relationship Id="rId10" Type="http://schemas.openxmlformats.org/officeDocument/2006/relationships/image" Target="../media/image75.png"/><Relationship Id="rId19" Type="http://schemas.openxmlformats.org/officeDocument/2006/relationships/image" Target="../media/image82.png"/><Relationship Id="rId4" Type="http://schemas.openxmlformats.org/officeDocument/2006/relationships/image" Target="../media/image69.png"/><Relationship Id="rId9" Type="http://schemas.openxmlformats.org/officeDocument/2006/relationships/image" Target="../media/image73.png"/><Relationship Id="rId14" Type="http://schemas.openxmlformats.org/officeDocument/2006/relationships/image" Target="../media/image78.png"/><Relationship Id="rId22" Type="http://schemas.openxmlformats.org/officeDocument/2006/relationships/image" Target="../media/image8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6.png"/><Relationship Id="rId18" Type="http://schemas.openxmlformats.org/officeDocument/2006/relationships/image" Target="../media/image92.png"/><Relationship Id="rId3" Type="http://schemas.openxmlformats.org/officeDocument/2006/relationships/image" Target="../media/image86.png"/><Relationship Id="rId21" Type="http://schemas.openxmlformats.org/officeDocument/2006/relationships/image" Target="../media/image14.png"/><Relationship Id="rId7" Type="http://schemas.openxmlformats.org/officeDocument/2006/relationships/image" Target="../media/image89.png"/><Relationship Id="rId12" Type="http://schemas.openxmlformats.org/officeDocument/2006/relationships/image" Target="../media/image95.png"/><Relationship Id="rId17" Type="http://schemas.openxmlformats.org/officeDocument/2006/relationships/image" Target="../media/image98.png"/><Relationship Id="rId2" Type="http://schemas.openxmlformats.org/officeDocument/2006/relationships/image" Target="../media/image85.png"/><Relationship Id="rId16" Type="http://schemas.openxmlformats.org/officeDocument/2006/relationships/image" Target="../media/image73.png"/><Relationship Id="rId20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0.png"/><Relationship Id="rId11" Type="http://schemas.openxmlformats.org/officeDocument/2006/relationships/image" Target="../media/image94.png"/><Relationship Id="rId5" Type="http://schemas.openxmlformats.org/officeDocument/2006/relationships/image" Target="../media/image88.png"/><Relationship Id="rId15" Type="http://schemas.openxmlformats.org/officeDocument/2006/relationships/image" Target="../media/image72.png"/><Relationship Id="rId10" Type="http://schemas.openxmlformats.org/officeDocument/2006/relationships/image" Target="../media/image93.png"/><Relationship Id="rId19" Type="http://schemas.openxmlformats.org/officeDocument/2006/relationships/image" Target="../media/image99.png"/><Relationship Id="rId4" Type="http://schemas.openxmlformats.org/officeDocument/2006/relationships/image" Target="../media/image87.png"/><Relationship Id="rId9" Type="http://schemas.openxmlformats.org/officeDocument/2006/relationships/image" Target="../media/image91.png"/><Relationship Id="rId14" Type="http://schemas.openxmlformats.org/officeDocument/2006/relationships/image" Target="../media/image9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5" Type="http://schemas.openxmlformats.org/officeDocument/2006/relationships/image" Target="../media/image103.png"/><Relationship Id="rId4" Type="http://schemas.openxmlformats.org/officeDocument/2006/relationships/image" Target="../media/image10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5.png"/><Relationship Id="rId18" Type="http://schemas.openxmlformats.org/officeDocument/2006/relationships/image" Target="../media/image120.png"/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12" Type="http://schemas.openxmlformats.org/officeDocument/2006/relationships/image" Target="../media/image115.png"/><Relationship Id="rId17" Type="http://schemas.openxmlformats.org/officeDocument/2006/relationships/image" Target="../media/image119.png"/><Relationship Id="rId2" Type="http://schemas.openxmlformats.org/officeDocument/2006/relationships/image" Target="../media/image106.png"/><Relationship Id="rId16" Type="http://schemas.openxmlformats.org/officeDocument/2006/relationships/image" Target="../media/image1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png"/><Relationship Id="rId11" Type="http://schemas.openxmlformats.org/officeDocument/2006/relationships/image" Target="../media/image114.png"/><Relationship Id="rId5" Type="http://schemas.openxmlformats.org/officeDocument/2006/relationships/image" Target="../media/image109.png"/><Relationship Id="rId15" Type="http://schemas.openxmlformats.org/officeDocument/2006/relationships/image" Target="../media/image117.png"/><Relationship Id="rId10" Type="http://schemas.openxmlformats.org/officeDocument/2006/relationships/image" Target="../media/image113.png"/><Relationship Id="rId19" Type="http://schemas.openxmlformats.org/officeDocument/2006/relationships/image" Target="../media/image121.png"/><Relationship Id="rId4" Type="http://schemas.openxmlformats.org/officeDocument/2006/relationships/image" Target="../media/image108.png"/><Relationship Id="rId9" Type="http://schemas.openxmlformats.org/officeDocument/2006/relationships/image" Target="../media/image112.png"/><Relationship Id="rId14" Type="http://schemas.openxmlformats.org/officeDocument/2006/relationships/image" Target="../media/image1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813538" y="2187271"/>
            <a:ext cx="9378462" cy="2461846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808044" y="2541031"/>
            <a:ext cx="93821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Показникова функція та її властивості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8100">
            <a:off x="133493" y="380484"/>
            <a:ext cx="1717058" cy="71313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93"/>
          <a:stretch/>
        </p:blipFill>
        <p:spPr>
          <a:xfrm>
            <a:off x="2808045" y="161267"/>
            <a:ext cx="790288" cy="134272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576204" y="514976"/>
            <a:ext cx="2133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kern="1200" dirty="0">
                <a:solidFill>
                  <a:srgbClr val="3C5A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Урок 01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9278">
            <a:off x="1460743" y="942148"/>
            <a:ext cx="965986" cy="117003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6767">
            <a:off x="207735" y="1465014"/>
            <a:ext cx="1045174" cy="108827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67500">
            <a:off x="1222602" y="2342002"/>
            <a:ext cx="1124127" cy="112412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7151">
            <a:off x="188769" y="2900948"/>
            <a:ext cx="1034492" cy="103449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4845">
            <a:off x="1438028" y="3679521"/>
            <a:ext cx="1153750" cy="115375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63065">
            <a:off x="133939" y="4186020"/>
            <a:ext cx="1316423" cy="131642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3818">
            <a:off x="2331473" y="5600313"/>
            <a:ext cx="1142237" cy="114223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0054">
            <a:off x="183139" y="5616371"/>
            <a:ext cx="1241629" cy="124162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768" y="5258603"/>
            <a:ext cx="1088708" cy="108870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7898">
            <a:off x="3793345" y="6003595"/>
            <a:ext cx="772598" cy="77259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398" y="5386902"/>
            <a:ext cx="926752" cy="88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5919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090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Властивості </a:t>
            </a:r>
            <a:r>
              <a:rPr lang="uk-UA" sz="32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показникової</a:t>
            </a:r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функції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2"/>
          <a:srcRect l="47836" b="14837"/>
          <a:stretch/>
        </p:blipFill>
        <p:spPr>
          <a:xfrm>
            <a:off x="10160" y="1431509"/>
            <a:ext cx="2895314" cy="400409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3" b="14567"/>
          <a:stretch/>
        </p:blipFill>
        <p:spPr>
          <a:xfrm>
            <a:off x="0" y="1431509"/>
            <a:ext cx="2905760" cy="401679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53" r="43351"/>
          <a:stretch/>
        </p:blipFill>
        <p:spPr>
          <a:xfrm>
            <a:off x="8976104" y="1384708"/>
            <a:ext cx="3202992" cy="4135604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14" r="43119"/>
          <a:stretch/>
        </p:blipFill>
        <p:spPr>
          <a:xfrm>
            <a:off x="8975904" y="1358900"/>
            <a:ext cx="3216096" cy="41614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0" name="Прямоугольник 7"/>
              <p:cNvSpPr/>
              <p:nvPr/>
            </p:nvSpPr>
            <p:spPr>
              <a:xfrm>
                <a:off x="611117" y="740735"/>
                <a:ext cx="1683526" cy="523220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&gt;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𝟏</m:t>
                      </m:r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117" y="740735"/>
                <a:ext cx="168352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Прямоугольник 7"/>
              <p:cNvSpPr/>
              <p:nvPr/>
            </p:nvSpPr>
            <p:spPr>
              <a:xfrm>
                <a:off x="9691946" y="740735"/>
                <a:ext cx="2216267" cy="523220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&lt;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&lt;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𝟏</m:t>
                      </m:r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1946" y="740735"/>
                <a:ext cx="2216267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Прямоугольник 7"/>
              <p:cNvSpPr/>
              <p:nvPr/>
            </p:nvSpPr>
            <p:spPr>
              <a:xfrm>
                <a:off x="4331468" y="1002345"/>
                <a:ext cx="3167656" cy="523220"/>
              </a:xfrm>
              <a:prstGeom prst="rect">
                <a:avLst/>
              </a:prstGeom>
              <a:solidFill>
                <a:srgbClr val="860300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𝑫</m:t>
                      </m:r>
                      <m:d>
                        <m:dPr>
                          <m:ctrlP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𝒇</m:t>
                          </m:r>
                        </m:e>
                      </m:d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ℝ</m:t>
                      </m:r>
                    </m:oMath>
                  </m:oMathPara>
                </a14:m>
                <a:endParaRPr lang="ru-RU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1468" y="1002345"/>
                <a:ext cx="3167656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3" name="Рисунок 5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391" y="740735"/>
            <a:ext cx="831493" cy="831493"/>
          </a:xfrm>
          <a:prstGeom prst="rect">
            <a:avLst/>
          </a:prstGeom>
        </p:spPr>
      </p:pic>
      <p:sp>
        <p:nvSpPr>
          <p:cNvPr id="54" name="Прямоугольник 7"/>
          <p:cNvSpPr/>
          <p:nvPr/>
        </p:nvSpPr>
        <p:spPr>
          <a:xfrm>
            <a:off x="2356647" y="5903893"/>
            <a:ext cx="7546615" cy="954107"/>
          </a:xfrm>
          <a:prstGeom prst="rect">
            <a:avLst/>
          </a:prstGeom>
          <a:solidFill>
            <a:srgbClr val="A77315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Областю визначення </a:t>
            </a:r>
            <a:r>
              <a:rPr lang="uk-UA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показникової</a:t>
            </a:r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функції є множина дійсних чисел</a:t>
            </a:r>
            <a:endParaRPr lang="ru-RU" sz="2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Прямоугольник 7"/>
              <p:cNvSpPr/>
              <p:nvPr/>
            </p:nvSpPr>
            <p:spPr>
              <a:xfrm>
                <a:off x="4331468" y="1732248"/>
                <a:ext cx="3167656" cy="523220"/>
              </a:xfrm>
              <a:prstGeom prst="rect">
                <a:avLst/>
              </a:prstGeom>
              <a:solidFill>
                <a:srgbClr val="860300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𝑬</m:t>
                      </m:r>
                      <m:d>
                        <m:dPr>
                          <m:ctrlP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𝒇</m:t>
                          </m:r>
                        </m:e>
                      </m:d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𝟎</m:t>
                          </m:r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;∞</m:t>
                          </m:r>
                        </m:e>
                      </m:d>
                    </m:oMath>
                  </m:oMathPara>
                </a14:m>
                <a:endParaRPr lang="ru-RU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1468" y="1732248"/>
                <a:ext cx="3167656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Прямоугольник 7"/>
              <p:cNvSpPr/>
              <p:nvPr/>
            </p:nvSpPr>
            <p:spPr>
              <a:xfrm>
                <a:off x="2356647" y="5903892"/>
                <a:ext cx="7546615" cy="954107"/>
              </a:xfrm>
              <a:prstGeom prst="rect">
                <a:avLst/>
              </a:prstGeom>
              <a:solidFill>
                <a:srgbClr val="A77315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Областю значень </a:t>
                </a:r>
                <a:r>
                  <a:rPr lang="uk-UA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показникової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функції є множина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;∞</m:t>
                        </m:r>
                      </m:e>
                    </m:d>
                  </m:oMath>
                </a14:m>
                <a:endParaRPr lang="ru-RU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6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6647" y="5903892"/>
                <a:ext cx="7546615" cy="954107"/>
              </a:xfrm>
              <a:prstGeom prst="rect">
                <a:avLst/>
              </a:prstGeom>
              <a:blipFill>
                <a:blip r:embed="rId11"/>
                <a:stretch>
                  <a:fillRect t="-6369" b="-1592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Прямоугольник 7"/>
              <p:cNvSpPr/>
              <p:nvPr/>
            </p:nvSpPr>
            <p:spPr>
              <a:xfrm>
                <a:off x="4331468" y="2462151"/>
                <a:ext cx="3167656" cy="954107"/>
              </a:xfrm>
              <a:prstGeom prst="rect">
                <a:avLst/>
              </a:prstGeom>
              <a:solidFill>
                <a:srgbClr val="860300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uk-UA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при всіх значеннях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∈</m:t>
                    </m:r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ℝ</m:t>
                    </m:r>
                  </m:oMath>
                </a14:m>
                <a:endParaRPr lang="ru-RU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1468" y="2462151"/>
                <a:ext cx="3167656" cy="954107"/>
              </a:xfrm>
              <a:prstGeom prst="rect">
                <a:avLst/>
              </a:prstGeom>
              <a:blipFill>
                <a:blip r:embed="rId12"/>
                <a:stretch>
                  <a:fillRect l="-3468" t="-7692" b="-1666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Прямоугольник 7"/>
              <p:cNvSpPr/>
              <p:nvPr/>
            </p:nvSpPr>
            <p:spPr>
              <a:xfrm>
                <a:off x="1200792" y="5929499"/>
                <a:ext cx="9429007" cy="954107"/>
              </a:xfrm>
              <a:prstGeom prst="rect">
                <a:avLst/>
              </a:prstGeom>
              <a:solidFill>
                <a:srgbClr val="A77315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Показникова функція немає нулів, і проміжок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uk-UA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∞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є її проміжком </a:t>
                </a:r>
                <a:r>
                  <a:rPr lang="uk-UA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знакосталості</a:t>
                </a:r>
                <a:endParaRPr lang="ru-RU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792" y="5929499"/>
                <a:ext cx="9429007" cy="954107"/>
              </a:xfrm>
              <a:prstGeom prst="rect">
                <a:avLst/>
              </a:prstGeom>
              <a:blipFill>
                <a:blip r:embed="rId13"/>
                <a:stretch>
                  <a:fillRect t="-7051" b="-1666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Прямоугольник 7"/>
              <p:cNvSpPr/>
              <p:nvPr/>
            </p:nvSpPr>
            <p:spPr>
              <a:xfrm>
                <a:off x="4001885" y="3512854"/>
                <a:ext cx="3877610" cy="984885"/>
              </a:xfrm>
              <a:prstGeom prst="rect">
                <a:avLst/>
              </a:prstGeom>
              <a:solidFill>
                <a:srgbClr val="860300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При</a:t>
                </a:r>
                <a:r>
                  <a:rPr lang="uk-UA" sz="2400" b="1" dirty="0">
                    <a:effectLst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400" b="1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2400" b="1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ru-RU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зростаюча</a:t>
                </a:r>
              </a:p>
              <a:p>
                <a:pPr algn="ctr"/>
                <a:endParaRPr lang="ru-RU" sz="1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При</a:t>
                </a:r>
                <a:r>
                  <a:rPr lang="uk-UA" sz="2400" b="1" dirty="0"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k-UA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ru-RU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спадна</a:t>
                </a:r>
              </a:p>
            </p:txBody>
          </p:sp>
        </mc:Choice>
        <mc:Fallback xmlns="">
          <p:sp>
            <p:nvSpPr>
              <p:cNvPr id="64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1885" y="3512854"/>
                <a:ext cx="3877610" cy="984885"/>
              </a:xfrm>
              <a:prstGeom prst="rect">
                <a:avLst/>
              </a:prstGeom>
              <a:blipFill>
                <a:blip r:embed="rId14"/>
                <a:stretch>
                  <a:fillRect t="-6329" b="-1139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Прямоугольник 7"/>
              <p:cNvSpPr/>
              <p:nvPr/>
            </p:nvSpPr>
            <p:spPr>
              <a:xfrm>
                <a:off x="1214845" y="5726995"/>
                <a:ext cx="9762309" cy="1169551"/>
              </a:xfrm>
              <a:prstGeom prst="rect">
                <a:avLst/>
              </a:prstGeom>
              <a:solidFill>
                <a:srgbClr val="A77315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При</a:t>
                </a:r>
                <a:r>
                  <a:rPr lang="uk-UA" sz="2800" b="1" dirty="0"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ru-RU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зростає на </a:t>
                </a:r>
                <a:r>
                  <a:rPr lang="ru-RU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всій</a:t>
                </a:r>
                <a:r>
                  <a:rPr lang="ru-RU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області</a:t>
                </a:r>
                <a:r>
                  <a:rPr lang="ru-RU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визначення</a:t>
                </a:r>
                <a:endParaRPr lang="ru-RU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endParaRPr lang="ru-RU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При</a:t>
                </a:r>
                <a:r>
                  <a:rPr lang="uk-UA" sz="2800" b="1" dirty="0"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ru-RU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спадає на </a:t>
                </a:r>
                <a:r>
                  <a:rPr lang="ru-RU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всій</a:t>
                </a:r>
                <a:r>
                  <a:rPr lang="ru-RU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області</a:t>
                </a:r>
                <a:r>
                  <a:rPr lang="ru-RU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визначення</a:t>
                </a:r>
                <a:endParaRPr lang="ru-RU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5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845" y="5726995"/>
                <a:ext cx="9762309" cy="1169551"/>
              </a:xfrm>
              <a:prstGeom prst="rect">
                <a:avLst/>
              </a:prstGeom>
              <a:blipFill>
                <a:blip r:embed="rId15"/>
                <a:stretch>
                  <a:fillRect t="-6452" b="-1290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06713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0" grpId="0" animBg="1"/>
      <p:bldP spid="51" grpId="0" animBg="1"/>
      <p:bldP spid="52" grpId="0" animBg="1"/>
      <p:bldP spid="54" grpId="0" animBg="1"/>
      <p:bldP spid="54" grpId="1" animBg="1"/>
      <p:bldP spid="55" grpId="0" animBg="1"/>
      <p:bldP spid="56" grpId="0" animBg="1"/>
      <p:bldP spid="56" grpId="1" animBg="1"/>
      <p:bldP spid="57" grpId="0" animBg="1"/>
      <p:bldP spid="58" grpId="0" animBg="1"/>
      <p:bldP spid="58" grpId="1" animBg="1"/>
      <p:bldP spid="64" grpId="0" animBg="1"/>
      <p:bldP spid="65" grpId="0" animBg="1"/>
      <p:bldP spid="6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Цікаво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247"/>
            <a:ext cx="6035039" cy="50939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247"/>
            <a:ext cx="6035039" cy="50939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247"/>
            <a:ext cx="6035039" cy="509392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61" y="624114"/>
            <a:ext cx="6035039" cy="511220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61" y="624114"/>
            <a:ext cx="6035039" cy="51122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61" y="624114"/>
            <a:ext cx="6035039" cy="51122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Виноска 1 (межа й риска) 15"/>
              <p:cNvSpPr/>
              <p:nvPr/>
            </p:nvSpPr>
            <p:spPr>
              <a:xfrm>
                <a:off x="8413959" y="4267871"/>
                <a:ext cx="3569654" cy="409131"/>
              </a:xfrm>
              <a:prstGeom prst="accentBorderCallout1">
                <a:avLst>
                  <a:gd name="adj1" fmla="val 60870"/>
                  <a:gd name="adj2" fmla="val -3708"/>
                  <a:gd name="adj3" fmla="val 238591"/>
                  <a:gd name="adj4" fmla="val -30509"/>
                </a:avLst>
              </a:prstGeom>
              <a:solidFill>
                <a:srgbClr val="A77315"/>
              </a:solidFill>
              <a:ln w="28575">
                <a:solidFill>
                  <a:srgbClr val="A773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𝟕𝟐𝟏𝟑𝟒𝟕𝟓𝟐𝟎𝟒𝟒𝟒𝟓</m:t>
                      </m:r>
                    </m:oMath>
                  </m:oMathPara>
                </a14:m>
                <a:endParaRPr lang="uk-UA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" name="Виноска 1 (межа й риска)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3959" y="4267871"/>
                <a:ext cx="3569654" cy="409131"/>
              </a:xfrm>
              <a:prstGeom prst="accentBorderCallout1">
                <a:avLst>
                  <a:gd name="adj1" fmla="val 60870"/>
                  <a:gd name="adj2" fmla="val -3708"/>
                  <a:gd name="adj3" fmla="val 238591"/>
                  <a:gd name="adj4" fmla="val -30509"/>
                </a:avLst>
              </a:prstGeom>
              <a:blipFill>
                <a:blip r:embed="rId9"/>
                <a:stretch>
                  <a:fillRect/>
                </a:stretch>
              </a:blipFill>
              <a:ln w="28575">
                <a:solidFill>
                  <a:srgbClr val="A77315"/>
                </a:solidFill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Виноска 1 (межа й риска) 17"/>
              <p:cNvSpPr/>
              <p:nvPr/>
            </p:nvSpPr>
            <p:spPr>
              <a:xfrm>
                <a:off x="2931054" y="4242471"/>
                <a:ext cx="3017520" cy="343595"/>
              </a:xfrm>
              <a:prstGeom prst="accentBorderCallout1">
                <a:avLst>
                  <a:gd name="adj1" fmla="val 60870"/>
                  <a:gd name="adj2" fmla="val -3708"/>
                  <a:gd name="adj3" fmla="val 295882"/>
                  <a:gd name="adj4" fmla="val -67441"/>
                </a:avLst>
              </a:prstGeom>
              <a:solidFill>
                <a:srgbClr val="A77315"/>
              </a:solidFill>
              <a:ln w="28575">
                <a:solidFill>
                  <a:srgbClr val="A773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𝟒𝟒𝟐𝟔𝟗𝟓𝟎𝟒𝟎𝟖𝟖𝟗</m:t>
                      </m:r>
                    </m:oMath>
                  </m:oMathPara>
                </a14:m>
                <a:endParaRPr lang="uk-UA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Виноска 1 (межа й риска)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1054" y="4242471"/>
                <a:ext cx="3017520" cy="343595"/>
              </a:xfrm>
              <a:prstGeom prst="accentBorderCallout1">
                <a:avLst>
                  <a:gd name="adj1" fmla="val 60870"/>
                  <a:gd name="adj2" fmla="val -3708"/>
                  <a:gd name="adj3" fmla="val 295882"/>
                  <a:gd name="adj4" fmla="val -67441"/>
                </a:avLst>
              </a:prstGeom>
              <a:blipFill>
                <a:blip r:embed="rId10"/>
                <a:stretch>
                  <a:fillRect/>
                </a:stretch>
              </a:blipFill>
              <a:ln w="28575">
                <a:solidFill>
                  <a:srgbClr val="A77315"/>
                </a:solidFill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597200" y="1488974"/>
                <a:ext cx="133267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𝑦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  <m:t>2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ru-RU" sz="24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7200" y="1488974"/>
                <a:ext cx="1332673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185199" y="1488974"/>
                <a:ext cx="133267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𝑦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  <m:t>4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ru-RU" sz="24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5199" y="1488974"/>
                <a:ext cx="1332673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Рисунок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8709" y="5616787"/>
            <a:ext cx="1124957" cy="11249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7"/>
              <p:cNvSpPr/>
              <p:nvPr/>
            </p:nvSpPr>
            <p:spPr>
              <a:xfrm>
                <a:off x="1292860" y="5897376"/>
                <a:ext cx="9845849" cy="830997"/>
              </a:xfrm>
              <a:prstGeom prst="rect">
                <a:avLst/>
              </a:prstGeom>
              <a:solidFill>
                <a:srgbClr val="3C5A59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Чи існує така </a:t>
                </a:r>
                <a:r>
                  <a:rPr lang="uk-UA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показникова</a:t>
                </a:r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функція, щоб кутовий коефіцієнт дотичної до її графіка в т.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дорівнював -1?</a:t>
                </a:r>
                <a:endParaRPr lang="uk-UA" sz="2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860" y="5897376"/>
                <a:ext cx="9845849" cy="830997"/>
              </a:xfrm>
              <a:prstGeom prst="rect">
                <a:avLst/>
              </a:prstGeom>
              <a:blipFill>
                <a:blip r:embed="rId14"/>
                <a:stretch>
                  <a:fillRect t="-6061" b="-1515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87981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 animBg="1"/>
      <p:bldP spid="18" grpId="0" animBg="1"/>
      <p:bldP spid="20" grpId="0"/>
      <p:bldP spid="21" grpId="0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Цікаво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114"/>
            <a:ext cx="7359200" cy="623388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114"/>
            <a:ext cx="7359200" cy="62338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114"/>
            <a:ext cx="7359200" cy="62338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749600" y="1755674"/>
                <a:ext cx="13311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𝑦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ru-RU" sz="24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9600" y="1755674"/>
                <a:ext cx="133113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Блок-схема: знак завершення 24"/>
              <p:cNvSpPr/>
              <p:nvPr/>
            </p:nvSpPr>
            <p:spPr>
              <a:xfrm>
                <a:off x="8356476" y="1044474"/>
                <a:ext cx="2838247" cy="711200"/>
              </a:xfrm>
              <a:prstGeom prst="flowChartTerminator">
                <a:avLst/>
              </a:prstGeom>
              <a:solidFill>
                <a:srgbClr val="2B56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𝒆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uk-UA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𝟕𝟏𝟖𝟐𝟖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…</m:t>
                      </m:r>
                    </m:oMath>
                  </m:oMathPara>
                </a14:m>
                <a:endParaRPr lang="uk-UA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Блок-схема: знак завершення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6476" y="1044474"/>
                <a:ext cx="2838247" cy="711200"/>
              </a:xfrm>
              <a:prstGeom prst="flowChartTerminator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Виноска 1 (межа й риска) 25"/>
          <p:cNvSpPr/>
          <p:nvPr/>
        </p:nvSpPr>
        <p:spPr>
          <a:xfrm>
            <a:off x="4080734" y="2741869"/>
            <a:ext cx="3017520" cy="343595"/>
          </a:xfrm>
          <a:prstGeom prst="accentBorderCallout1">
            <a:avLst>
              <a:gd name="adj1" fmla="val 60870"/>
              <a:gd name="adj2" fmla="val -3708"/>
              <a:gd name="adj3" fmla="val -121050"/>
              <a:gd name="adj4" fmla="val -25690"/>
            </a:avLst>
          </a:prstGeom>
          <a:solidFill>
            <a:srgbClr val="A77315"/>
          </a:solidFill>
          <a:ln w="28575">
            <a:solidFill>
              <a:srgbClr val="A773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Експонента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7"/>
              <p:cNvSpPr/>
              <p:nvPr/>
            </p:nvSpPr>
            <p:spPr>
              <a:xfrm>
                <a:off x="5355772" y="5597745"/>
                <a:ext cx="5822114" cy="1200329"/>
              </a:xfrm>
              <a:prstGeom prst="rect">
                <a:avLst/>
              </a:prstGeom>
              <a:solidFill>
                <a:srgbClr val="726F54"/>
              </a:solidFill>
              <a:ln>
                <a:noFill/>
              </a:ln>
              <a:effectLst>
                <a:softEdge rad="0"/>
              </a:effectLst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ru-RU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Чому </a:t>
                </a:r>
                <a:r>
                  <a:rPr lang="ru-RU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графік</a:t>
                </a:r>
                <a:r>
                  <a:rPr lang="ru-RU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кожної</a:t>
                </a:r>
                <a:r>
                  <a:rPr lang="ru-RU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показникової</a:t>
                </a:r>
                <a:r>
                  <a:rPr lang="ru-RU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функції</a:t>
                </a:r>
                <a:r>
                  <a:rPr lang="ru-RU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обов’язково</a:t>
                </a:r>
                <a:r>
                  <a:rPr lang="ru-RU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проходить через точку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  <m:d>
                      <m:dPr>
                        <m:ctrlPr>
                          <a:rPr lang="en-US" sz="24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24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24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ru-RU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0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5772" y="5597745"/>
                <a:ext cx="5822114" cy="1200329"/>
              </a:xfrm>
              <a:prstGeom prst="rect">
                <a:avLst/>
              </a:prstGeom>
              <a:blipFill>
                <a:blip r:embed="rId8"/>
                <a:stretch>
                  <a:fillRect t="-4061" b="-10152"/>
                </a:stretch>
              </a:blipFill>
              <a:ln>
                <a:noFill/>
              </a:ln>
              <a:effectLst>
                <a:softEdge rad="0"/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886" y="5596735"/>
            <a:ext cx="1089316" cy="10893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7"/>
              <p:cNvSpPr/>
              <p:nvPr/>
            </p:nvSpPr>
            <p:spPr>
              <a:xfrm>
                <a:off x="7810345" y="2278894"/>
                <a:ext cx="3429765" cy="1461810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sup>
                      </m:sSup>
                      <m:r>
                        <a:rPr lang="en-US" sz="28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d>
                        <m:dPr>
                          <m:begChr m:val="|"/>
                          <m:endChr m:val=""/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eqArrPr>
                            <m:e>
                              <m:eqArr>
                                <m:eqArr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𝒂</m:t>
                                  </m:r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&gt;</m:t>
                                  </m:r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𝟎</m:t>
                                  </m:r>
                                </m:e>
                                <m:e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𝒂</m:t>
                                  </m:r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≠</m:t>
                                  </m:r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𝟏</m:t>
                                  </m:r>
                                </m:e>
                              </m:eqArr>
                            </m:e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∈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ℝ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345" y="2278894"/>
                <a:ext cx="3429765" cy="14618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Вигнута вправо стрілка 1"/>
          <p:cNvSpPr/>
          <p:nvPr/>
        </p:nvSpPr>
        <p:spPr>
          <a:xfrm>
            <a:off x="11354765" y="2913665"/>
            <a:ext cx="631375" cy="1824589"/>
          </a:xfrm>
          <a:prstGeom prst="curvedLeftArrow">
            <a:avLst>
              <a:gd name="adj1" fmla="val 25000"/>
              <a:gd name="adj2" fmla="val 63848"/>
              <a:gd name="adj3" fmla="val 45607"/>
            </a:avLst>
          </a:prstGeom>
          <a:solidFill>
            <a:srgbClr val="545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7"/>
              <p:cNvSpPr/>
              <p:nvPr/>
            </p:nvSpPr>
            <p:spPr>
              <a:xfrm>
                <a:off x="9134972" y="4368046"/>
                <a:ext cx="2105138" cy="532966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𝟎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</m:t>
                      </m:r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4972" y="4368046"/>
                <a:ext cx="2105138" cy="53296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78741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"/>
                            </p:stCondLst>
                            <p:childTnLst>
                              <p:par>
                                <p:cTn id="4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5" grpId="0" animBg="1"/>
      <p:bldP spid="26" grpId="0" animBg="1"/>
      <p:bldP spid="10" grpId="0" animBg="1"/>
      <p:bldP spid="10" grpId="1" animBg="1"/>
      <p:bldP spid="12" grpId="0" animBg="1"/>
      <p:bldP spid="2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Процеси, що описує </a:t>
            </a:r>
            <a:r>
              <a:rPr lang="uk-UA" sz="32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показникова</a:t>
            </a:r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функція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280" y="663453"/>
            <a:ext cx="6911340" cy="40654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280" y="663453"/>
            <a:ext cx="6911340" cy="40654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280" y="663453"/>
            <a:ext cx="6476763" cy="393796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8709" y="5616787"/>
            <a:ext cx="1124957" cy="1124957"/>
          </a:xfrm>
          <a:prstGeom prst="rect">
            <a:avLst/>
          </a:prstGeom>
        </p:spPr>
      </p:pic>
      <p:sp>
        <p:nvSpPr>
          <p:cNvPr id="13" name="Виноска-хмарка 12"/>
          <p:cNvSpPr/>
          <p:nvPr/>
        </p:nvSpPr>
        <p:spPr>
          <a:xfrm>
            <a:off x="6278880" y="4917440"/>
            <a:ext cx="4307840" cy="1706880"/>
          </a:xfrm>
          <a:prstGeom prst="cloudCallout">
            <a:avLst>
              <a:gd name="adj1" fmla="val 63324"/>
              <a:gd name="adj2" fmla="val 15630"/>
            </a:avLst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 людина використовує ріст і розмноження бактерій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138" y="796827"/>
            <a:ext cx="1028142" cy="102814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337">
            <a:off x="74745" y="738198"/>
            <a:ext cx="1145400" cy="1145400"/>
          </a:xfrm>
          <a:prstGeom prst="rect">
            <a:avLst/>
          </a:prstGeom>
        </p:spPr>
      </p:pic>
      <p:sp>
        <p:nvSpPr>
          <p:cNvPr id="18" name="Блок-схема: знак завершення 17"/>
          <p:cNvSpPr/>
          <p:nvPr/>
        </p:nvSpPr>
        <p:spPr>
          <a:xfrm>
            <a:off x="1294891" y="1045189"/>
            <a:ext cx="2838247" cy="711200"/>
          </a:xfrm>
          <a:prstGeom prst="flowChartTerminator">
            <a:avLst/>
          </a:prstGeom>
          <a:solidFill>
            <a:srgbClr val="2B5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Антибіотики</a:t>
            </a:r>
          </a:p>
        </p:txBody>
      </p:sp>
      <p:sp>
        <p:nvSpPr>
          <p:cNvPr id="21" name="Блок-схема: знак завершення 20"/>
          <p:cNvSpPr/>
          <p:nvPr/>
        </p:nvSpPr>
        <p:spPr>
          <a:xfrm>
            <a:off x="1294891" y="2340600"/>
            <a:ext cx="2838247" cy="711200"/>
          </a:xfrm>
          <a:prstGeom prst="flowChartTerminator">
            <a:avLst/>
          </a:prstGeom>
          <a:solidFill>
            <a:srgbClr val="A773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Кисломолочні продукти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4350">
            <a:off x="4098382" y="1881029"/>
            <a:ext cx="1256641" cy="125664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" y="2098117"/>
            <a:ext cx="1022333" cy="1022333"/>
          </a:xfrm>
          <a:prstGeom prst="rect">
            <a:avLst/>
          </a:prstGeom>
        </p:spPr>
      </p:pic>
      <p:sp>
        <p:nvSpPr>
          <p:cNvPr id="24" name="Блок-схема: знак завершення 23"/>
          <p:cNvSpPr/>
          <p:nvPr/>
        </p:nvSpPr>
        <p:spPr>
          <a:xfrm>
            <a:off x="1294890" y="3567431"/>
            <a:ext cx="2838247" cy="711200"/>
          </a:xfrm>
          <a:prstGeom prst="flowChartTerminator">
            <a:avLst/>
          </a:prstGeom>
          <a:solidFill>
            <a:srgbClr val="545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Виноробство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421">
            <a:off x="4112655" y="3438957"/>
            <a:ext cx="1069103" cy="106910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0654">
            <a:off x="88979" y="3173498"/>
            <a:ext cx="1275549" cy="1275549"/>
          </a:xfrm>
          <a:prstGeom prst="rect">
            <a:avLst/>
          </a:prstGeom>
        </p:spPr>
      </p:pic>
      <p:sp>
        <p:nvSpPr>
          <p:cNvPr id="27" name="Блок-схема: знак завершення 26"/>
          <p:cNvSpPr/>
          <p:nvPr/>
        </p:nvSpPr>
        <p:spPr>
          <a:xfrm>
            <a:off x="1294890" y="4794262"/>
            <a:ext cx="2838247" cy="711200"/>
          </a:xfrm>
          <a:prstGeom prst="flowChartTerminator">
            <a:avLst/>
          </a:prstGeom>
          <a:solidFill>
            <a:srgbClr val="860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Медицина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4904">
            <a:off x="119380" y="5102076"/>
            <a:ext cx="1124250" cy="112425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137" y="4977309"/>
            <a:ext cx="1640124" cy="164012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901" y="5798953"/>
            <a:ext cx="994300" cy="994300"/>
          </a:xfrm>
          <a:prstGeom prst="rect">
            <a:avLst/>
          </a:prstGeom>
        </p:spPr>
      </p:pic>
      <p:sp>
        <p:nvSpPr>
          <p:cNvPr id="31" name="Виноска 1 (межа й риска) 30"/>
          <p:cNvSpPr/>
          <p:nvPr/>
        </p:nvSpPr>
        <p:spPr>
          <a:xfrm>
            <a:off x="6546327" y="3402909"/>
            <a:ext cx="3022899" cy="717675"/>
          </a:xfrm>
          <a:prstGeom prst="accentBorderCallout1">
            <a:avLst>
              <a:gd name="adj1" fmla="val 58861"/>
              <a:gd name="adj2" fmla="val -3011"/>
              <a:gd name="adj3" fmla="val 159104"/>
              <a:gd name="adj4" fmla="val -26095"/>
            </a:avLst>
          </a:prstGeom>
          <a:solidFill>
            <a:srgbClr val="A77315"/>
          </a:solidFill>
          <a:ln w="28575">
            <a:solidFill>
              <a:srgbClr val="A773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с – 32 одиниці бактерій</a:t>
            </a:r>
            <a:endParaRPr lang="uk-UA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Виноска 1 (межа й риска) 31"/>
          <p:cNvSpPr/>
          <p:nvPr/>
        </p:nvSpPr>
        <p:spPr>
          <a:xfrm flipH="1">
            <a:off x="5320678" y="1118305"/>
            <a:ext cx="4025376" cy="717675"/>
          </a:xfrm>
          <a:prstGeom prst="accentBorderCallout1">
            <a:avLst>
              <a:gd name="adj1" fmla="val 50603"/>
              <a:gd name="adj2" fmla="val -1876"/>
              <a:gd name="adj3" fmla="val 475596"/>
              <a:gd name="adj4" fmla="val -29484"/>
            </a:avLst>
          </a:prstGeom>
          <a:solidFill>
            <a:srgbClr val="A77315"/>
          </a:solidFill>
          <a:ln w="28575">
            <a:solidFill>
              <a:srgbClr val="A773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 с – 1 125 899 906 842 624 од бактерій</a:t>
            </a:r>
            <a:endParaRPr lang="uk-UA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Блок-схема: знак завершення 28"/>
          <p:cNvSpPr/>
          <p:nvPr/>
        </p:nvSpPr>
        <p:spPr>
          <a:xfrm>
            <a:off x="7485859" y="749781"/>
            <a:ext cx="2838247" cy="1283400"/>
          </a:xfrm>
          <a:prstGeom prst="flowChartTerminator">
            <a:avLst/>
          </a:prstGeom>
          <a:solidFill>
            <a:srgbClr val="107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Зростання кількості деревини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170">
            <a:off x="10479227" y="652202"/>
            <a:ext cx="1535912" cy="15359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3264">
            <a:off x="5473042" y="569629"/>
            <a:ext cx="1701055" cy="17010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359" y="5589437"/>
            <a:ext cx="1179656" cy="11796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Виноска-хмарка 29"/>
              <p:cNvSpPr/>
              <p:nvPr/>
            </p:nvSpPr>
            <p:spPr>
              <a:xfrm>
                <a:off x="7193999" y="5135254"/>
                <a:ext cx="3342112" cy="1324233"/>
              </a:xfrm>
              <a:prstGeom prst="cloudCallout">
                <a:avLst>
                  <a:gd name="adj1" fmla="val 68299"/>
                  <a:gd name="adj2" fmla="val 18320"/>
                </a:avLst>
              </a:prstGeom>
              <a:solidFill>
                <a:srgbClr val="10723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𝑨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𝑨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𝟎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∙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𝒌𝒕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Виноска-хмарка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3999" y="5135254"/>
                <a:ext cx="3342112" cy="1324233"/>
              </a:xfrm>
              <a:prstGeom prst="cloudCallout">
                <a:avLst>
                  <a:gd name="adj1" fmla="val 68299"/>
                  <a:gd name="adj2" fmla="val 18320"/>
                </a:avLst>
              </a:prstGeom>
              <a:blipFill>
                <a:blip r:embed="rId1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Блок-схема: знак завершення 32"/>
          <p:cNvSpPr/>
          <p:nvPr/>
        </p:nvSpPr>
        <p:spPr>
          <a:xfrm>
            <a:off x="7476935" y="2496892"/>
            <a:ext cx="2838247" cy="1283400"/>
          </a:xfrm>
          <a:prstGeom prst="flowChartTerminator">
            <a:avLst/>
          </a:prstGeom>
          <a:solidFill>
            <a:srgbClr val="B151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Радіоактивний розпад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50">
            <a:off x="5546932" y="2240403"/>
            <a:ext cx="1626404" cy="16264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2530">
            <a:off x="10457452" y="2299702"/>
            <a:ext cx="1553569" cy="155356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744" y="5609882"/>
            <a:ext cx="1172885" cy="11728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Виноска-хмарка 33"/>
              <p:cNvSpPr/>
              <p:nvPr/>
            </p:nvSpPr>
            <p:spPr>
              <a:xfrm>
                <a:off x="6140520" y="5022608"/>
                <a:ext cx="4446200" cy="1496544"/>
              </a:xfrm>
              <a:prstGeom prst="cloudCallout">
                <a:avLst>
                  <a:gd name="adj1" fmla="val 64026"/>
                  <a:gd name="adj2" fmla="val 19907"/>
                </a:avLst>
              </a:prstGeom>
              <a:solidFill>
                <a:srgbClr val="B151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𝑴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𝑴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𝟎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∙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𝟏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/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𝒕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Виноска-хмарка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0520" y="5022608"/>
                <a:ext cx="4446200" cy="1496544"/>
              </a:xfrm>
              <a:prstGeom prst="cloudCallout">
                <a:avLst>
                  <a:gd name="adj1" fmla="val 64026"/>
                  <a:gd name="adj2" fmla="val 19907"/>
                </a:avLst>
              </a:prstGeom>
              <a:blipFill>
                <a:blip r:embed="rId2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Блок-схема: знак завершення 34"/>
          <p:cNvSpPr/>
          <p:nvPr/>
        </p:nvSpPr>
        <p:spPr>
          <a:xfrm>
            <a:off x="7476935" y="4363486"/>
            <a:ext cx="2838247" cy="1283400"/>
          </a:xfrm>
          <a:prstGeom prst="flowChartTerminator">
            <a:avLst/>
          </a:prstGeom>
          <a:solidFill>
            <a:srgbClr val="286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Тиск повітря зменшується з висотою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3682">
            <a:off x="10526280" y="4191267"/>
            <a:ext cx="1441805" cy="144180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322" y="5612776"/>
            <a:ext cx="1128967" cy="11289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Виноска-хмарка 37"/>
              <p:cNvSpPr/>
              <p:nvPr/>
            </p:nvSpPr>
            <p:spPr>
              <a:xfrm>
                <a:off x="6857181" y="5760532"/>
                <a:ext cx="3151237" cy="1061670"/>
              </a:xfrm>
              <a:prstGeom prst="cloudCallout">
                <a:avLst>
                  <a:gd name="adj1" fmla="val 87240"/>
                  <a:gd name="adj2" fmla="val -18372"/>
                </a:avLst>
              </a:prstGeom>
              <a:solidFill>
                <a:srgbClr val="2867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𝒑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𝒑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𝟎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∙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𝒌𝒉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Виноска-хмарка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181" y="5760532"/>
                <a:ext cx="3151237" cy="1061670"/>
              </a:xfrm>
              <a:prstGeom prst="cloudCallout">
                <a:avLst>
                  <a:gd name="adj1" fmla="val 87240"/>
                  <a:gd name="adj2" fmla="val -18372"/>
                </a:avLst>
              </a:prstGeom>
              <a:blipFill>
                <a:blip r:embed="rId2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Рисунок 3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782" y="4333383"/>
            <a:ext cx="1503650" cy="150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2353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"/>
                            </p:stCondLst>
                            <p:childTnLst>
                              <p:par>
                                <p:cTn id="6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"/>
                            </p:stCondLst>
                            <p:childTnLst>
                              <p:par>
                                <p:cTn id="7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"/>
                            </p:stCondLst>
                            <p:childTnLst>
                              <p:par>
                                <p:cTn id="8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9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0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750"/>
                            </p:stCondLst>
                            <p:childTnLst>
                              <p:par>
                                <p:cTn id="16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250"/>
                            </p:stCondLst>
                            <p:childTnLst>
                              <p:par>
                                <p:cTn id="17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8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2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750"/>
                            </p:stCondLst>
                            <p:childTnLst>
                              <p:par>
                                <p:cTn id="19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750"/>
                            </p:stCondLst>
                            <p:childTnLst>
                              <p:par>
                                <p:cTn id="20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1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13" grpId="1" animBg="1"/>
      <p:bldP spid="18" grpId="0" animBg="1"/>
      <p:bldP spid="21" grpId="0" animBg="1"/>
      <p:bldP spid="24" grpId="0" animBg="1"/>
      <p:bldP spid="27" grpId="0" animBg="1"/>
      <p:bldP spid="31" grpId="0" animBg="1"/>
      <p:bldP spid="31" grpId="1" animBg="1"/>
      <p:bldP spid="32" grpId="0" animBg="1"/>
      <p:bldP spid="32" grpId="1" animBg="1"/>
      <p:bldP spid="29" grpId="0" animBg="1"/>
      <p:bldP spid="30" grpId="0" animBg="1"/>
      <p:bldP spid="30" grpId="1" animBg="1"/>
      <p:bldP spid="33" grpId="0" animBg="1"/>
      <p:bldP spid="34" grpId="0" animBg="1"/>
      <p:bldP spid="34" grpId="1" animBg="1"/>
      <p:bldP spid="35" grpId="0" animBg="1"/>
      <p:bldP spid="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7"/>
          <p:cNvSpPr/>
          <p:nvPr/>
        </p:nvSpPr>
        <p:spPr>
          <a:xfrm>
            <a:off x="6699962" y="1762970"/>
            <a:ext cx="5492037" cy="954107"/>
          </a:xfrm>
          <a:prstGeom prst="rect">
            <a:avLst/>
          </a:prstGeom>
          <a:solidFill>
            <a:srgbClr val="604426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Яка з даних функцій є </a:t>
            </a:r>
            <a:r>
              <a:rPr lang="uk-UA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показниковою</a:t>
            </a:r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uk-UA" sz="2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3453"/>
            <a:ext cx="965227" cy="886531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700924" y="752775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kern="1200" dirty="0">
                <a:solidFill>
                  <a:srgbClr val="7956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uk-UA" sz="4000" b="1" kern="1200" dirty="0">
              <a:solidFill>
                <a:srgbClr val="79562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6212112" y="3773717"/>
                <a:ext cx="2489200" cy="532966"/>
              </a:xfrm>
              <a:prstGeom prst="rect">
                <a:avLst/>
              </a:prstGeom>
              <a:solidFill>
                <a:srgbClr val="60442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1)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𝟔</m:t>
                        </m:r>
                      </m:sup>
                    </m:sSup>
                  </m:oMath>
                </a14:m>
                <a:endParaRPr lang="uk-UA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2112" y="3773717"/>
                <a:ext cx="2489200" cy="532966"/>
              </a:xfrm>
              <a:prstGeom prst="rect">
                <a:avLst/>
              </a:prstGeom>
              <a:blipFill>
                <a:blip r:embed="rId4"/>
                <a:stretch>
                  <a:fillRect t="-10345" b="-3103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7"/>
              <p:cNvSpPr/>
              <p:nvPr/>
            </p:nvSpPr>
            <p:spPr>
              <a:xfrm>
                <a:off x="9473472" y="3773717"/>
                <a:ext cx="2489200" cy="533672"/>
              </a:xfrm>
              <a:prstGeom prst="rect">
                <a:avLst/>
              </a:prstGeom>
              <a:solidFill>
                <a:srgbClr val="60442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uk-UA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ad>
                      <m:radPr>
                        <m:ctrlP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𝟔</m:t>
                        </m:r>
                      </m:deg>
                      <m:e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rad>
                  </m:oMath>
                </a14:m>
                <a:endParaRPr lang="uk-UA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3472" y="3773717"/>
                <a:ext cx="2489200" cy="533672"/>
              </a:xfrm>
              <a:prstGeom prst="rect">
                <a:avLst/>
              </a:prstGeom>
              <a:blipFill>
                <a:blip r:embed="rId5"/>
                <a:stretch>
                  <a:fillRect t="-10227" b="-2954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7"/>
              <p:cNvSpPr/>
              <p:nvPr/>
            </p:nvSpPr>
            <p:spPr>
              <a:xfrm>
                <a:off x="6212112" y="4765138"/>
                <a:ext cx="2489200" cy="523220"/>
              </a:xfrm>
              <a:prstGeom prst="rect">
                <a:avLst/>
              </a:prstGeom>
              <a:solidFill>
                <a:srgbClr val="60442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r>
                  <a:rPr lang="uk-UA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𝟔</m:t>
                        </m:r>
                      </m:e>
                      <m:sup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sup>
                    </m:sSup>
                  </m:oMath>
                </a14:m>
                <a:endParaRPr lang="uk-UA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2112" y="4765138"/>
                <a:ext cx="2489200" cy="523220"/>
              </a:xfrm>
              <a:prstGeom prst="rect">
                <a:avLst/>
              </a:prstGeom>
              <a:blipFill>
                <a:blip r:embed="rId6"/>
                <a:stretch>
                  <a:fillRect t="-13953" b="-3023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7"/>
              <p:cNvSpPr/>
              <p:nvPr/>
            </p:nvSpPr>
            <p:spPr>
              <a:xfrm>
                <a:off x="9473472" y="4765138"/>
                <a:ext cx="2489200" cy="523220"/>
              </a:xfrm>
              <a:prstGeom prst="rect">
                <a:avLst/>
              </a:prstGeom>
              <a:solidFill>
                <a:srgbClr val="60442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r>
                  <a:rPr lang="uk-UA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𝟔</m:t>
                    </m:r>
                  </m:oMath>
                </a14:m>
                <a:endParaRPr lang="uk-UA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3472" y="4765138"/>
                <a:ext cx="2489200" cy="523220"/>
              </a:xfrm>
              <a:prstGeom prst="rect">
                <a:avLst/>
              </a:prstGeom>
              <a:blipFill>
                <a:blip r:embed="rId7"/>
                <a:stretch>
                  <a:fillRect t="-13953" b="-3023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134" y="2030681"/>
            <a:ext cx="6003586" cy="479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0848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0723C"/>
                                      </p:to>
                                    </p:animClr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37" grpId="0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7"/>
          <p:cNvSpPr/>
          <p:nvPr/>
        </p:nvSpPr>
        <p:spPr>
          <a:xfrm>
            <a:off x="6699963" y="1508573"/>
            <a:ext cx="5492037" cy="1815882"/>
          </a:xfrm>
          <a:prstGeom prst="rect">
            <a:avLst/>
          </a:prstGeom>
          <a:solidFill>
            <a:srgbClr val="545454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Ґрунтуючись на які властивості показникової функції можна стверджувати, що: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00924" y="752775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5454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uk-UA" sz="4000" b="1" kern="1200" dirty="0">
              <a:solidFill>
                <a:srgbClr val="54545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3453"/>
            <a:ext cx="976025" cy="8964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7"/>
              <p:cNvSpPr/>
              <p:nvPr/>
            </p:nvSpPr>
            <p:spPr>
              <a:xfrm>
                <a:off x="6699963" y="3778700"/>
                <a:ext cx="4368800" cy="860428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uk-UA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uk-UA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uk-UA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𝟕</m:t>
                                </m:r>
                              </m:num>
                              <m:den>
                                <m:r>
                                  <a:rPr lang="uk-UA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𝟗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uk-UA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&lt;</m:t>
                    </m:r>
                    <m:sSup>
                      <m:sSupPr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uk-UA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uk-U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uk-U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𝟕</m:t>
                                </m:r>
                              </m:num>
                              <m:den>
                                <m:r>
                                  <a:rPr lang="uk-U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𝟗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𝟗</m:t>
                        </m:r>
                      </m:sup>
                    </m:sSup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9963" y="3778700"/>
                <a:ext cx="4368800" cy="860428"/>
              </a:xfrm>
              <a:prstGeom prst="rect">
                <a:avLst/>
              </a:prstGeom>
              <a:blipFill>
                <a:blip r:embed="rId4"/>
                <a:stretch>
                  <a:fillRect b="-212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7"/>
              <p:cNvSpPr/>
              <p:nvPr/>
            </p:nvSpPr>
            <p:spPr>
              <a:xfrm>
                <a:off x="6699963" y="5122049"/>
                <a:ext cx="4368800" cy="860428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uk-UA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uk-UA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uk-UA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𝟒</m:t>
                                </m:r>
                              </m:num>
                              <m:den>
                                <m:r>
                                  <a:rPr lang="uk-UA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𝟖</m:t>
                        </m:r>
                      </m:sup>
                    </m:sSup>
                    <m:r>
                      <a:rPr lang="uk-UA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sSup>
                      <m:sSupPr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uk-UA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uk-U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𝟒</m:t>
                                </m:r>
                              </m:num>
                              <m:den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𝟔</m:t>
                        </m:r>
                      </m:sup>
                    </m:sSup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9963" y="5122049"/>
                <a:ext cx="4368800" cy="860428"/>
              </a:xfrm>
              <a:prstGeom prst="rect">
                <a:avLst/>
              </a:prstGeom>
              <a:blipFill>
                <a:blip r:embed="rId5"/>
                <a:stretch>
                  <a:fillRect b="-212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134" y="2030681"/>
            <a:ext cx="6003586" cy="479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8661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37" grpId="0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134" y="2030681"/>
            <a:ext cx="6003586" cy="47995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624114"/>
            <a:ext cx="7403883" cy="623388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7"/>
              <p:cNvSpPr/>
              <p:nvPr/>
            </p:nvSpPr>
            <p:spPr>
              <a:xfrm>
                <a:off x="5750560" y="1402022"/>
                <a:ext cx="6441439" cy="1815882"/>
              </a:xfrm>
              <a:prstGeom prst="rect">
                <a:avLst/>
              </a:prstGeom>
              <a:solidFill>
                <a:srgbClr val="546057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Побудуйте графік функції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У яких межах змінюється значення функції, коли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зростає від </a:t>
                </a:r>
                <a14:m>
                  <m:oMath xmlns:m="http://schemas.openxmlformats.org/officeDocument/2006/math">
                    <m:r>
                      <a:rPr lang="uk-UA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uk-UA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до </a:t>
                </a:r>
                <a14:m>
                  <m:oMath xmlns:m="http://schemas.openxmlformats.org/officeDocument/2006/math">
                    <m:r>
                      <a:rPr lang="uk-UA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включно?</a:t>
                </a:r>
              </a:p>
            </p:txBody>
          </p:sp>
        </mc:Choice>
        <mc:Fallback xmlns="">
          <p:sp>
            <p:nvSpPr>
              <p:cNvPr id="7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0560" y="1402022"/>
                <a:ext cx="6441439" cy="1815882"/>
              </a:xfrm>
              <a:prstGeom prst="rect">
                <a:avLst/>
              </a:prstGeom>
              <a:blipFill>
                <a:blip r:embed="rId5"/>
                <a:stretch>
                  <a:fillRect l="-1325" t="-4027" r="-3027" b="-805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700924" y="752775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5460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uk-UA" sz="4000" b="1" kern="1200" dirty="0">
              <a:solidFill>
                <a:srgbClr val="5460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9270"/>
            <a:ext cx="976025" cy="8964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Таблиця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38332460"/>
                  </p:ext>
                </p:extLst>
              </p:nvPr>
            </p:nvGraphicFramePr>
            <p:xfrm>
              <a:off x="5840393" y="5162546"/>
              <a:ext cx="6351606" cy="123577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58601">
                      <a:extLst>
                        <a:ext uri="{9D8B030D-6E8A-4147-A177-3AD203B41FA5}">
                          <a16:colId xmlns:a16="http://schemas.microsoft.com/office/drawing/2014/main" val="3977269825"/>
                        </a:ext>
                      </a:extLst>
                    </a:gridCol>
                    <a:gridCol w="1058601">
                      <a:extLst>
                        <a:ext uri="{9D8B030D-6E8A-4147-A177-3AD203B41FA5}">
                          <a16:colId xmlns:a16="http://schemas.microsoft.com/office/drawing/2014/main" val="2676330377"/>
                        </a:ext>
                      </a:extLst>
                    </a:gridCol>
                    <a:gridCol w="1058601">
                      <a:extLst>
                        <a:ext uri="{9D8B030D-6E8A-4147-A177-3AD203B41FA5}">
                          <a16:colId xmlns:a16="http://schemas.microsoft.com/office/drawing/2014/main" val="1112015526"/>
                        </a:ext>
                      </a:extLst>
                    </a:gridCol>
                    <a:gridCol w="1058601">
                      <a:extLst>
                        <a:ext uri="{9D8B030D-6E8A-4147-A177-3AD203B41FA5}">
                          <a16:colId xmlns:a16="http://schemas.microsoft.com/office/drawing/2014/main" val="2886010950"/>
                        </a:ext>
                      </a:extLst>
                    </a:gridCol>
                    <a:gridCol w="1058601">
                      <a:extLst>
                        <a:ext uri="{9D8B030D-6E8A-4147-A177-3AD203B41FA5}">
                          <a16:colId xmlns:a16="http://schemas.microsoft.com/office/drawing/2014/main" val="3365224451"/>
                        </a:ext>
                      </a:extLst>
                    </a:gridCol>
                    <a:gridCol w="1058601">
                      <a:extLst>
                        <a:ext uri="{9D8B030D-6E8A-4147-A177-3AD203B41FA5}">
                          <a16:colId xmlns:a16="http://schemas.microsoft.com/office/drawing/2014/main" val="261570558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uk-UA" sz="2400" b="1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10723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uk-UA" sz="2400" b="1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B1510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uk-UA" sz="2400" b="1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B1510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uk-UA" sz="2400" b="1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B1510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uk-UA" sz="2400" b="1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B1510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uk-UA" sz="2400" b="1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B1510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28393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uk-UA" sz="2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𝟑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uk-UA" sz="2400" b="1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10723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uk-UA" sz="2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2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uk-UA" sz="2400" b="1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B1510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uk-UA" sz="2400" b="1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B1510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uk-UA" sz="2400" b="1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B1510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𝟗</m:t>
                                </m:r>
                              </m:oMath>
                            </m:oMathPara>
                          </a14:m>
                          <a:endParaRPr lang="uk-UA" sz="2400" b="1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B1510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𝟐𝟕</m:t>
                                </m:r>
                              </m:oMath>
                            </m:oMathPara>
                          </a14:m>
                          <a:endParaRPr lang="uk-UA" sz="2400" b="1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B1510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105232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Таблиця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38332460"/>
                  </p:ext>
                </p:extLst>
              </p:nvPr>
            </p:nvGraphicFramePr>
            <p:xfrm>
              <a:off x="5840393" y="5162546"/>
              <a:ext cx="6351606" cy="123577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58601">
                      <a:extLst>
                        <a:ext uri="{9D8B030D-6E8A-4147-A177-3AD203B41FA5}">
                          <a16:colId xmlns:a16="http://schemas.microsoft.com/office/drawing/2014/main" val="3977269825"/>
                        </a:ext>
                      </a:extLst>
                    </a:gridCol>
                    <a:gridCol w="1058601">
                      <a:extLst>
                        <a:ext uri="{9D8B030D-6E8A-4147-A177-3AD203B41FA5}">
                          <a16:colId xmlns:a16="http://schemas.microsoft.com/office/drawing/2014/main" val="2676330377"/>
                        </a:ext>
                      </a:extLst>
                    </a:gridCol>
                    <a:gridCol w="1058601">
                      <a:extLst>
                        <a:ext uri="{9D8B030D-6E8A-4147-A177-3AD203B41FA5}">
                          <a16:colId xmlns:a16="http://schemas.microsoft.com/office/drawing/2014/main" val="1112015526"/>
                        </a:ext>
                      </a:extLst>
                    </a:gridCol>
                    <a:gridCol w="1058601">
                      <a:extLst>
                        <a:ext uri="{9D8B030D-6E8A-4147-A177-3AD203B41FA5}">
                          <a16:colId xmlns:a16="http://schemas.microsoft.com/office/drawing/2014/main" val="2886010950"/>
                        </a:ext>
                      </a:extLst>
                    </a:gridCol>
                    <a:gridCol w="1058601">
                      <a:extLst>
                        <a:ext uri="{9D8B030D-6E8A-4147-A177-3AD203B41FA5}">
                          <a16:colId xmlns:a16="http://schemas.microsoft.com/office/drawing/2014/main" val="3365224451"/>
                        </a:ext>
                      </a:extLst>
                    </a:gridCol>
                    <a:gridCol w="1058601">
                      <a:extLst>
                        <a:ext uri="{9D8B030D-6E8A-4147-A177-3AD203B41FA5}">
                          <a16:colId xmlns:a16="http://schemas.microsoft.com/office/drawing/2014/main" val="2615705587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575" t="-1333" r="-501724" b="-174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101156" t="-1333" r="-404624" b="-174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00000" t="-1333" r="-302299" b="-174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300000" t="-1333" r="-202299" b="-174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402312" t="-1333" r="-103468" b="-174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499425" t="-1333" r="-2874" b="-174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2839397"/>
                      </a:ext>
                    </a:extLst>
                  </a:tr>
                  <a:tr h="778574"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575" t="-58915" r="-501724" b="-15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101156" t="-58915" r="-404624" b="-15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00000" t="-58915" r="-302299" b="-15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300000" t="-58915" r="-202299" b="-15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402312" t="-58915" r="-103468" b="-15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499425" t="-58915" r="-2874" b="-15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105232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886967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7"/>
          <p:cNvSpPr/>
          <p:nvPr/>
        </p:nvSpPr>
        <p:spPr>
          <a:xfrm>
            <a:off x="6949440" y="1578056"/>
            <a:ext cx="5242559" cy="523220"/>
          </a:xfrm>
          <a:prstGeom prst="rect">
            <a:avLst/>
          </a:prstGeom>
          <a:solidFill>
            <a:srgbClr val="2B5666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Порівняйте: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00924" y="752775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2B5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uk-UA" sz="4000" b="1" kern="1200" dirty="0">
              <a:solidFill>
                <a:srgbClr val="2B56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7" y="696934"/>
            <a:ext cx="959338" cy="8811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0" y="3572507"/>
                <a:ext cx="3205213" cy="532966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uk-UA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і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𝟐𝟔</m:t>
                        </m:r>
                      </m:sup>
                    </m:sSup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72507"/>
                <a:ext cx="3205213" cy="532966"/>
              </a:xfrm>
              <a:prstGeom prst="rect">
                <a:avLst/>
              </a:prstGeom>
              <a:blipFill>
                <a:blip r:embed="rId4"/>
                <a:stretch>
                  <a:fillRect t="-10345" b="-3103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7"/>
              <p:cNvSpPr/>
              <p:nvPr/>
            </p:nvSpPr>
            <p:spPr>
              <a:xfrm>
                <a:off x="-1" y="3572507"/>
                <a:ext cx="3205213" cy="532966"/>
              </a:xfrm>
              <a:prstGeom prst="rect">
                <a:avLst/>
              </a:prstGeom>
              <a:solidFill>
                <a:srgbClr val="10723C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sup>
                    </m:sSup>
                    <m:r>
                      <a:rPr lang="en-US" sz="28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&gt;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𝟐𝟔</m:t>
                        </m:r>
                      </m:sup>
                    </m:sSup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3572507"/>
                <a:ext cx="3205213" cy="532966"/>
              </a:xfrm>
              <a:prstGeom prst="rect">
                <a:avLst/>
              </a:prstGeom>
              <a:blipFill>
                <a:blip r:embed="rId5"/>
                <a:stretch>
                  <a:fillRect l="-3802" t="-10345" b="-3103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7"/>
              <p:cNvSpPr/>
              <p:nvPr/>
            </p:nvSpPr>
            <p:spPr>
              <a:xfrm>
                <a:off x="-2" y="4943009"/>
                <a:ext cx="3205213" cy="532966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sup>
                    </m:sSup>
                    <m:r>
                      <a:rPr lang="uk-UA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і 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sup>
                    </m:sSup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" y="4943009"/>
                <a:ext cx="3205213" cy="532966"/>
              </a:xfrm>
              <a:prstGeom prst="rect">
                <a:avLst/>
              </a:prstGeom>
              <a:blipFill>
                <a:blip r:embed="rId6"/>
                <a:stretch>
                  <a:fillRect l="-3802" t="-11494" b="-3103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7"/>
              <p:cNvSpPr/>
              <p:nvPr/>
            </p:nvSpPr>
            <p:spPr>
              <a:xfrm>
                <a:off x="-3" y="4940793"/>
                <a:ext cx="3205213" cy="532966"/>
              </a:xfrm>
              <a:prstGeom prst="rect">
                <a:avLst/>
              </a:prstGeom>
              <a:solidFill>
                <a:srgbClr val="10723C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sup>
                    </m:sSup>
                    <m:r>
                      <a:rPr lang="uk-UA" sz="28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&lt;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sup>
                    </m:sSup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" y="4940793"/>
                <a:ext cx="3205213" cy="532966"/>
              </a:xfrm>
              <a:prstGeom prst="rect">
                <a:avLst/>
              </a:prstGeom>
              <a:blipFill>
                <a:blip r:embed="rId7"/>
                <a:stretch>
                  <a:fillRect l="-3802" t="-10227" b="-2954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7"/>
              <p:cNvSpPr/>
              <p:nvPr/>
            </p:nvSpPr>
            <p:spPr>
              <a:xfrm>
                <a:off x="4095005" y="3572507"/>
                <a:ext cx="3205213" cy="977447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3) </a:t>
                </a:r>
                <a14:m>
                  <m:oMath xmlns:m="http://schemas.openxmlformats.org/officeDocument/2006/math">
                    <m:r>
                      <a:rPr lang="uk-UA" sz="28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uk-UA" sz="28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uk-UA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і </m:t>
                    </m:r>
                    <m:sSup>
                      <m:sSupPr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uk-UA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uk-UA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uk-UA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uk-UA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𝟒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uk-UA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uk-UA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uk-UA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den>
                        </m:f>
                      </m:sup>
                    </m:sSup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005" y="3572507"/>
                <a:ext cx="3205213" cy="977447"/>
              </a:xfrm>
              <a:prstGeom prst="rect">
                <a:avLst/>
              </a:prstGeom>
              <a:blipFill>
                <a:blip r:embed="rId8"/>
                <a:stretch>
                  <a:fillRect b="-250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Прямоугольник 7"/>
          <p:cNvSpPr/>
          <p:nvPr/>
        </p:nvSpPr>
        <p:spPr>
          <a:xfrm>
            <a:off x="5669280" y="6133299"/>
            <a:ext cx="5508605" cy="461665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 </a:t>
            </a:r>
            <a:r>
              <a:rPr lang="ru-RU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можемо</a:t>
            </a:r>
            <a:r>
              <a:rPr lang="ru-RU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«подати» </a:t>
            </a:r>
            <a:r>
              <a:rPr lang="ru-RU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одиницю</a:t>
            </a:r>
            <a:r>
              <a:rPr lang="ru-RU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886" y="5708758"/>
            <a:ext cx="1089316" cy="10893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7"/>
              <p:cNvSpPr/>
              <p:nvPr/>
            </p:nvSpPr>
            <p:spPr>
              <a:xfrm>
                <a:off x="4095005" y="3572506"/>
                <a:ext cx="3205213" cy="977447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uk-UA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uk-UA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uk-UA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uk-UA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𝟒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sup>
                    </m:sSup>
                    <m:r>
                      <a:rPr lang="uk-UA" sz="28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uk-UA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і </m:t>
                    </m:r>
                    <m:sSup>
                      <m:sSupPr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uk-UA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uk-UA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uk-UA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uk-UA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𝟒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uk-UA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uk-UA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uk-UA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den>
                        </m:f>
                      </m:sup>
                    </m:sSup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005" y="3572506"/>
                <a:ext cx="3205213" cy="977447"/>
              </a:xfrm>
              <a:prstGeom prst="rect">
                <a:avLst/>
              </a:prstGeom>
              <a:blipFill>
                <a:blip r:embed="rId10"/>
                <a:stretch>
                  <a:fillRect b="-250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7"/>
              <p:cNvSpPr/>
              <p:nvPr/>
            </p:nvSpPr>
            <p:spPr>
              <a:xfrm>
                <a:off x="4095004" y="3572505"/>
                <a:ext cx="3267673" cy="977447"/>
              </a:xfrm>
              <a:prstGeom prst="rect">
                <a:avLst/>
              </a:prstGeom>
              <a:solidFill>
                <a:srgbClr val="10723C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uk-UA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uk-UA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uk-UA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uk-UA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𝟒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sup>
                    </m:sSup>
                    <m:r>
                      <a:rPr lang="uk-UA" sz="28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&lt;</m:t>
                    </m:r>
                    <m:sSup>
                      <m:sSupPr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uk-UA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uk-UA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uk-UA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uk-UA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𝟒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uk-UA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uk-UA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uk-UA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den>
                        </m:f>
                      </m:sup>
                    </m:sSup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004" y="3572505"/>
                <a:ext cx="3267673" cy="977447"/>
              </a:xfrm>
              <a:prstGeom prst="rect">
                <a:avLst/>
              </a:prstGeom>
              <a:blipFill>
                <a:blip r:embed="rId11"/>
                <a:stretch>
                  <a:fillRect b="-250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7"/>
              <p:cNvSpPr/>
              <p:nvPr/>
            </p:nvSpPr>
            <p:spPr>
              <a:xfrm>
                <a:off x="4095004" y="4943009"/>
                <a:ext cx="3205213" cy="532966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𝟏𝟕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sup>
                    </m:sSup>
                    <m:r>
                      <a:rPr lang="uk-UA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і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004" y="4943009"/>
                <a:ext cx="3205213" cy="532966"/>
              </a:xfrm>
              <a:prstGeom prst="rect">
                <a:avLst/>
              </a:prstGeom>
              <a:blipFill>
                <a:blip r:embed="rId12"/>
                <a:stretch>
                  <a:fillRect l="-3992" t="-11494" b="-3103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7"/>
              <p:cNvSpPr/>
              <p:nvPr/>
            </p:nvSpPr>
            <p:spPr>
              <a:xfrm>
                <a:off x="4095003" y="4940793"/>
                <a:ext cx="3205213" cy="532966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𝟏𝟕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sup>
                    </m:sSup>
                    <m:r>
                      <a:rPr lang="uk-UA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і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𝟏𝟕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sup>
                    </m:sSup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003" y="4940793"/>
                <a:ext cx="3205213" cy="532966"/>
              </a:xfrm>
              <a:prstGeom prst="rect">
                <a:avLst/>
              </a:prstGeom>
              <a:blipFill>
                <a:blip r:embed="rId13"/>
                <a:stretch>
                  <a:fillRect l="-3992" t="-10227" b="-2954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7"/>
              <p:cNvSpPr/>
              <p:nvPr/>
            </p:nvSpPr>
            <p:spPr>
              <a:xfrm>
                <a:off x="4095003" y="4940793"/>
                <a:ext cx="3267674" cy="532966"/>
              </a:xfrm>
              <a:prstGeom prst="rect">
                <a:avLst/>
              </a:prstGeom>
              <a:solidFill>
                <a:srgbClr val="10723C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𝟏𝟕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sup>
                    </m:sSup>
                    <m:r>
                      <a:rPr lang="uk-UA" sz="28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&gt;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𝟏𝟕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sup>
                    </m:sSup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003" y="4940793"/>
                <a:ext cx="3267674" cy="532966"/>
              </a:xfrm>
              <a:prstGeom prst="rect">
                <a:avLst/>
              </a:prstGeom>
              <a:blipFill>
                <a:blip r:embed="rId14"/>
                <a:stretch>
                  <a:fillRect l="-3918" t="-10227" b="-2954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7"/>
              <p:cNvSpPr/>
              <p:nvPr/>
            </p:nvSpPr>
            <p:spPr>
              <a:xfrm>
                <a:off x="8517331" y="3572505"/>
                <a:ext cx="3205213" cy="781111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uk-UA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uk-UA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</m:e>
                            </m:rad>
                          </m:e>
                        </m:d>
                      </m:e>
                      <m:sup>
                        <m:rad>
                          <m:radPr>
                            <m:degHide m:val="on"/>
                            <m:ctrlPr>
                              <a:rPr lang="uk-UA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𝟔</m:t>
                            </m:r>
                          </m:e>
                        </m:rad>
                      </m:sup>
                    </m:sSup>
                    <m:r>
                      <a:rPr lang="uk-UA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і 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ad>
                          <m:radPr>
                            <m:degHide m:val="on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e>
                        </m:rad>
                      </m:e>
                      <m:sup>
                        <m:rad>
                          <m:radPr>
                            <m:degHide m:val="on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𝟕</m:t>
                            </m:r>
                          </m:e>
                        </m:rad>
                      </m:sup>
                    </m:sSup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7331" y="3572505"/>
                <a:ext cx="3205213" cy="781111"/>
              </a:xfrm>
              <a:prstGeom prst="rect">
                <a:avLst/>
              </a:prstGeom>
              <a:blipFill>
                <a:blip r:embed="rId15"/>
                <a:stretch>
                  <a:fillRect l="-3802" b="-1406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7"/>
              <p:cNvSpPr/>
              <p:nvPr/>
            </p:nvSpPr>
            <p:spPr>
              <a:xfrm>
                <a:off x="8517329" y="3568441"/>
                <a:ext cx="3371849" cy="781111"/>
              </a:xfrm>
              <a:prstGeom prst="rect">
                <a:avLst/>
              </a:prstGeom>
              <a:solidFill>
                <a:srgbClr val="10723C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uk-UA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uk-UA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</m:e>
                            </m:rad>
                          </m:e>
                        </m:d>
                      </m:e>
                      <m:sup>
                        <m:rad>
                          <m:radPr>
                            <m:degHide m:val="on"/>
                            <m:ctrlPr>
                              <a:rPr lang="uk-UA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𝟔</m:t>
                            </m:r>
                          </m:e>
                        </m:rad>
                      </m:sup>
                    </m:sSup>
                    <m:r>
                      <a:rPr lang="uk-UA" sz="28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&lt;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ad>
                          <m:radPr>
                            <m:degHide m:val="on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e>
                        </m:rad>
                      </m:e>
                      <m:sup>
                        <m:rad>
                          <m:radPr>
                            <m:degHide m:val="on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𝟕</m:t>
                            </m:r>
                          </m:e>
                        </m:rad>
                      </m:sup>
                    </m:sSup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7329" y="3568441"/>
                <a:ext cx="3371849" cy="781111"/>
              </a:xfrm>
              <a:prstGeom prst="rect">
                <a:avLst/>
              </a:prstGeom>
              <a:blipFill>
                <a:blip r:embed="rId16"/>
                <a:stretch>
                  <a:fillRect l="-3617" b="-1317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7"/>
              <p:cNvSpPr/>
              <p:nvPr/>
            </p:nvSpPr>
            <p:spPr>
              <a:xfrm>
                <a:off x="8517329" y="4940793"/>
                <a:ext cx="3308911" cy="833305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6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uk-UA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uk-UA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uk-U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𝟒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𝟕</m:t>
                        </m:r>
                      </m:sup>
                    </m:sSup>
                    <m:r>
                      <a:rPr lang="uk-UA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і 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𝟒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𝟖</m:t>
                        </m:r>
                      </m:sup>
                    </m:sSup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7329" y="4940793"/>
                <a:ext cx="3308911" cy="833305"/>
              </a:xfrm>
              <a:prstGeom prst="rect">
                <a:avLst/>
              </a:prstGeom>
              <a:blipFill>
                <a:blip r:embed="rId17"/>
                <a:stretch>
                  <a:fillRect l="-3683" b="-510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7"/>
              <p:cNvSpPr/>
              <p:nvPr/>
            </p:nvSpPr>
            <p:spPr>
              <a:xfrm>
                <a:off x="8517329" y="4940792"/>
                <a:ext cx="3371850" cy="833305"/>
              </a:xfrm>
              <a:prstGeom prst="rect">
                <a:avLst/>
              </a:prstGeom>
              <a:solidFill>
                <a:srgbClr val="10723C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6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uk-UA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uk-UA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uk-U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𝟒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𝟕</m:t>
                        </m:r>
                      </m:sup>
                    </m:sSup>
                    <m:r>
                      <a:rPr lang="uk-UA" sz="28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&lt;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𝟒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𝟖</m:t>
                        </m:r>
                      </m:sup>
                    </m:sSup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7329" y="4940792"/>
                <a:ext cx="3371850" cy="833305"/>
              </a:xfrm>
              <a:prstGeom prst="rect">
                <a:avLst/>
              </a:prstGeom>
              <a:blipFill>
                <a:blip r:embed="rId18"/>
                <a:stretch>
                  <a:fillRect l="-3617" b="-510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03869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xit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5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8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5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50"/>
                            </p:stCondLst>
                            <p:childTnLst>
                              <p:par>
                                <p:cTn id="1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4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5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37" grpId="0"/>
      <p:bldP spid="8" grpId="0" animBg="1"/>
      <p:bldP spid="8" grpId="1" animBg="1"/>
      <p:bldP spid="9" grpId="0" animBg="1"/>
      <p:bldP spid="10" grpId="0" animBg="1"/>
      <p:bldP spid="10" grpId="1" animBg="1"/>
      <p:bldP spid="12" grpId="0" animBg="1"/>
      <p:bldP spid="13" grpId="0" animBg="1"/>
      <p:bldP spid="13" grpId="1" animBg="1"/>
      <p:bldP spid="14" grpId="0" animBg="1"/>
      <p:bldP spid="14" grpId="1" animBg="1"/>
      <p:bldP spid="14" grpId="2" animBg="1"/>
      <p:bldP spid="14" grpId="3" animBg="1"/>
      <p:bldP spid="16" grpId="0" animBg="1"/>
      <p:bldP spid="16" grpId="1" animBg="1"/>
      <p:bldP spid="17" grpId="0" animBg="1"/>
      <p:bldP spid="19" grpId="0" animBg="1"/>
      <p:bldP spid="19" grpId="1" animBg="1"/>
      <p:bldP spid="20" grpId="0" animBg="1"/>
      <p:bldP spid="20" grpId="1" animBg="1"/>
      <p:bldP spid="21" grpId="0" animBg="1"/>
      <p:bldP spid="22" grpId="0" animBg="1"/>
      <p:bldP spid="22" grpId="1" animBg="1"/>
      <p:bldP spid="23" grpId="0" animBg="1"/>
      <p:bldP spid="24" grpId="0" animBg="1"/>
      <p:bldP spid="24" grpId="1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7"/>
          <p:cNvSpPr/>
          <p:nvPr/>
        </p:nvSpPr>
        <p:spPr>
          <a:xfrm>
            <a:off x="6030684" y="1260606"/>
            <a:ext cx="6161315" cy="523220"/>
          </a:xfrm>
          <a:prstGeom prst="rect">
            <a:avLst/>
          </a:prstGeom>
          <a:solidFill>
            <a:srgbClr val="546057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Обчисліть значення виразу: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00924" y="752775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5460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uk-UA" sz="4000" b="1" kern="1200" dirty="0">
              <a:solidFill>
                <a:srgbClr val="5460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9270"/>
            <a:ext cx="976025" cy="8964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998" y="1818700"/>
            <a:ext cx="6198682" cy="4277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7"/>
              <p:cNvSpPr/>
              <p:nvPr/>
            </p:nvSpPr>
            <p:spPr>
              <a:xfrm>
                <a:off x="7152640" y="2235790"/>
                <a:ext cx="3677920" cy="704808"/>
              </a:xfrm>
              <a:prstGeom prst="rect">
                <a:avLst/>
              </a:prstGeom>
              <a:solidFill>
                <a:srgbClr val="546057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  <m:sup>
                        <m:sSup>
                          <m:sSupPr>
                            <m:ctrlPr>
                              <a:rPr lang="uk-UA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uk-UA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uk-UA" sz="2800" b="1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uk-UA" sz="2800" b="1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𝟐</m:t>
                                    </m:r>
                                  </m:e>
                                </m:rad>
                                <m:r>
                                  <a:rPr lang="uk-UA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+</m:t>
                                </m:r>
                                <m:r>
                                  <a:rPr lang="uk-UA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uk-UA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: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e>
                        </m:rad>
                      </m:sup>
                    </m:sSup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2640" y="2235790"/>
                <a:ext cx="3677920" cy="704808"/>
              </a:xfrm>
              <a:prstGeom prst="rect">
                <a:avLst/>
              </a:prstGeom>
              <a:blipFill>
                <a:blip r:embed="rId5"/>
                <a:stretch>
                  <a:fillRect l="-3311" b="-2087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7"/>
              <p:cNvSpPr/>
              <p:nvPr/>
            </p:nvSpPr>
            <p:spPr>
              <a:xfrm>
                <a:off x="7152640" y="3145432"/>
                <a:ext cx="3677920" cy="1035668"/>
              </a:xfrm>
              <a:prstGeom prst="rect">
                <a:avLst/>
              </a:prstGeom>
              <a:solidFill>
                <a:srgbClr val="546057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b="1" i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𝟑</m:t>
                                    </m:r>
                                    <m:rad>
                                      <m:radPr>
                                        <m:ctrlPr>
                                          <a:rPr lang="en-US" sz="2800" b="1" i="1">
                                            <a:latin typeface="Cambria Math" panose="02040503050406030204" pitchFamily="18" charset="0"/>
                                            <a:ea typeface="Tahoma" panose="020B0604030504040204" pitchFamily="34" charset="0"/>
                                            <a:cs typeface="Tahoma" panose="020B0604030504040204" pitchFamily="34" charset="0"/>
                                          </a:rPr>
                                        </m:ctrlPr>
                                      </m:radPr>
                                      <m:deg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800" b="1" i="1">
                                            <a:latin typeface="Cambria Math" panose="02040503050406030204" pitchFamily="18" charset="0"/>
                                            <a:ea typeface="Tahoma" panose="020B0604030504040204" pitchFamily="34" charset="0"/>
                                            <a:cs typeface="Tahoma" panose="020B0604030504040204" pitchFamily="34" charset="0"/>
                                          </a:rPr>
                                          <m:t>𝟑</m:t>
                                        </m:r>
                                      </m:deg>
                                      <m:e>
                                        <m:r>
                                          <a:rPr lang="en-US" sz="2800" b="1" i="1">
                                            <a:latin typeface="Cambria Math" panose="02040503050406030204" pitchFamily="18" charset="0"/>
                                            <a:ea typeface="Tahoma" panose="020B0604030504040204" pitchFamily="34" charset="0"/>
                                            <a:cs typeface="Tahoma" panose="020B0604030504040204" pitchFamily="34" charset="0"/>
                                          </a:rPr>
                                          <m:t>𝟕</m:t>
                                        </m:r>
                                      </m:e>
                                    </m:rad>
                                  </m:e>
                                </m:d>
                              </m:e>
                              <m:sup>
                                <m:rad>
                                  <m:radPr>
                                    <m:degHide m:val="on"/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𝟑</m:t>
                                    </m:r>
                                  </m:e>
                                </m:rad>
                              </m:sup>
                            </m:sSup>
                          </m:e>
                        </m:d>
                      </m:e>
                      <m:sup>
                        <m:rad>
                          <m:radPr>
                            <m:degHide m:val="on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e>
                        </m:rad>
                      </m:sup>
                    </m:sSup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2640" y="3145432"/>
                <a:ext cx="3677920" cy="1035668"/>
              </a:xfrm>
              <a:prstGeom prst="rect">
                <a:avLst/>
              </a:prstGeom>
              <a:blipFill>
                <a:blip r:embed="rId6"/>
                <a:stretch>
                  <a:fillRect l="-3311" b="-705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7"/>
              <p:cNvSpPr/>
              <p:nvPr/>
            </p:nvSpPr>
            <p:spPr>
              <a:xfrm>
                <a:off x="7152640" y="4400553"/>
                <a:ext cx="3677920" cy="969176"/>
              </a:xfrm>
              <a:prstGeom prst="rect">
                <a:avLst/>
              </a:prstGeom>
              <a:solidFill>
                <a:srgbClr val="546057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3)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deg>
                      <m:e>
                        <m:sSup>
                          <m:sSup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𝟔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dPr>
                                  <m:e>
                                    <m:rad>
                                      <m:radPr>
                                        <m:degHide m:val="on"/>
                                        <m:ctrlPr>
                                          <a:rPr lang="en-US" sz="2800" b="1" i="1" smtClean="0">
                                            <a:latin typeface="Cambria Math" panose="02040503050406030204" pitchFamily="18" charset="0"/>
                                            <a:ea typeface="Tahoma" panose="020B0604030504040204" pitchFamily="34" charset="0"/>
                                            <a:cs typeface="Tahoma" panose="020B0604030504040204" pitchFamily="34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800" b="1" i="1" smtClean="0">
                                            <a:latin typeface="Cambria Math" panose="02040503050406030204" pitchFamily="18" charset="0"/>
                                            <a:ea typeface="Tahoma" panose="020B0604030504040204" pitchFamily="34" charset="0"/>
                                            <a:cs typeface="Tahoma" panose="020B0604030504040204" pitchFamily="34" charset="0"/>
                                          </a:rPr>
                                          <m:t>𝟓</m:t>
                                        </m:r>
                                      </m:e>
                                    </m:rad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+</m:t>
                                    </m:r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𝟏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</m:sup>
                            </m:sSup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𝟑𝟔</m:t>
                            </m:r>
                          </m:e>
                          <m:sup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uk-U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𝟓</m:t>
                                </m:r>
                              </m:e>
                            </m:rad>
                          </m:sup>
                        </m:sSup>
                      </m:e>
                    </m:rad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2640" y="4400553"/>
                <a:ext cx="3677920" cy="969176"/>
              </a:xfrm>
              <a:prstGeom prst="rect">
                <a:avLst/>
              </a:prstGeom>
              <a:blipFill>
                <a:blip r:embed="rId7"/>
                <a:stretch>
                  <a:fillRect l="-3311" b="-943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7"/>
              <p:cNvSpPr/>
              <p:nvPr/>
            </p:nvSpPr>
            <p:spPr>
              <a:xfrm>
                <a:off x="7152640" y="5589182"/>
                <a:ext cx="3677920" cy="1241878"/>
              </a:xfrm>
              <a:prstGeom prst="rect">
                <a:avLst/>
              </a:prstGeom>
              <a:solidFill>
                <a:srgbClr val="546057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800" b="1" i="1" smtClean="0">
                                            <a:latin typeface="Cambria Math" panose="02040503050406030204" pitchFamily="18" charset="0"/>
                                            <a:ea typeface="Tahoma" panose="020B0604030504040204" pitchFamily="34" charset="0"/>
                                            <a:cs typeface="Tahoma" panose="020B0604030504040204" pitchFamily="34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800" b="1" i="1" smtClean="0">
                                            <a:latin typeface="Cambria Math" panose="02040503050406030204" pitchFamily="18" charset="0"/>
                                            <a:ea typeface="Tahoma" panose="020B0604030504040204" pitchFamily="34" charset="0"/>
                                            <a:cs typeface="Tahoma" panose="020B0604030504040204" pitchFamily="34" charset="0"/>
                                          </a:rPr>
                                          <m:t>𝟏</m:t>
                                        </m:r>
                                      </m:num>
                                      <m:den>
                                        <m:r>
                                          <a:rPr lang="en-US" sz="2800" b="1" i="1" smtClean="0">
                                            <a:latin typeface="Cambria Math" panose="02040503050406030204" pitchFamily="18" charset="0"/>
                                            <a:ea typeface="Tahoma" panose="020B0604030504040204" pitchFamily="34" charset="0"/>
                                            <a:cs typeface="Tahoma" panose="020B0604030504040204" pitchFamily="34" charset="0"/>
                                          </a:rPr>
                                          <m:t>𝟐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ad>
                                  <m:radPr>
                                    <m:degHide m:val="on"/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𝟐</m:t>
                                    </m:r>
                                  </m:e>
                                </m:rad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uk-UA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𝟖</m:t>
                            </m:r>
                          </m:e>
                        </m:rad>
                      </m:sup>
                    </m:sSup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2640" y="5589182"/>
                <a:ext cx="3677920" cy="1241878"/>
              </a:xfrm>
              <a:prstGeom prst="rect">
                <a:avLst/>
              </a:prstGeom>
              <a:blipFill>
                <a:blip r:embed="rId8"/>
                <a:stretch>
                  <a:fillRect l="-331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41852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37" grpId="0"/>
      <p:bldP spid="12" grpId="0" animBg="1"/>
      <p:bldP spid="13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7"/>
          <p:cNvSpPr/>
          <p:nvPr/>
        </p:nvSpPr>
        <p:spPr>
          <a:xfrm>
            <a:off x="4546600" y="872661"/>
            <a:ext cx="7645400" cy="523220"/>
          </a:xfrm>
          <a:prstGeom prst="rect">
            <a:avLst/>
          </a:prstGeom>
          <a:solidFill>
            <a:srgbClr val="545454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 є правильним твердження: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00924" y="752775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5454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uk-UA" sz="4000" b="1" kern="1200" dirty="0">
              <a:solidFill>
                <a:srgbClr val="54545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3453"/>
            <a:ext cx="976025" cy="8964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7"/>
              <p:cNvSpPr/>
              <p:nvPr/>
            </p:nvSpPr>
            <p:spPr>
              <a:xfrm>
                <a:off x="4546600" y="1703092"/>
                <a:ext cx="7645401" cy="954107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marL="514350" indent="-514350">
                  <a:buAutoNum type="arabicParenR"/>
                </a:pP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Найбільше значення функції</a:t>
                </a:r>
              </a:p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на проміжку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дорівнює 5;</a:t>
                </a:r>
              </a:p>
            </p:txBody>
          </p:sp>
        </mc:Choice>
        <mc:Fallback xmlns="">
          <p:sp>
            <p:nvSpPr>
              <p:cNvPr id="9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6600" y="1703092"/>
                <a:ext cx="7645401" cy="954107"/>
              </a:xfrm>
              <a:prstGeom prst="rect">
                <a:avLst/>
              </a:prstGeom>
              <a:blipFill>
                <a:blip r:embed="rId4"/>
                <a:stretch>
                  <a:fillRect l="-1675" t="-6369" r="-1435" b="-1592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9427"/>
            <a:ext cx="4546600" cy="36347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7"/>
              <p:cNvSpPr/>
              <p:nvPr/>
            </p:nvSpPr>
            <p:spPr>
              <a:xfrm>
                <a:off x="4546600" y="2981852"/>
                <a:ext cx="7645401" cy="954107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2) Областю визначення функції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𝟕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є множина дійсних чисел;</a:t>
                </a:r>
              </a:p>
            </p:txBody>
          </p:sp>
        </mc:Choice>
        <mc:Fallback xmlns="">
          <p:sp>
            <p:nvSpPr>
              <p:cNvPr id="12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6600" y="2981852"/>
                <a:ext cx="7645401" cy="954107"/>
              </a:xfrm>
              <a:prstGeom prst="rect">
                <a:avLst/>
              </a:prstGeom>
              <a:blipFill>
                <a:blip r:embed="rId6"/>
                <a:stretch>
                  <a:fillRect l="-1675" t="-6369" b="-1592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7"/>
              <p:cNvSpPr/>
              <p:nvPr/>
            </p:nvSpPr>
            <p:spPr>
              <a:xfrm>
                <a:off x="4546600" y="4260612"/>
                <a:ext cx="7645400" cy="954107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3) Областю значень функції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𝟔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є проміжок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  <m: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d>
                          <m:dPr>
                            <m:begChr m:val=""/>
                            <m:ctrlPr>
                              <a:rPr lang="uk-UA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uk-UA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+∞</m:t>
                            </m:r>
                          </m:e>
                        </m:d>
                      </m:e>
                    </m:d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6600" y="4260612"/>
                <a:ext cx="7645400" cy="954107"/>
              </a:xfrm>
              <a:prstGeom prst="rect">
                <a:avLst/>
              </a:prstGeom>
              <a:blipFill>
                <a:blip r:embed="rId7"/>
                <a:stretch>
                  <a:fillRect l="-1675" t="-7051" b="-1666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7"/>
              <p:cNvSpPr/>
              <p:nvPr/>
            </p:nvSpPr>
            <p:spPr>
              <a:xfrm>
                <a:off x="0" y="5539372"/>
                <a:ext cx="12192000" cy="1216423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4) Найменше значення функції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𝟒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на проміжку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дорівнює 16</a:t>
                </a:r>
              </a:p>
            </p:txBody>
          </p:sp>
        </mc:Choice>
        <mc:Fallback xmlns="">
          <p:sp>
            <p:nvSpPr>
              <p:cNvPr id="14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539372"/>
                <a:ext cx="12192000" cy="1216423"/>
              </a:xfrm>
              <a:prstGeom prst="rect">
                <a:avLst/>
              </a:prstGeom>
              <a:blipFill>
                <a:blip r:embed="rId8"/>
                <a:stretch>
                  <a:fillRect b="-1356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74659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0723C"/>
                                      </p:to>
                                    </p:animClr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0723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60300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60300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37" grpId="0"/>
      <p:bldP spid="9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Умовні позначення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12" y="984358"/>
            <a:ext cx="1089316" cy="1089316"/>
          </a:xfrm>
          <a:prstGeom prst="rect">
            <a:avLst/>
          </a:prstGeom>
        </p:spPr>
      </p:pic>
      <p:sp>
        <p:nvSpPr>
          <p:cNvPr id="9" name="Прямоугольник 7"/>
          <p:cNvSpPr/>
          <p:nvPr/>
        </p:nvSpPr>
        <p:spPr>
          <a:xfrm>
            <a:off x="1744410" y="1267406"/>
            <a:ext cx="5969551" cy="523220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Дайте відповідь на запитання</a:t>
            </a:r>
            <a:endParaRPr lang="ru-RU" sz="2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 7"/>
          <p:cNvSpPr/>
          <p:nvPr/>
        </p:nvSpPr>
        <p:spPr>
          <a:xfrm>
            <a:off x="1744410" y="2780665"/>
            <a:ext cx="5969551" cy="523220"/>
          </a:xfrm>
          <a:prstGeom prst="rect">
            <a:avLst/>
          </a:prstGeom>
          <a:solidFill>
            <a:srgbClr val="86030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Необхідно</a:t>
            </a:r>
            <a:r>
              <a:rPr lang="ru-RU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законспектувати</a:t>
            </a:r>
            <a:endParaRPr lang="ru-RU" sz="2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43" y="3932383"/>
            <a:ext cx="1124957" cy="1124957"/>
          </a:xfrm>
          <a:prstGeom prst="rect">
            <a:avLst/>
          </a:prstGeom>
        </p:spPr>
      </p:pic>
      <p:sp>
        <p:nvSpPr>
          <p:cNvPr id="13" name="Виноска-хмарка 12"/>
          <p:cNvSpPr/>
          <p:nvPr/>
        </p:nvSpPr>
        <p:spPr>
          <a:xfrm>
            <a:off x="2551391" y="3849390"/>
            <a:ext cx="4071656" cy="1308606"/>
          </a:xfrm>
          <a:prstGeom prst="cloudCallout">
            <a:avLst>
              <a:gd name="adj1" fmla="val -72558"/>
              <a:gd name="adj2" fmla="val -14582"/>
            </a:avLst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Цікаво</a:t>
            </a:r>
          </a:p>
        </p:txBody>
      </p:sp>
      <p:sp>
        <p:nvSpPr>
          <p:cNvPr id="15" name="Прямоугольник 7"/>
          <p:cNvSpPr/>
          <p:nvPr/>
        </p:nvSpPr>
        <p:spPr>
          <a:xfrm>
            <a:off x="1744410" y="5972954"/>
            <a:ext cx="5969551" cy="523220"/>
          </a:xfrm>
          <a:prstGeom prst="rect">
            <a:avLst/>
          </a:prstGeom>
          <a:solidFill>
            <a:srgbClr val="3C5A59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Домашнє</a:t>
            </a:r>
            <a:r>
              <a:rPr lang="ru-RU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завдання</a:t>
            </a:r>
            <a:endParaRPr lang="ru-RU" sz="2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078" y="1170888"/>
            <a:ext cx="926752" cy="886531"/>
          </a:xfrm>
          <a:prstGeom prst="rect">
            <a:avLst/>
          </a:prstGeom>
        </p:spPr>
      </p:pic>
      <p:sp>
        <p:nvSpPr>
          <p:cNvPr id="18" name="Прямоугольник 7"/>
          <p:cNvSpPr/>
          <p:nvPr/>
        </p:nvSpPr>
        <p:spPr>
          <a:xfrm>
            <a:off x="8875513" y="2257445"/>
            <a:ext cx="3009881" cy="523220"/>
          </a:xfrm>
          <a:prstGeom prst="rect">
            <a:avLst/>
          </a:prstGeom>
          <a:solidFill>
            <a:srgbClr val="3C5A59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Дата уроку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805" y="3684280"/>
            <a:ext cx="976025" cy="896449"/>
          </a:xfrm>
          <a:prstGeom prst="rect">
            <a:avLst/>
          </a:prstGeom>
        </p:spPr>
      </p:pic>
      <p:sp>
        <p:nvSpPr>
          <p:cNvPr id="20" name="Прямоугольник 7"/>
          <p:cNvSpPr/>
          <p:nvPr/>
        </p:nvSpPr>
        <p:spPr>
          <a:xfrm>
            <a:off x="8875513" y="4777976"/>
            <a:ext cx="3009881" cy="954107"/>
          </a:xfrm>
          <a:prstGeom prst="rect">
            <a:avLst/>
          </a:prstGeom>
          <a:solidFill>
            <a:srgbClr val="546057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Номер </a:t>
            </a:r>
            <a:r>
              <a:rPr lang="ru-RU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завдання</a:t>
            </a:r>
            <a:endParaRPr lang="ru-RU" sz="2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82" y="2484624"/>
            <a:ext cx="831493" cy="83149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97" y="5732454"/>
            <a:ext cx="966061" cy="95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2101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 animBg="1"/>
      <p:bldP spid="13" grpId="0" animBg="1"/>
      <p:bldP spid="15" grpId="0" animBg="1"/>
      <p:bldP spid="18" grpId="0" animBg="1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7"/>
              <p:cNvSpPr/>
              <p:nvPr/>
            </p:nvSpPr>
            <p:spPr>
              <a:xfrm>
                <a:off x="6030684" y="1585719"/>
                <a:ext cx="6161315" cy="2032416"/>
              </a:xfrm>
              <a:prstGeom prst="rect">
                <a:avLst/>
              </a:prstGeom>
              <a:solidFill>
                <a:srgbClr val="546057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На якому проміжку найбільше значення функції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дорівнює 16, а найменше </a:t>
                </a:r>
                <a:r>
                  <a:rPr lang="uk-UA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дорівює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den>
                    </m:f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?</m:t>
                    </m:r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684" y="1585719"/>
                <a:ext cx="6161315" cy="2032416"/>
              </a:xfrm>
              <a:prstGeom prst="rect">
                <a:avLst/>
              </a:prstGeom>
              <a:blipFill>
                <a:blip r:embed="rId3"/>
                <a:stretch>
                  <a:fillRect t="-2994" r="-1484" b="-59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700924" y="752775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5460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uk-UA" sz="4000" b="1" kern="1200" dirty="0">
              <a:solidFill>
                <a:srgbClr val="5460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9270"/>
            <a:ext cx="976025" cy="8964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998" y="1818700"/>
            <a:ext cx="6198682" cy="427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4550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3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7"/>
              <p:cNvSpPr/>
              <p:nvPr/>
            </p:nvSpPr>
            <p:spPr>
              <a:xfrm>
                <a:off x="4663440" y="885558"/>
                <a:ext cx="7528559" cy="1384995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Графік якої з функцій, зображених на рисунках, перетинає графік функції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більше ніж в одній точці?</a:t>
                </a:r>
              </a:p>
            </p:txBody>
          </p:sp>
        </mc:Choice>
        <mc:Fallback xmlns="">
          <p:sp>
            <p:nvSpPr>
              <p:cNvPr id="7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3440" y="885558"/>
                <a:ext cx="7528559" cy="1384995"/>
              </a:xfrm>
              <a:prstGeom prst="rect">
                <a:avLst/>
              </a:prstGeom>
              <a:blipFill>
                <a:blip r:embed="rId3"/>
                <a:stretch>
                  <a:fillRect l="-81" t="-4405" r="-1457" b="-1101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700924" y="752775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2B5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uk-UA" sz="4000" b="1" kern="1200" dirty="0">
              <a:solidFill>
                <a:srgbClr val="2B56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7" y="696934"/>
            <a:ext cx="959338" cy="881122"/>
          </a:xfrm>
          <a:prstGeom prst="rect">
            <a:avLst/>
          </a:prstGeom>
        </p:spPr>
      </p:pic>
      <p:cxnSp>
        <p:nvCxnSpPr>
          <p:cNvPr id="6" name="Пряма зі стрілкою 5"/>
          <p:cNvCxnSpPr/>
          <p:nvPr/>
        </p:nvCxnSpPr>
        <p:spPr>
          <a:xfrm flipV="1">
            <a:off x="1198881" y="3083354"/>
            <a:ext cx="0" cy="2890727"/>
          </a:xfrm>
          <a:prstGeom prst="straightConnector1">
            <a:avLst/>
          </a:prstGeom>
          <a:ln w="38100">
            <a:solidFill>
              <a:srgbClr val="3C5A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 зі стрілкою 25"/>
          <p:cNvCxnSpPr/>
          <p:nvPr/>
        </p:nvCxnSpPr>
        <p:spPr>
          <a:xfrm rot="5400000" flipV="1">
            <a:off x="2146288" y="4018076"/>
            <a:ext cx="0" cy="2890727"/>
          </a:xfrm>
          <a:prstGeom prst="straightConnector1">
            <a:avLst/>
          </a:prstGeom>
          <a:ln w="38100">
            <a:solidFill>
              <a:srgbClr val="3C5A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 зі стрілкою 26"/>
          <p:cNvCxnSpPr/>
          <p:nvPr/>
        </p:nvCxnSpPr>
        <p:spPr>
          <a:xfrm flipV="1">
            <a:off x="6786881" y="3083354"/>
            <a:ext cx="0" cy="2890727"/>
          </a:xfrm>
          <a:prstGeom prst="straightConnector1">
            <a:avLst/>
          </a:prstGeom>
          <a:ln w="38100">
            <a:solidFill>
              <a:srgbClr val="3C5A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 зі стрілкою 27"/>
          <p:cNvCxnSpPr/>
          <p:nvPr/>
        </p:nvCxnSpPr>
        <p:spPr>
          <a:xfrm rot="5400000" flipV="1">
            <a:off x="6098528" y="4018076"/>
            <a:ext cx="0" cy="2890727"/>
          </a:xfrm>
          <a:prstGeom prst="straightConnector1">
            <a:avLst/>
          </a:prstGeom>
          <a:ln w="38100">
            <a:solidFill>
              <a:srgbClr val="3C5A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зі стрілкою 28"/>
          <p:cNvCxnSpPr/>
          <p:nvPr/>
        </p:nvCxnSpPr>
        <p:spPr>
          <a:xfrm flipV="1">
            <a:off x="10698481" y="3083354"/>
            <a:ext cx="0" cy="2890727"/>
          </a:xfrm>
          <a:prstGeom prst="straightConnector1">
            <a:avLst/>
          </a:prstGeom>
          <a:ln w="38100">
            <a:solidFill>
              <a:srgbClr val="3C5A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 зі стрілкою 29"/>
          <p:cNvCxnSpPr/>
          <p:nvPr/>
        </p:nvCxnSpPr>
        <p:spPr>
          <a:xfrm rot="5400000" flipV="1">
            <a:off x="10203169" y="2595677"/>
            <a:ext cx="0" cy="2890727"/>
          </a:xfrm>
          <a:prstGeom prst="straightConnector1">
            <a:avLst/>
          </a:prstGeom>
          <a:ln w="38100">
            <a:solidFill>
              <a:srgbClr val="3C5A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131663" y="5463439"/>
                <a:ext cx="4344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𝑥</m:t>
                      </m:r>
                    </m:oMath>
                  </m:oMathPara>
                </a14:m>
                <a:endParaRPr lang="ru-RU" sz="24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663" y="5463439"/>
                <a:ext cx="434413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12069" y="2852521"/>
                <a:ext cx="4344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𝑦</m:t>
                      </m:r>
                    </m:oMath>
                  </m:oMathPara>
                </a14:m>
                <a:endParaRPr lang="ru-RU" sz="24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69" y="2852521"/>
                <a:ext cx="434413" cy="461665"/>
              </a:xfrm>
              <a:prstGeom prst="rect">
                <a:avLst/>
              </a:prstGeom>
              <a:blipFill>
                <a:blip r:embed="rId6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00924" y="5463438"/>
                <a:ext cx="4775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𝑂</m:t>
                      </m:r>
                    </m:oMath>
                  </m:oMathPara>
                </a14:m>
                <a:endParaRPr lang="ru-RU" sz="24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924" y="5463438"/>
                <a:ext cx="477502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Пряма сполучна лінія 33"/>
          <p:cNvCxnSpPr/>
          <p:nvPr/>
        </p:nvCxnSpPr>
        <p:spPr>
          <a:xfrm>
            <a:off x="700924" y="3647440"/>
            <a:ext cx="2194676" cy="2184400"/>
          </a:xfrm>
          <a:prstGeom prst="line">
            <a:avLst/>
          </a:prstGeom>
          <a:ln w="38100">
            <a:solidFill>
              <a:srgbClr val="3C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199276" y="5463438"/>
                <a:ext cx="4344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5</m:t>
                      </m:r>
                    </m:oMath>
                  </m:oMathPara>
                </a14:m>
                <a:endParaRPr lang="ru-RU" sz="24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9276" y="5463438"/>
                <a:ext cx="434413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88268" y="4041040"/>
                <a:ext cx="4344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5</m:t>
                      </m:r>
                    </m:oMath>
                  </m:oMathPara>
                </a14:m>
                <a:endParaRPr lang="ru-RU" sz="24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268" y="4041040"/>
                <a:ext cx="434413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Прямоугольник 7"/>
          <p:cNvSpPr/>
          <p:nvPr/>
        </p:nvSpPr>
        <p:spPr>
          <a:xfrm>
            <a:off x="1417004" y="6165094"/>
            <a:ext cx="821377" cy="523220"/>
          </a:xfrm>
          <a:prstGeom prst="rect">
            <a:avLst/>
          </a:prstGeom>
          <a:solidFill>
            <a:srgbClr val="2B5666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374619" y="5463439"/>
                <a:ext cx="4344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𝑥</m:t>
                      </m:r>
                    </m:oMath>
                  </m:oMathPara>
                </a14:m>
                <a:endParaRPr lang="ru-RU" sz="24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4619" y="5463439"/>
                <a:ext cx="434413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228302" y="2852521"/>
                <a:ext cx="4344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𝑦</m:t>
                      </m:r>
                    </m:oMath>
                  </m:oMathPara>
                </a14:m>
                <a:endParaRPr lang="ru-RU" sz="24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302" y="2852521"/>
                <a:ext cx="434413" cy="461665"/>
              </a:xfrm>
              <a:prstGeom prst="rect">
                <a:avLst/>
              </a:prstGeom>
              <a:blipFill>
                <a:blip r:embed="rId11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203199" y="5463438"/>
                <a:ext cx="4775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𝑂</m:t>
                      </m:r>
                    </m:oMath>
                  </m:oMathPara>
                </a14:m>
                <a:endParaRPr lang="ru-RU" sz="24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3199" y="5463438"/>
                <a:ext cx="477502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Пряма сполучна лінія 42"/>
          <p:cNvCxnSpPr/>
          <p:nvPr/>
        </p:nvCxnSpPr>
        <p:spPr>
          <a:xfrm flipH="1">
            <a:off x="5118405" y="3647440"/>
            <a:ext cx="2194676" cy="2184400"/>
          </a:xfrm>
          <a:prstGeom prst="line">
            <a:avLst/>
          </a:prstGeom>
          <a:ln w="38100">
            <a:solidFill>
              <a:srgbClr val="3C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407603" y="5459589"/>
                <a:ext cx="6607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400" b="0" i="1" smtClean="0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5</m:t>
                      </m:r>
                    </m:oMath>
                  </m:oMathPara>
                </a14:m>
                <a:endParaRPr lang="ru-RU" sz="24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7603" y="5459589"/>
                <a:ext cx="660758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807199" y="4037191"/>
                <a:ext cx="4344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5</m:t>
                      </m:r>
                    </m:oMath>
                  </m:oMathPara>
                </a14:m>
                <a:endParaRPr lang="ru-RU" sz="24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7199" y="4037191"/>
                <a:ext cx="434413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Прямоугольник 7"/>
          <p:cNvSpPr/>
          <p:nvPr/>
        </p:nvSpPr>
        <p:spPr>
          <a:xfrm>
            <a:off x="5805054" y="6165094"/>
            <a:ext cx="821377" cy="523220"/>
          </a:xfrm>
          <a:prstGeom prst="rect">
            <a:avLst/>
          </a:prstGeom>
          <a:solidFill>
            <a:srgbClr val="2B5666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1318749" y="4054866"/>
                <a:ext cx="4344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𝑥</m:t>
                      </m:r>
                    </m:oMath>
                  </m:oMathPara>
                </a14:m>
                <a:endParaRPr lang="ru-RU" sz="24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8749" y="4054866"/>
                <a:ext cx="434413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0172432" y="2848671"/>
                <a:ext cx="4344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𝑦</m:t>
                      </m:r>
                    </m:oMath>
                  </m:oMathPara>
                </a14:m>
                <a:endParaRPr lang="ru-RU" sz="24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2432" y="2848671"/>
                <a:ext cx="434413" cy="461665"/>
              </a:xfrm>
              <a:prstGeom prst="rect">
                <a:avLst/>
              </a:prstGeom>
              <a:blipFill>
                <a:blip r:embed="rId16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0147329" y="4075186"/>
                <a:ext cx="4775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𝑂</m:t>
                      </m:r>
                    </m:oMath>
                  </m:oMathPara>
                </a14:m>
                <a:endParaRPr lang="ru-RU" sz="24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7329" y="4075186"/>
                <a:ext cx="477502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Пряма сполучна лінія 49"/>
          <p:cNvCxnSpPr/>
          <p:nvPr/>
        </p:nvCxnSpPr>
        <p:spPr>
          <a:xfrm flipH="1" flipV="1">
            <a:off x="9043102" y="3636268"/>
            <a:ext cx="2194676" cy="2184400"/>
          </a:xfrm>
          <a:prstGeom prst="line">
            <a:avLst/>
          </a:prstGeom>
          <a:ln w="38100">
            <a:solidFill>
              <a:srgbClr val="3C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0000898" y="5175923"/>
                <a:ext cx="6607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400" b="0" i="1" smtClean="0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5</m:t>
                      </m:r>
                    </m:oMath>
                  </m:oMathPara>
                </a14:m>
                <a:endParaRPr lang="ru-RU" sz="24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0898" y="5175923"/>
                <a:ext cx="660758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8938501" y="4037191"/>
                <a:ext cx="6607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400" b="0" i="1" smtClean="0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5</m:t>
                      </m:r>
                    </m:oMath>
                  </m:oMathPara>
                </a14:m>
                <a:endParaRPr lang="ru-RU" sz="24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8501" y="4037191"/>
                <a:ext cx="660758" cy="46166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Прямоугольник 7"/>
          <p:cNvSpPr/>
          <p:nvPr/>
        </p:nvSpPr>
        <p:spPr>
          <a:xfrm>
            <a:off x="9803669" y="6165094"/>
            <a:ext cx="821377" cy="523220"/>
          </a:xfrm>
          <a:prstGeom prst="rect">
            <a:avLst/>
          </a:prstGeom>
          <a:solidFill>
            <a:srgbClr val="2B5666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В)</a:t>
            </a:r>
          </a:p>
        </p:txBody>
      </p:sp>
    </p:spTree>
    <p:extLst>
      <p:ext uri="{BB962C8B-B14F-4D97-AF65-F5344CB8AC3E}">
        <p14:creationId xmlns:p14="http://schemas.microsoft.com/office/powerpoint/2010/main" val="16920588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"/>
                            </p:stCondLst>
                            <p:childTnLst>
                              <p:par>
                                <p:cTn id="3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5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5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75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25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750"/>
                            </p:stCondLst>
                            <p:childTnLst>
                              <p:par>
                                <p:cTn id="10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4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000"/>
                            </p:stCondLst>
                            <p:childTnLst>
                              <p:par>
                                <p:cTn id="10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250"/>
                            </p:stCondLst>
                            <p:childTnLst>
                              <p:par>
                                <p:cTn id="1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0723C"/>
                                      </p:to>
                                    </p:animClr>
                                    <p:set>
                                      <p:cBhvr>
                                        <p:cTn id="120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37" grpId="0"/>
      <p:bldP spid="31" grpId="0"/>
      <p:bldP spid="32" grpId="0"/>
      <p:bldP spid="33" grpId="0"/>
      <p:bldP spid="36" grpId="0"/>
      <p:bldP spid="38" grpId="0"/>
      <p:bldP spid="39" grpId="0" animBg="1"/>
      <p:bldP spid="40" grpId="0"/>
      <p:bldP spid="41" grpId="0"/>
      <p:bldP spid="42" grpId="0"/>
      <p:bldP spid="44" grpId="0"/>
      <p:bldP spid="45" grpId="0"/>
      <p:bldP spid="46" grpId="0" animBg="1"/>
      <p:bldP spid="47" grpId="0"/>
      <p:bldP spid="48" grpId="0"/>
      <p:bldP spid="49" grpId="0"/>
      <p:bldP spid="51" grpId="0"/>
      <p:bldP spid="52" grpId="0"/>
      <p:bldP spid="5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Відповідаємо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7"/>
          <p:cNvSpPr/>
          <p:nvPr/>
        </p:nvSpPr>
        <p:spPr>
          <a:xfrm>
            <a:off x="508000" y="855078"/>
            <a:ext cx="11338560" cy="523220"/>
          </a:xfrm>
          <a:prstGeom prst="rect">
            <a:avLst/>
          </a:prstGeom>
          <a:solidFill>
            <a:srgbClr val="2B5666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Яку функцію називають </a:t>
            </a:r>
            <a:r>
              <a:rPr lang="uk-UA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показниковою</a:t>
            </a:r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35" name="Прямоугольник 7"/>
          <p:cNvSpPr/>
          <p:nvPr/>
        </p:nvSpPr>
        <p:spPr>
          <a:xfrm>
            <a:off x="508000" y="1696247"/>
            <a:ext cx="11338560" cy="523220"/>
          </a:xfrm>
          <a:prstGeom prst="rect">
            <a:avLst/>
          </a:prstGeom>
          <a:solidFill>
            <a:srgbClr val="B1510F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 може показникова функція перетнути вісь абсцис?</a:t>
            </a:r>
          </a:p>
        </p:txBody>
      </p:sp>
      <p:sp>
        <p:nvSpPr>
          <p:cNvPr id="54" name="Прямоугольник 7"/>
          <p:cNvSpPr/>
          <p:nvPr/>
        </p:nvSpPr>
        <p:spPr>
          <a:xfrm>
            <a:off x="508000" y="2537416"/>
            <a:ext cx="11338560" cy="523220"/>
          </a:xfrm>
          <a:prstGeom prst="rect">
            <a:avLst/>
          </a:prstGeom>
          <a:solidFill>
            <a:srgbClr val="604426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Які властивості має степінь з дійсним показником?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Прямоугольник 7"/>
              <p:cNvSpPr/>
              <p:nvPr/>
            </p:nvSpPr>
            <p:spPr>
              <a:xfrm>
                <a:off x="508000" y="3378585"/>
                <a:ext cx="11338560" cy="954107"/>
              </a:xfrm>
              <a:prstGeom prst="rect">
                <a:avLst/>
              </a:prstGeom>
              <a:solidFill>
                <a:srgbClr val="2867A0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Зобразіть схематично графік функції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при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при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00" y="3378585"/>
                <a:ext cx="11338560" cy="954107"/>
              </a:xfrm>
              <a:prstGeom prst="rect">
                <a:avLst/>
              </a:prstGeom>
              <a:blipFill>
                <a:blip r:embed="rId3"/>
                <a:stretch>
                  <a:fillRect t="-7006" r="-53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Прямоугольник 7"/>
          <p:cNvSpPr/>
          <p:nvPr/>
        </p:nvSpPr>
        <p:spPr>
          <a:xfrm>
            <a:off x="508000" y="4650641"/>
            <a:ext cx="11338560" cy="954107"/>
          </a:xfrm>
          <a:prstGeom prst="rect">
            <a:avLst/>
          </a:prstGeom>
          <a:solidFill>
            <a:srgbClr val="545454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Через яку точку проходять всі графіки всіх показникових функцій?</a:t>
            </a:r>
          </a:p>
        </p:txBody>
      </p:sp>
      <p:sp>
        <p:nvSpPr>
          <p:cNvPr id="57" name="Прямоугольник 7"/>
          <p:cNvSpPr/>
          <p:nvPr/>
        </p:nvSpPr>
        <p:spPr>
          <a:xfrm>
            <a:off x="508000" y="5798721"/>
            <a:ext cx="11338560" cy="954107"/>
          </a:xfrm>
          <a:prstGeom prst="rect">
            <a:avLst/>
          </a:prstGeom>
          <a:solidFill>
            <a:srgbClr val="455B6F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Користуючись побудованими графіками показникових функцій, охарактеризуйте всі їх властивості</a:t>
            </a:r>
          </a:p>
        </p:txBody>
      </p:sp>
    </p:spTree>
    <p:extLst>
      <p:ext uri="{BB962C8B-B14F-4D97-AF65-F5344CB8AC3E}">
        <p14:creationId xmlns:p14="http://schemas.microsoft.com/office/powerpoint/2010/main" val="6516251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35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Відповідаємо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7"/>
          <p:cNvSpPr/>
          <p:nvPr/>
        </p:nvSpPr>
        <p:spPr>
          <a:xfrm>
            <a:off x="508000" y="1088758"/>
            <a:ext cx="11338560" cy="523220"/>
          </a:xfrm>
          <a:prstGeom prst="rect">
            <a:avLst/>
          </a:prstGeom>
          <a:solidFill>
            <a:srgbClr val="2B5666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Що називають експонентою?</a:t>
            </a:r>
          </a:p>
        </p:txBody>
      </p:sp>
      <p:sp>
        <p:nvSpPr>
          <p:cNvPr id="35" name="Прямоугольник 7"/>
          <p:cNvSpPr/>
          <p:nvPr/>
        </p:nvSpPr>
        <p:spPr>
          <a:xfrm>
            <a:off x="508000" y="2086227"/>
            <a:ext cx="11338560" cy="523220"/>
          </a:xfrm>
          <a:prstGeom prst="rect">
            <a:avLst/>
          </a:prstGeom>
          <a:solidFill>
            <a:srgbClr val="B1510F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Яку цікаву особливість має експонента?</a:t>
            </a:r>
            <a:endParaRPr lang="uk-UA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" name="Прямоугольник 7"/>
          <p:cNvSpPr/>
          <p:nvPr/>
        </p:nvSpPr>
        <p:spPr>
          <a:xfrm>
            <a:off x="508000" y="3089045"/>
            <a:ext cx="11338560" cy="954107"/>
          </a:xfrm>
          <a:prstGeom prst="rect">
            <a:avLst/>
          </a:prstGeom>
          <a:solidFill>
            <a:srgbClr val="604426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якої умови показникова функція зростає? А за якої – спадає?</a:t>
            </a:r>
          </a:p>
        </p:txBody>
      </p:sp>
      <p:sp>
        <p:nvSpPr>
          <p:cNvPr id="55" name="Прямоугольник 7"/>
          <p:cNvSpPr/>
          <p:nvPr/>
        </p:nvSpPr>
        <p:spPr>
          <a:xfrm>
            <a:off x="508000" y="4522750"/>
            <a:ext cx="11338560" cy="523220"/>
          </a:xfrm>
          <a:prstGeom prst="rect">
            <a:avLst/>
          </a:prstGeom>
          <a:solidFill>
            <a:srgbClr val="2867A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 може значення показникової функції бути від’ємним?</a:t>
            </a:r>
          </a:p>
        </p:txBody>
      </p:sp>
      <p:sp>
        <p:nvSpPr>
          <p:cNvPr id="56" name="Прямоугольник 7"/>
          <p:cNvSpPr/>
          <p:nvPr/>
        </p:nvSpPr>
        <p:spPr>
          <a:xfrm>
            <a:off x="508000" y="5525568"/>
            <a:ext cx="11338560" cy="954107"/>
          </a:xfrm>
          <a:prstGeom prst="rect">
            <a:avLst/>
          </a:prstGeom>
          <a:solidFill>
            <a:srgbClr val="545454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 може значення показникової функції дорівнювати нулю?</a:t>
            </a:r>
          </a:p>
        </p:txBody>
      </p:sp>
    </p:spTree>
    <p:extLst>
      <p:ext uri="{BB962C8B-B14F-4D97-AF65-F5344CB8AC3E}">
        <p14:creationId xmlns:p14="http://schemas.microsoft.com/office/powerpoint/2010/main" val="14685279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35" grpId="0" animBg="1"/>
      <p:bldP spid="54" grpId="0" animBg="1"/>
      <p:bldP spid="55" grpId="0" animBg="1"/>
      <p:bldP spid="5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813538" y="1160230"/>
            <a:ext cx="9378462" cy="1106900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808044" y="1191460"/>
            <a:ext cx="93821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Опрацювати</a:t>
            </a:r>
            <a:r>
              <a:rPr lang="cs-CZ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§</a:t>
            </a:r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(ст.6-9)</a:t>
            </a:r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</a:t>
            </a:r>
            <a:r>
              <a:rPr lang="uk-UA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Мерзляк А.Г.</a:t>
            </a:r>
            <a:br>
              <a:rPr lang="uk-UA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Виконати № 1.5</a:t>
            </a:r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1.7; 1.11; 1.17</a:t>
            </a:r>
            <a:endParaRPr lang="uk-UA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00160" y="6423432"/>
            <a:ext cx="3167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err="1">
                <a:solidFill>
                  <a:srgbClr val="3C5A59"/>
                </a:solidFill>
                <a:latin typeface="Segoe Print" pitchFamily="2" charset="0"/>
                <a:cs typeface="Times New Roman" pitchFamily="18" charset="0"/>
              </a:rPr>
              <a:t>Бажаю</a:t>
            </a:r>
            <a:r>
              <a:rPr lang="ru-RU" b="1" dirty="0">
                <a:solidFill>
                  <a:srgbClr val="3C5A59"/>
                </a:solidFill>
                <a:latin typeface="Segoe Print" pitchFamily="2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3C5A59"/>
                </a:solidFill>
                <a:latin typeface="Segoe Print" pitchFamily="2" charset="0"/>
                <a:cs typeface="Times New Roman" pitchFamily="18" charset="0"/>
              </a:rPr>
              <a:t>творчих</a:t>
            </a:r>
            <a:r>
              <a:rPr lang="ru-RU" b="1" dirty="0">
                <a:solidFill>
                  <a:srgbClr val="3C5A59"/>
                </a:solidFill>
                <a:latin typeface="Segoe Print" pitchFamily="2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3C5A59"/>
                </a:solidFill>
                <a:latin typeface="Segoe Print" pitchFamily="2" charset="0"/>
                <a:cs typeface="Times New Roman" pitchFamily="18" charset="0"/>
              </a:rPr>
              <a:t>успіхів</a:t>
            </a:r>
            <a:r>
              <a:rPr lang="ru-RU" b="1" dirty="0">
                <a:solidFill>
                  <a:srgbClr val="3C5A59"/>
                </a:solidFill>
                <a:latin typeface="Segoe Print" pitchFamily="2" charset="0"/>
                <a:cs typeface="Times New Roman" pitchFamily="18" charset="0"/>
              </a:rPr>
              <a:t>!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647751" y="6427888"/>
            <a:ext cx="1298339" cy="353971"/>
          </a:xfrm>
        </p:spPr>
        <p:txBody>
          <a:bodyPr/>
          <a:lstStyle/>
          <a:p>
            <a:fld id="{5B993008-B989-9943-A67E-AA8CE5BAB33B}" type="datetime1">
              <a:rPr lang="ru-RU" sz="1800" smtClean="0"/>
              <a:t>04.09.2025</a:t>
            </a:fld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8100">
            <a:off x="133493" y="380484"/>
            <a:ext cx="1717058" cy="71313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8044" y="354454"/>
            <a:ext cx="5553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3C5A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Домашнє завдання</a:t>
            </a:r>
            <a:endParaRPr lang="uk-UA" sz="3600" b="1" kern="1200" dirty="0">
              <a:solidFill>
                <a:srgbClr val="3C5A5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9278">
            <a:off x="1460743" y="942148"/>
            <a:ext cx="965986" cy="117003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6767">
            <a:off x="207735" y="1465014"/>
            <a:ext cx="1045174" cy="108827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67500">
            <a:off x="1222602" y="2342002"/>
            <a:ext cx="1124127" cy="112412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7151">
            <a:off x="188769" y="2900948"/>
            <a:ext cx="1034492" cy="103449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4845">
            <a:off x="1438028" y="3679521"/>
            <a:ext cx="1153750" cy="115375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63065">
            <a:off x="133939" y="4186020"/>
            <a:ext cx="1316423" cy="131642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3140">
            <a:off x="2341216" y="5941682"/>
            <a:ext cx="810071" cy="81007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0054">
            <a:off x="183139" y="5616371"/>
            <a:ext cx="1241629" cy="124162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768" y="5258603"/>
            <a:ext cx="1088708" cy="108870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7898">
            <a:off x="3793345" y="6003595"/>
            <a:ext cx="772598" cy="7725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5747" y="134916"/>
            <a:ext cx="1041791" cy="1025313"/>
          </a:xfrm>
          <a:prstGeom prst="rect">
            <a:avLst/>
          </a:prstGeom>
        </p:spPr>
      </p:pic>
      <p:sp>
        <p:nvSpPr>
          <p:cNvPr id="37" name="Прямоугольник 6"/>
          <p:cNvSpPr/>
          <p:nvPr/>
        </p:nvSpPr>
        <p:spPr>
          <a:xfrm>
            <a:off x="2815369" y="2374860"/>
            <a:ext cx="9378462" cy="1106900"/>
          </a:xfrm>
          <a:prstGeom prst="rect">
            <a:avLst/>
          </a:prstGeom>
          <a:solidFill>
            <a:srgbClr val="B151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2809875" y="2406090"/>
            <a:ext cx="88030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Опрацювати</a:t>
            </a:r>
            <a:r>
              <a:rPr lang="cs-CZ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§</a:t>
            </a:r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</a:t>
            </a:r>
            <a:r>
              <a:rPr lang="uk-UA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Істер</a:t>
            </a:r>
            <a:r>
              <a:rPr lang="uk-UA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О.С.</a:t>
            </a:r>
            <a:br>
              <a:rPr lang="uk-UA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Виконати № 1</a:t>
            </a:r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,5; </a:t>
            </a:r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1.7</a:t>
            </a:r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1.</a:t>
            </a:r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9; 1.21;  </a:t>
            </a:r>
          </a:p>
        </p:txBody>
      </p:sp>
      <p:sp>
        <p:nvSpPr>
          <p:cNvPr id="39" name="Прямоугольник 6"/>
          <p:cNvSpPr/>
          <p:nvPr/>
        </p:nvSpPr>
        <p:spPr>
          <a:xfrm>
            <a:off x="2820863" y="3597161"/>
            <a:ext cx="9378462" cy="1106900"/>
          </a:xfrm>
          <a:prstGeom prst="rect">
            <a:avLst/>
          </a:prstGeom>
          <a:solidFill>
            <a:srgbClr val="286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2815369" y="3628391"/>
            <a:ext cx="87975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Опрацювати</a:t>
            </a:r>
            <a:r>
              <a:rPr lang="cs-CZ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§</a:t>
            </a:r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</a:t>
            </a:r>
            <a:r>
              <a:rPr lang="uk-UA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Нелін</a:t>
            </a:r>
            <a:r>
              <a:rPr lang="uk-UA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Є.П.</a:t>
            </a:r>
            <a:br>
              <a:rPr lang="uk-UA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Виконати № </a:t>
            </a:r>
            <a:r>
              <a:rPr lang="uk-UA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.2(2,4); 1.6(3-7); </a:t>
            </a:r>
            <a:r>
              <a:rPr lang="uk-UA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1.7; </a:t>
            </a:r>
            <a:r>
              <a: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1.11(2)</a:t>
            </a:r>
            <a:r>
              <a:rPr lang="uk-UA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r>
              <a: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uk-UA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Прямоугольник 6"/>
          <p:cNvSpPr/>
          <p:nvPr/>
        </p:nvSpPr>
        <p:spPr>
          <a:xfrm>
            <a:off x="2813538" y="4811791"/>
            <a:ext cx="9378462" cy="1106900"/>
          </a:xfrm>
          <a:prstGeom prst="rect">
            <a:avLst/>
          </a:prstGeom>
          <a:solidFill>
            <a:srgbClr val="696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2808045" y="4843021"/>
            <a:ext cx="88048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Опрацювати</a:t>
            </a:r>
            <a:r>
              <a:rPr lang="cs-CZ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§</a:t>
            </a:r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uk-UA" sz="32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</a:t>
            </a:r>
            <a:r>
              <a:rPr lang="uk-UA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Бевз </a:t>
            </a:r>
            <a:r>
              <a:rPr lang="uk-UA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Г.П.</a:t>
            </a:r>
            <a:br>
              <a:rPr lang="uk-UA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Виконати № </a:t>
            </a:r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8; </a:t>
            </a:r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23; </a:t>
            </a:r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27(</a:t>
            </a:r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); 31</a:t>
            </a:r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</p:txBody>
      </p:sp>
      <p:sp>
        <p:nvSpPr>
          <p:cNvPr id="28" name="TextBox 30"/>
          <p:cNvSpPr txBox="1"/>
          <p:nvPr/>
        </p:nvSpPr>
        <p:spPr>
          <a:xfrm>
            <a:off x="6427764" y="6543021"/>
            <a:ext cx="19769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rgbClr val="3C5A59"/>
                </a:solidFill>
                <a:latin typeface="Segoe Print" pitchFamily="2" charset="0"/>
                <a:cs typeface="Times New Roman" pitchFamily="18" charset="0"/>
              </a:rPr>
              <a:t>www.matnova.com.ua</a:t>
            </a:r>
            <a:endParaRPr lang="ru-RU" sz="1200" b="1" dirty="0">
              <a:solidFill>
                <a:srgbClr val="3C5A59"/>
              </a:solidFill>
              <a:latin typeface="Segoe Print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8225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450"/>
                            </p:stCondLst>
                            <p:childTnLst>
                              <p:par>
                                <p:cTn id="9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  <p:bldP spid="11" grpId="0"/>
      <p:bldP spid="17" grpId="0"/>
      <p:bldP spid="37" grpId="0" animBg="1"/>
      <p:bldP spid="38" grpId="0"/>
      <p:bldP spid="39" grpId="0" animBg="1"/>
      <p:bldP spid="40" grpId="0"/>
      <p:bldP spid="41" grpId="0" animBg="1"/>
      <p:bldP spid="42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8176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Пригадаємо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8"/>
          <p:cNvSpPr/>
          <p:nvPr/>
        </p:nvSpPr>
        <p:spPr>
          <a:xfrm>
            <a:off x="454282" y="857954"/>
            <a:ext cx="11321144" cy="584775"/>
          </a:xfrm>
          <a:prstGeom prst="rect">
            <a:avLst/>
          </a:prstGeom>
          <a:solidFill>
            <a:srgbClr val="A77315"/>
          </a:solidFill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14350" indent="-514350" algn="ctr"/>
            <a:r>
              <a:rPr lang="uk-UA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Числовою функцією називається…</a:t>
            </a:r>
            <a:endParaRPr lang="ru-RU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1" t="35100" r="53941" b="18718"/>
          <a:stretch/>
        </p:blipFill>
        <p:spPr>
          <a:xfrm>
            <a:off x="953242" y="3301680"/>
            <a:ext cx="3495040" cy="25704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81" t="25791" r="5659" b="17258"/>
          <a:stretch/>
        </p:blipFill>
        <p:spPr>
          <a:xfrm>
            <a:off x="7091680" y="3190240"/>
            <a:ext cx="3627120" cy="3169920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 rot="12612965" flipH="1">
            <a:off x="8797335" y="4670275"/>
            <a:ext cx="639683" cy="627288"/>
          </a:xfrm>
          <a:prstGeom prst="ellipse">
            <a:avLst/>
          </a:prstGeom>
          <a:solidFill>
            <a:srgbClr val="128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Вигнута донизу стрілка 10"/>
          <p:cNvSpPr/>
          <p:nvPr/>
        </p:nvSpPr>
        <p:spPr>
          <a:xfrm rot="312708" flipV="1">
            <a:off x="2812082" y="1921837"/>
            <a:ext cx="6783544" cy="2759686"/>
          </a:xfrm>
          <a:prstGeom prst="curvedUpArrow">
            <a:avLst>
              <a:gd name="adj1" fmla="val 8613"/>
              <a:gd name="adj2" fmla="val 24467"/>
              <a:gd name="adj3" fmla="val 32389"/>
            </a:avLst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 rot="12612965" flipH="1">
            <a:off x="2498137" y="4102089"/>
            <a:ext cx="639683" cy="627288"/>
          </a:xfrm>
          <a:prstGeom prst="ellipse">
            <a:avLst/>
          </a:prstGeom>
          <a:solidFill>
            <a:srgbClr val="128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784714" y="4236411"/>
                <a:ext cx="60946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𝒙</m:t>
                      </m:r>
                    </m:oMath>
                  </m:oMathPara>
                </a14:m>
                <a:endParaRPr lang="ru-RU" sz="2400" b="1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4714" y="4236411"/>
                <a:ext cx="609462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566792" y="4492031"/>
                <a:ext cx="61908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𝒚</m:t>
                      </m:r>
                    </m:oMath>
                  </m:oMathPara>
                </a14:m>
                <a:endParaRPr lang="ru-RU" sz="2400" b="1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6792" y="4492031"/>
                <a:ext cx="619080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629444" y="2018261"/>
                <a:ext cx="60946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𝒇</m:t>
                      </m:r>
                    </m:oMath>
                  </m:oMathPara>
                </a14:m>
                <a:endParaRPr lang="ru-RU" sz="2400" b="1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9444" y="2018261"/>
                <a:ext cx="609462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705124" y="3935331"/>
                <a:ext cx="229800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𝒚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𝒇</m:t>
                      </m:r>
                      <m:d>
                        <m:d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ru-RU" sz="2400" b="1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5124" y="3935331"/>
                <a:ext cx="2298000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012786" y="5384004"/>
                <a:ext cx="6976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𝑫</m:t>
                      </m:r>
                    </m:oMath>
                  </m:oMathPara>
                </a14:m>
                <a:endParaRPr lang="ru-RU" sz="2400" b="1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786" y="5384004"/>
                <a:ext cx="697627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0718800" y="5633802"/>
                <a:ext cx="64953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𝑬</m:t>
                      </m:r>
                    </m:oMath>
                  </m:oMathPara>
                </a14:m>
                <a:endParaRPr lang="ru-RU" sz="2400" b="1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8800" y="5633802"/>
                <a:ext cx="649537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62910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"/>
                            </p:stCondLst>
                            <p:childTnLst>
                              <p:par>
                                <p:cTn id="2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50"/>
                            </p:stCondLst>
                            <p:childTnLst>
                              <p:par>
                                <p:cTn id="2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5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9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15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13" grpId="0" animBg="1"/>
      <p:bldP spid="11" grpId="0" animBg="1"/>
      <p:bldP spid="12" grpId="0" animBg="1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5" t="28193" r="35960" b="29607"/>
          <a:stretch/>
        </p:blipFill>
        <p:spPr>
          <a:xfrm>
            <a:off x="-91440" y="3545840"/>
            <a:ext cx="6697256" cy="26720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8176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Пригадаємо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8"/>
          <p:cNvSpPr/>
          <p:nvPr/>
        </p:nvSpPr>
        <p:spPr>
          <a:xfrm>
            <a:off x="454282" y="732745"/>
            <a:ext cx="11321144" cy="646331"/>
          </a:xfrm>
          <a:prstGeom prst="rect">
            <a:avLst/>
          </a:prstGeom>
          <a:solidFill>
            <a:srgbClr val="455B6F"/>
          </a:solidFill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14350" indent="-514350" algn="ctr"/>
            <a:r>
              <a:rPr lang="uk-UA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Графіком функції називається…</a:t>
            </a:r>
            <a:endParaRPr lang="ru-RU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Пряма зі стрілкою 4"/>
          <p:cNvCxnSpPr/>
          <p:nvPr/>
        </p:nvCxnSpPr>
        <p:spPr>
          <a:xfrm flipV="1">
            <a:off x="1798320" y="1849120"/>
            <a:ext cx="0" cy="4754880"/>
          </a:xfrm>
          <a:prstGeom prst="straightConnector1">
            <a:avLst/>
          </a:prstGeom>
          <a:ln w="57150">
            <a:solidFill>
              <a:srgbClr val="3C5A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 зі стрілкою 11"/>
          <p:cNvCxnSpPr/>
          <p:nvPr/>
        </p:nvCxnSpPr>
        <p:spPr>
          <a:xfrm>
            <a:off x="701040" y="5760720"/>
            <a:ext cx="6400800" cy="0"/>
          </a:xfrm>
          <a:prstGeom prst="straightConnector1">
            <a:avLst/>
          </a:prstGeom>
          <a:ln w="57150">
            <a:solidFill>
              <a:srgbClr val="3C5A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108244" y="1656674"/>
                <a:ext cx="4892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𝒚</m:t>
                      </m:r>
                    </m:oMath>
                  </m:oMathPara>
                </a14:m>
                <a:endParaRPr lang="ru-RU" sz="2400" b="1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244" y="1656674"/>
                <a:ext cx="48923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857222" y="5734594"/>
                <a:ext cx="4892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𝒙</m:t>
                      </m:r>
                    </m:oMath>
                  </m:oMathPara>
                </a14:m>
                <a:endParaRPr lang="ru-RU" sz="2400" b="1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222" y="5734594"/>
                <a:ext cx="489236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92462" y="3529354"/>
                <a:ext cx="98123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𝒇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ru-RU" sz="2400" b="1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62" y="3529354"/>
                <a:ext cx="981231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Пряма сполучна лінія 23"/>
          <p:cNvCxnSpPr/>
          <p:nvPr/>
        </p:nvCxnSpPr>
        <p:spPr>
          <a:xfrm>
            <a:off x="1798320" y="3853740"/>
            <a:ext cx="3927538" cy="0"/>
          </a:xfrm>
          <a:prstGeom prst="line">
            <a:avLst/>
          </a:prstGeom>
          <a:ln w="38100">
            <a:solidFill>
              <a:srgbClr val="3C5A5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 сполучна лінія 25"/>
          <p:cNvCxnSpPr/>
          <p:nvPr/>
        </p:nvCxnSpPr>
        <p:spPr>
          <a:xfrm>
            <a:off x="5725858" y="3838554"/>
            <a:ext cx="0" cy="1922166"/>
          </a:xfrm>
          <a:prstGeom prst="line">
            <a:avLst/>
          </a:prstGeom>
          <a:ln w="38100">
            <a:solidFill>
              <a:srgbClr val="3C5A5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481240" y="5728387"/>
                <a:ext cx="4892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𝒙</m:t>
                      </m:r>
                    </m:oMath>
                  </m:oMathPara>
                </a14:m>
                <a:endParaRPr lang="ru-RU" sz="2400" b="1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1240" y="5728387"/>
                <a:ext cx="48923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129188" y="3120990"/>
                <a:ext cx="70410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𝑀</m:t>
                      </m:r>
                    </m:oMath>
                  </m:oMathPara>
                </a14:m>
                <a:endParaRPr lang="ru-RU" sz="24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9188" y="3120990"/>
                <a:ext cx="704103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174367" y="5692848"/>
                <a:ext cx="62395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𝑂</m:t>
                      </m:r>
                    </m:oMath>
                  </m:oMathPara>
                </a14:m>
                <a:endParaRPr lang="ru-RU" sz="24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367" y="5692848"/>
                <a:ext cx="623953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Овал 19"/>
          <p:cNvSpPr/>
          <p:nvPr/>
        </p:nvSpPr>
        <p:spPr>
          <a:xfrm rot="12612965" flipH="1">
            <a:off x="5631623" y="3746145"/>
            <a:ext cx="188470" cy="184818"/>
          </a:xfrm>
          <a:prstGeom prst="ellipse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8"/>
          <p:cNvSpPr/>
          <p:nvPr/>
        </p:nvSpPr>
        <p:spPr>
          <a:xfrm>
            <a:off x="6857222" y="1855206"/>
            <a:ext cx="5334778" cy="954107"/>
          </a:xfrm>
          <a:prstGeom prst="rect">
            <a:avLst/>
          </a:prstGeom>
          <a:solidFill>
            <a:srgbClr val="726F54"/>
          </a:solidFill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14350" indent="-514350"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Область визначення функції…</a:t>
            </a:r>
            <a:endParaRPr lang="ru-RU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Прямоугольник 8"/>
          <p:cNvSpPr/>
          <p:nvPr/>
        </p:nvSpPr>
        <p:spPr>
          <a:xfrm>
            <a:off x="6857222" y="2987838"/>
            <a:ext cx="5334778" cy="523220"/>
          </a:xfrm>
          <a:prstGeom prst="rect">
            <a:avLst/>
          </a:prstGeom>
          <a:solidFill>
            <a:srgbClr val="604426"/>
          </a:solidFill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14350" indent="-514350"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Область значень функції…</a:t>
            </a:r>
            <a:endParaRPr lang="ru-RU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Прямоугольник 8"/>
          <p:cNvSpPr/>
          <p:nvPr/>
        </p:nvSpPr>
        <p:spPr>
          <a:xfrm>
            <a:off x="6850434" y="3689777"/>
            <a:ext cx="5334778" cy="954107"/>
          </a:xfrm>
          <a:prstGeom prst="rect">
            <a:avLst/>
          </a:prstGeom>
          <a:solidFill>
            <a:srgbClr val="546057"/>
          </a:solidFill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14350" indent="-514350"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Функція зростаюча, якщо…</a:t>
            </a:r>
            <a:endParaRPr lang="ru-RU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Прямоугольник 8"/>
          <p:cNvSpPr/>
          <p:nvPr/>
        </p:nvSpPr>
        <p:spPr>
          <a:xfrm>
            <a:off x="6859503" y="4822603"/>
            <a:ext cx="5334778" cy="523220"/>
          </a:xfrm>
          <a:prstGeom prst="rect">
            <a:avLst/>
          </a:prstGeom>
          <a:solidFill>
            <a:srgbClr val="2B5666"/>
          </a:solidFill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14350" indent="-514350"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Функція спадна, якщо…</a:t>
            </a:r>
            <a:endParaRPr lang="ru-RU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9869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75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17" grpId="0"/>
      <p:bldP spid="18" grpId="0"/>
      <p:bldP spid="19" grpId="0"/>
      <p:bldP spid="28" grpId="0"/>
      <p:bldP spid="29" grpId="0"/>
      <p:bldP spid="30" grpId="0"/>
      <p:bldP spid="20" grpId="0" animBg="1"/>
      <p:bldP spid="31" grpId="0" animBg="1"/>
      <p:bldP spid="33" grpId="0" animBg="1"/>
      <p:bldP spid="35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Овал 30"/>
          <p:cNvSpPr/>
          <p:nvPr/>
        </p:nvSpPr>
        <p:spPr>
          <a:xfrm>
            <a:off x="142240" y="782162"/>
            <a:ext cx="8859520" cy="5170657"/>
          </a:xfrm>
          <a:prstGeom prst="ellipse">
            <a:avLst/>
          </a:prstGeom>
          <a:solidFill>
            <a:srgbClr val="128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Овал 24"/>
          <p:cNvSpPr/>
          <p:nvPr/>
        </p:nvSpPr>
        <p:spPr>
          <a:xfrm>
            <a:off x="336638" y="1122036"/>
            <a:ext cx="7112123" cy="4490142"/>
          </a:xfrm>
          <a:prstGeom prst="ellipse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Овал 19"/>
          <p:cNvSpPr/>
          <p:nvPr/>
        </p:nvSpPr>
        <p:spPr>
          <a:xfrm>
            <a:off x="652198" y="1735657"/>
            <a:ext cx="5546457" cy="3501680"/>
          </a:xfrm>
          <a:prstGeom prst="ellipse">
            <a:avLst/>
          </a:prstGeom>
          <a:solidFill>
            <a:srgbClr val="A773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Овал 13"/>
          <p:cNvSpPr/>
          <p:nvPr/>
        </p:nvSpPr>
        <p:spPr>
          <a:xfrm>
            <a:off x="1001516" y="2423877"/>
            <a:ext cx="3780072" cy="2386497"/>
          </a:xfrm>
          <a:prstGeom prst="ellipse">
            <a:avLst/>
          </a:prstGeom>
          <a:solidFill>
            <a:srgbClr val="604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Пригадаємо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38240" y="6123139"/>
            <a:ext cx="4939646" cy="523220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Які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існують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типи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чисел?</a:t>
            </a:r>
            <a:endParaRPr lang="ru-RU" sz="2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886" y="5708758"/>
            <a:ext cx="1089316" cy="1089316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1448394" y="3025090"/>
            <a:ext cx="2204720" cy="1391920"/>
          </a:xfrm>
          <a:prstGeom prst="ellipse">
            <a:avLst/>
          </a:prstGeom>
          <a:solidFill>
            <a:srgbClr val="2B5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550754" y="3367107"/>
                <a:ext cx="68159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ℕ</m:t>
                      </m:r>
                    </m:oMath>
                  </m:oMathPara>
                </a14:m>
                <a:endParaRPr lang="ru-RU" sz="2400" b="1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0754" y="3367107"/>
                <a:ext cx="681597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885373" y="3224887"/>
                <a:ext cx="4892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𝟏</m:t>
                      </m:r>
                    </m:oMath>
                  </m:oMathPara>
                </a14:m>
                <a:endParaRPr lang="ru-RU" sz="2400" b="1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5373" y="3224887"/>
                <a:ext cx="489236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066598" y="3711674"/>
                <a:ext cx="4892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𝟐</m:t>
                      </m:r>
                    </m:oMath>
                  </m:oMathPara>
                </a14:m>
                <a:endParaRPr lang="ru-RU" sz="2400" b="1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598" y="3711674"/>
                <a:ext cx="48923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716507" y="3017685"/>
                <a:ext cx="62228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ℤ</m:t>
                      </m:r>
                    </m:oMath>
                  </m:oMathPara>
                </a14:m>
                <a:endParaRPr lang="ru-RU" sz="2400" b="1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6507" y="3017685"/>
                <a:ext cx="622286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885373" y="2544685"/>
                <a:ext cx="75693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−</m:t>
                      </m:r>
                      <m:r>
                        <a:rPr lang="uk-UA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𝟏</m:t>
                      </m:r>
                    </m:oMath>
                  </m:oMathPara>
                </a14:m>
                <a:endParaRPr lang="ru-RU" sz="2400" b="1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5373" y="2544685"/>
                <a:ext cx="756938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514231" y="3904373"/>
                <a:ext cx="75693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−</m:t>
                      </m:r>
                      <m:r>
                        <a:rPr lang="uk-UA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𝟐</m:t>
                      </m:r>
                    </m:oMath>
                  </m:oMathPara>
                </a14:m>
                <a:endParaRPr lang="ru-RU" sz="2400" b="1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4231" y="3904373"/>
                <a:ext cx="756938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Прямоугольник 7"/>
          <p:cNvSpPr/>
          <p:nvPr/>
        </p:nvSpPr>
        <p:spPr>
          <a:xfrm>
            <a:off x="6238240" y="5776362"/>
            <a:ext cx="4939646" cy="95410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Наведіть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приклади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натуральних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чисел</a:t>
            </a:r>
            <a:endParaRPr lang="ru-RU" sz="2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Прямоугольник 7"/>
          <p:cNvSpPr/>
          <p:nvPr/>
        </p:nvSpPr>
        <p:spPr>
          <a:xfrm>
            <a:off x="6238240" y="5776362"/>
            <a:ext cx="4939646" cy="95410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Наведіть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приклади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цілих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чисел</a:t>
            </a:r>
            <a:endParaRPr lang="ru-RU" sz="2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875645" y="2663742"/>
                <a:ext cx="70564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ℚ</m:t>
                      </m:r>
                    </m:oMath>
                  </m:oMathPara>
                </a14:m>
                <a:endParaRPr lang="ru-RU" sz="2400" b="1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5645" y="2663742"/>
                <a:ext cx="705641" cy="7078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892700" y="1927350"/>
                <a:ext cx="1031564" cy="8980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−</m:t>
                      </m:r>
                      <m:f>
                        <m:fPr>
                          <m:ctrlPr>
                            <a:rPr lang="uk-UA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uk-UA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charset="0"/>
                            </a:rPr>
                            <m:t>𝟒</m:t>
                          </m:r>
                        </m:num>
                        <m:den>
                          <m:r>
                            <a:rPr lang="uk-UA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charset="0"/>
                            </a:rPr>
                            <m:t>𝟏𝟕</m:t>
                          </m:r>
                        </m:den>
                      </m:f>
                    </m:oMath>
                  </m:oMathPara>
                </a14:m>
                <a:endParaRPr lang="ru-RU" sz="2400" b="1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700" y="1927350"/>
                <a:ext cx="1031564" cy="89800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875228" y="3748107"/>
                <a:ext cx="489236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uk-UA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charset="0"/>
                            </a:rPr>
                            <m:t>𝟑</m:t>
                          </m:r>
                        </m:num>
                        <m:den>
                          <m:r>
                            <a:rPr lang="uk-UA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ru-RU" sz="2800" b="1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5228" y="3748107"/>
                <a:ext cx="489236" cy="89896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Прямоугольник 7"/>
          <p:cNvSpPr/>
          <p:nvPr/>
        </p:nvSpPr>
        <p:spPr>
          <a:xfrm>
            <a:off x="6238240" y="5770226"/>
            <a:ext cx="4939646" cy="95410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Наведіть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приклади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раціональних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чисел</a:t>
            </a:r>
            <a:endParaRPr lang="ru-RU" sz="2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213564" y="2197719"/>
                <a:ext cx="69442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ℝ</m:t>
                      </m:r>
                    </m:oMath>
                  </m:oMathPara>
                </a14:m>
                <a:endParaRPr lang="ru-RU" sz="2400" b="1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3564" y="2197719"/>
                <a:ext cx="694421" cy="70788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067272" y="1492396"/>
                <a:ext cx="725070" cy="5739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uk-UA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charset="0"/>
                            </a:rPr>
                          </m:ctrlPr>
                        </m:radPr>
                        <m:deg/>
                        <m:e>
                          <m:r>
                            <a:rPr lang="uk-UA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ru-RU" sz="2400" b="1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272" y="1492396"/>
                <a:ext cx="725070" cy="57394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212167" y="4714117"/>
                <a:ext cx="47160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𝒆</m:t>
                      </m:r>
                    </m:oMath>
                  </m:oMathPara>
                </a14:m>
                <a:endParaRPr lang="ru-RU" sz="2400" b="1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2167" y="4714117"/>
                <a:ext cx="471604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471530" y="3330433"/>
                <a:ext cx="52129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𝝅</m:t>
                      </m:r>
                    </m:oMath>
                  </m:oMathPara>
                </a14:m>
                <a:endParaRPr lang="ru-RU" sz="2400" b="1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1530" y="3330433"/>
                <a:ext cx="521297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Прямоугольник 7"/>
          <p:cNvSpPr/>
          <p:nvPr/>
        </p:nvSpPr>
        <p:spPr>
          <a:xfrm>
            <a:off x="6238240" y="5782498"/>
            <a:ext cx="4939646" cy="95410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Наведіть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приклади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дійсних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чисел</a:t>
            </a:r>
            <a:endParaRPr lang="ru-RU" sz="2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228899" y="1745982"/>
                <a:ext cx="62228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ℂ</m:t>
                      </m:r>
                    </m:oMath>
                  </m:oMathPara>
                </a14:m>
                <a:endParaRPr lang="ru-RU" sz="2400" b="1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899" y="1745982"/>
                <a:ext cx="622286" cy="70788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721636" y="2863574"/>
                <a:ext cx="40748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𝒊</m:t>
                      </m:r>
                    </m:oMath>
                  </m:oMathPara>
                </a14:m>
                <a:endParaRPr lang="ru-RU" sz="2400" b="1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1636" y="2863574"/>
                <a:ext cx="407483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267333" y="3853653"/>
                <a:ext cx="1500154" cy="5739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𝟏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𝒊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ru-RU" sz="2400" b="1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7333" y="3853653"/>
                <a:ext cx="1500154" cy="57394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Прямоугольник 7"/>
          <p:cNvSpPr/>
          <p:nvPr/>
        </p:nvSpPr>
        <p:spPr>
          <a:xfrm>
            <a:off x="6768934" y="5759070"/>
            <a:ext cx="4408951" cy="95410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Наведіть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приклади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комплексних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чисел</a:t>
            </a:r>
            <a:endParaRPr lang="ru-RU" sz="2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Прямоугольник 7"/>
          <p:cNvSpPr/>
          <p:nvPr/>
        </p:nvSpPr>
        <p:spPr>
          <a:xfrm>
            <a:off x="6986970" y="5779430"/>
            <a:ext cx="4190915" cy="95410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 існують інші типи чисел?</a:t>
            </a:r>
            <a:endParaRPr lang="ru-RU" sz="2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Групувати 4"/>
          <p:cNvGrpSpPr/>
          <p:nvPr/>
        </p:nvGrpSpPr>
        <p:grpSpPr>
          <a:xfrm>
            <a:off x="142240" y="715344"/>
            <a:ext cx="8859520" cy="5170657"/>
            <a:chOff x="294640" y="934562"/>
            <a:chExt cx="8859520" cy="5170657"/>
          </a:xfrm>
        </p:grpSpPr>
        <p:sp>
          <p:nvSpPr>
            <p:cNvPr id="39" name="Овал 38"/>
            <p:cNvSpPr/>
            <p:nvPr/>
          </p:nvSpPr>
          <p:spPr>
            <a:xfrm>
              <a:off x="294640" y="934562"/>
              <a:ext cx="8859520" cy="5170657"/>
            </a:xfrm>
            <a:prstGeom prst="ellipse">
              <a:avLst/>
            </a:prstGeom>
            <a:solidFill>
              <a:srgbClr val="128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489038" y="1274436"/>
              <a:ext cx="7112123" cy="4490142"/>
            </a:xfrm>
            <a:prstGeom prst="ellipse">
              <a:avLst/>
            </a:prstGeom>
            <a:solidFill>
              <a:srgbClr val="3C5A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804598" y="1888057"/>
              <a:ext cx="5546457" cy="3501680"/>
            </a:xfrm>
            <a:prstGeom prst="ellipse">
              <a:avLst/>
            </a:prstGeom>
            <a:solidFill>
              <a:srgbClr val="A773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1153916" y="2576277"/>
              <a:ext cx="3780072" cy="2386497"/>
            </a:xfrm>
            <a:prstGeom prst="ellipse">
              <a:avLst/>
            </a:prstGeom>
            <a:solidFill>
              <a:srgbClr val="6044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1600794" y="3177490"/>
              <a:ext cx="2204720" cy="1391920"/>
            </a:xfrm>
            <a:prstGeom prst="ellipse">
              <a:avLst/>
            </a:prstGeom>
            <a:solidFill>
              <a:srgbClr val="2B5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703154" y="3519507"/>
                  <a:ext cx="681597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ℕ</m:t>
                        </m:r>
                      </m:oMath>
                    </m:oMathPara>
                  </a14:m>
                  <a:endParaRPr lang="ru-RU" sz="2400" b="1" dirty="0">
                    <a:solidFill>
                      <a:schemeClr val="bg1"/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3154" y="3519507"/>
                  <a:ext cx="681597" cy="707886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2037773" y="3377287"/>
                  <a:ext cx="48923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uk-UA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𝟏</m:t>
                        </m:r>
                      </m:oMath>
                    </m:oMathPara>
                  </a14:m>
                  <a:endParaRPr lang="ru-RU" sz="2400" b="1" dirty="0">
                    <a:solidFill>
                      <a:schemeClr val="bg1"/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37773" y="3377287"/>
                  <a:ext cx="489236" cy="523220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2218998" y="3864074"/>
                  <a:ext cx="48923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uk-UA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𝟐</m:t>
                        </m:r>
                      </m:oMath>
                    </m:oMathPara>
                  </a14:m>
                  <a:endParaRPr lang="ru-RU" sz="2400" b="1" dirty="0">
                    <a:solidFill>
                      <a:schemeClr val="bg1"/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18998" y="3864074"/>
                  <a:ext cx="489236" cy="523220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3868907" y="3170085"/>
                  <a:ext cx="62228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ℤ</m:t>
                        </m:r>
                      </m:oMath>
                    </m:oMathPara>
                  </a14:m>
                  <a:endParaRPr lang="ru-RU" sz="2400" b="1" dirty="0">
                    <a:solidFill>
                      <a:schemeClr val="bg1"/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8907" y="3170085"/>
                  <a:ext cx="622286" cy="707886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2037773" y="2697085"/>
                  <a:ext cx="75693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uk-UA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−</m:t>
                        </m:r>
                        <m:r>
                          <a:rPr lang="uk-UA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𝟏</m:t>
                        </m:r>
                      </m:oMath>
                    </m:oMathPara>
                  </a14:m>
                  <a:endParaRPr lang="ru-RU" sz="2400" b="1" dirty="0">
                    <a:solidFill>
                      <a:schemeClr val="bg1"/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37773" y="2697085"/>
                  <a:ext cx="756938" cy="523220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3666631" y="4056773"/>
                  <a:ext cx="75693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uk-UA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−</m:t>
                        </m:r>
                        <m:r>
                          <a:rPr lang="uk-UA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𝟐</m:t>
                        </m:r>
                      </m:oMath>
                    </m:oMathPara>
                  </a14:m>
                  <a:endParaRPr lang="ru-RU" sz="2400" b="1" dirty="0">
                    <a:solidFill>
                      <a:schemeClr val="bg1"/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6631" y="4056773"/>
                  <a:ext cx="756938" cy="523220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5028045" y="2816142"/>
                  <a:ext cx="705641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ℚ</m:t>
                        </m:r>
                      </m:oMath>
                    </m:oMathPara>
                  </a14:m>
                  <a:endParaRPr lang="ru-RU" sz="2400" b="1" dirty="0">
                    <a:solidFill>
                      <a:schemeClr val="bg1"/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8045" y="2816142"/>
                  <a:ext cx="705641" cy="707886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4045100" y="2079750"/>
                  <a:ext cx="1031564" cy="89800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uk-UA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−</m:t>
                        </m:r>
                        <m:f>
                          <m:fPr>
                            <m:ctrlPr>
                              <a:rPr lang="uk-UA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charset="0"/>
                              </a:rPr>
                            </m:ctrlPr>
                          </m:fPr>
                          <m:num>
                            <m:r>
                              <a:rPr lang="uk-UA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uk-UA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𝟏𝟕</m:t>
                            </m:r>
                          </m:den>
                        </m:f>
                      </m:oMath>
                    </m:oMathPara>
                  </a14:m>
                  <a:endParaRPr lang="ru-RU" sz="2400" b="1" dirty="0">
                    <a:solidFill>
                      <a:schemeClr val="bg1"/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5100" y="2079750"/>
                  <a:ext cx="1031564" cy="898003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5027628" y="3900507"/>
                  <a:ext cx="489236" cy="8989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charset="0"/>
                              </a:rPr>
                            </m:ctrlPr>
                          </m:fPr>
                          <m:num>
                            <m:r>
                              <a:rPr lang="uk-UA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uk-UA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𝟒</m:t>
                            </m:r>
                          </m:den>
                        </m:f>
                      </m:oMath>
                    </m:oMathPara>
                  </a14:m>
                  <a:endParaRPr lang="ru-RU" sz="2800" b="1" dirty="0">
                    <a:solidFill>
                      <a:schemeClr val="bg1"/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7628" y="3900507"/>
                  <a:ext cx="489236" cy="898964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6365964" y="2350119"/>
                  <a:ext cx="694421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ℝ</m:t>
                        </m:r>
                      </m:oMath>
                    </m:oMathPara>
                  </a14:m>
                  <a:endParaRPr lang="ru-RU" sz="2400" b="1" dirty="0">
                    <a:solidFill>
                      <a:schemeClr val="bg1"/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65964" y="2350119"/>
                  <a:ext cx="694421" cy="707886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5219672" y="1644796"/>
                  <a:ext cx="725070" cy="5739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uk-UA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charset="0"/>
                              </a:rPr>
                            </m:ctrlPr>
                          </m:radPr>
                          <m:deg/>
                          <m:e>
                            <m:r>
                              <a:rPr lang="uk-UA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𝟐</m:t>
                            </m:r>
                          </m:e>
                        </m:rad>
                      </m:oMath>
                    </m:oMathPara>
                  </a14:m>
                  <a:endParaRPr lang="ru-RU" sz="2400" b="1" dirty="0">
                    <a:solidFill>
                      <a:schemeClr val="bg1"/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9672" y="1644796"/>
                  <a:ext cx="725070" cy="573940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5364567" y="4866517"/>
                  <a:ext cx="47160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𝒆</m:t>
                        </m:r>
                      </m:oMath>
                    </m:oMathPara>
                  </a14:m>
                  <a:endParaRPr lang="ru-RU" sz="2400" b="1" dirty="0">
                    <a:solidFill>
                      <a:schemeClr val="bg1"/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4567" y="4866517"/>
                  <a:ext cx="471604" cy="523220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6623930" y="3482833"/>
                  <a:ext cx="52129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𝝅</m:t>
                        </m:r>
                      </m:oMath>
                    </m:oMathPara>
                  </a14:m>
                  <a:endParaRPr lang="ru-RU" sz="2400" b="1" dirty="0">
                    <a:solidFill>
                      <a:schemeClr val="bg1"/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3930" y="3482833"/>
                  <a:ext cx="521297" cy="523220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7381299" y="1898382"/>
                  <a:ext cx="62228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ℂ</m:t>
                        </m:r>
                      </m:oMath>
                    </m:oMathPara>
                  </a14:m>
                  <a:endParaRPr lang="ru-RU" sz="2400" b="1" dirty="0">
                    <a:solidFill>
                      <a:schemeClr val="bg1"/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1299" y="1898382"/>
                  <a:ext cx="622286" cy="707886"/>
                </a:xfrm>
                <a:prstGeom prst="rect">
                  <a:avLst/>
                </a:prstGeom>
                <a:blipFill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7874036" y="3015974"/>
                  <a:ext cx="40748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𝒊</m:t>
                        </m:r>
                      </m:oMath>
                    </m:oMathPara>
                  </a14:m>
                  <a:endParaRPr lang="ru-RU" sz="2400" b="1" dirty="0">
                    <a:solidFill>
                      <a:schemeClr val="bg1"/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4036" y="3015974"/>
                  <a:ext cx="407483" cy="523220"/>
                </a:xfrm>
                <a:prstGeom prst="rect">
                  <a:avLst/>
                </a:prstGeom>
                <a:blipFill>
                  <a:blip r:embed="rId3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7419733" y="4006053"/>
                  <a:ext cx="1500154" cy="5739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+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𝒊</m:t>
                        </m:r>
                        <m:rad>
                          <m:radPr>
                            <m:degHide m:val="on"/>
                            <m:ctrlPr>
                              <a:rPr lang="en-US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𝟑</m:t>
                            </m:r>
                          </m:e>
                        </m:rad>
                      </m:oMath>
                    </m:oMathPara>
                  </a14:m>
                  <a:endParaRPr lang="ru-RU" sz="2400" b="1" dirty="0">
                    <a:solidFill>
                      <a:schemeClr val="bg1"/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19733" y="4006053"/>
                  <a:ext cx="1500154" cy="573940"/>
                </a:xfrm>
                <a:prstGeom prst="rect">
                  <a:avLst/>
                </a:prstGeom>
                <a:blipFill>
                  <a:blip r:embed="rId3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Блок-схема: знак завершення 5"/>
          <p:cNvSpPr/>
          <p:nvPr/>
        </p:nvSpPr>
        <p:spPr>
          <a:xfrm>
            <a:off x="187865" y="4060324"/>
            <a:ext cx="7942021" cy="1145629"/>
          </a:xfrm>
          <a:prstGeom prst="flowChartTerminator">
            <a:avLst/>
          </a:prstGeom>
          <a:solidFill>
            <a:srgbClr val="545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735901" y="4275391"/>
                <a:ext cx="688932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ℕ</m:t>
                      </m:r>
                      <m:r>
                        <a:rPr lang="ru-RU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⊂</m:t>
                      </m:r>
                      <m:r>
                        <a:rPr lang="ru-RU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ℤ</m:t>
                      </m:r>
                      <m:r>
                        <a:rPr lang="ru-RU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⊂</m:t>
                      </m:r>
                      <m:r>
                        <a:rPr lang="ru-RU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ℚ</m:t>
                      </m:r>
                      <m:r>
                        <a:rPr lang="ru-RU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⊂</m:t>
                      </m:r>
                      <m:r>
                        <a:rPr lang="ru-RU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ℝ</m:t>
                      </m:r>
                      <m:r>
                        <a:rPr lang="ru-RU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⊂</m:t>
                      </m:r>
                      <m:r>
                        <a:rPr lang="ru-RU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ℂ</m:t>
                      </m:r>
                      <m:r>
                        <a:rPr lang="ru-RU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⊂</m:t>
                      </m:r>
                      <m:r>
                        <a:rPr lang="ru-RU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ℍ</m:t>
                      </m:r>
                      <m:r>
                        <a:rPr lang="ru-RU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⊂</m:t>
                      </m:r>
                      <m:r>
                        <a:rPr lang="ru-RU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𝕆</m:t>
                      </m:r>
                    </m:oMath>
                  </m:oMathPara>
                </a14:m>
                <a:endParaRPr lang="ru-RU" sz="2400" b="1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901" y="4275391"/>
                <a:ext cx="6889322" cy="707886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Виноска 1 (межа й риска) 68"/>
          <p:cNvSpPr/>
          <p:nvPr/>
        </p:nvSpPr>
        <p:spPr>
          <a:xfrm>
            <a:off x="8154986" y="3168972"/>
            <a:ext cx="3022899" cy="487551"/>
          </a:xfrm>
          <a:prstGeom prst="accentBorderCallout1">
            <a:avLst>
              <a:gd name="adj1" fmla="val 18750"/>
              <a:gd name="adj2" fmla="val -8333"/>
              <a:gd name="adj3" fmla="val 235457"/>
              <a:gd name="adj4" fmla="val -65027"/>
            </a:avLst>
          </a:prstGeom>
          <a:solidFill>
            <a:srgbClr val="A77315"/>
          </a:solidFill>
          <a:ln w="28575">
            <a:solidFill>
              <a:srgbClr val="A773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КВАТЕРНІОНИ</a:t>
            </a:r>
            <a:endParaRPr lang="uk-UA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Виноска 1 (межа й риска) 69"/>
          <p:cNvSpPr/>
          <p:nvPr/>
        </p:nvSpPr>
        <p:spPr>
          <a:xfrm>
            <a:off x="8129119" y="5423076"/>
            <a:ext cx="3022899" cy="487551"/>
          </a:xfrm>
          <a:prstGeom prst="accentBorderCallout1">
            <a:avLst>
              <a:gd name="adj1" fmla="val 18750"/>
              <a:gd name="adj2" fmla="val -8333"/>
              <a:gd name="adj3" fmla="val -94319"/>
              <a:gd name="adj4" fmla="val -25872"/>
            </a:avLst>
          </a:prstGeom>
          <a:solidFill>
            <a:srgbClr val="A77315"/>
          </a:solidFill>
          <a:ln w="28575">
            <a:solidFill>
              <a:srgbClr val="A773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ОКТОНІОНИ</a:t>
            </a:r>
            <a:endParaRPr lang="uk-UA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2" name="Рисунок 71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3" y="5616787"/>
            <a:ext cx="1124957" cy="1124957"/>
          </a:xfrm>
          <a:prstGeom prst="rect">
            <a:avLst/>
          </a:prstGeom>
        </p:spPr>
      </p:pic>
      <p:sp>
        <p:nvSpPr>
          <p:cNvPr id="74" name="Виноска-хмарка 73"/>
          <p:cNvSpPr/>
          <p:nvPr/>
        </p:nvSpPr>
        <p:spPr>
          <a:xfrm>
            <a:off x="1372592" y="6060966"/>
            <a:ext cx="1746528" cy="700063"/>
          </a:xfrm>
          <a:prstGeom prst="cloudCallout">
            <a:avLst>
              <a:gd name="adj1" fmla="val -66405"/>
              <a:gd name="adj2" fmla="val -56507"/>
            </a:avLst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Цікаво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Виноска-хмарка 74"/>
              <p:cNvSpPr/>
              <p:nvPr/>
            </p:nvSpPr>
            <p:spPr>
              <a:xfrm>
                <a:off x="2056711" y="5533794"/>
                <a:ext cx="4071656" cy="1308606"/>
              </a:xfrm>
              <a:prstGeom prst="cloudCallout">
                <a:avLst>
                  <a:gd name="adj1" fmla="val -72558"/>
                  <a:gd name="adj2" fmla="val -14582"/>
                </a:avLst>
              </a:prstGeom>
              <a:solidFill>
                <a:srgbClr val="3C5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uk-UA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ℍ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𝒊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𝕆</m:t>
                    </m:r>
                  </m:oMath>
                </a14:m>
                <a:r>
                  <a:rPr lang="en-US" sz="2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– </a:t>
                </a:r>
                <a:r>
                  <a:rPr lang="uk-UA" sz="2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приклади гіперкомплексних чисел</a:t>
                </a:r>
              </a:p>
            </p:txBody>
          </p:sp>
        </mc:Choice>
        <mc:Fallback xmlns="">
          <p:sp>
            <p:nvSpPr>
              <p:cNvPr id="75" name="Виноска-хмарка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6711" y="5533794"/>
                <a:ext cx="4071656" cy="1308606"/>
              </a:xfrm>
              <a:prstGeom prst="cloudCallout">
                <a:avLst>
                  <a:gd name="adj1" fmla="val -72558"/>
                  <a:gd name="adj2" fmla="val -14582"/>
                </a:avLst>
              </a:prstGeom>
              <a:blipFill>
                <a:blip r:embed="rId3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32227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5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2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50"/>
                            </p:stCondLst>
                            <p:childTnLst>
                              <p:par>
                                <p:cTn id="1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8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5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50"/>
                            </p:stCondLst>
                            <p:childTnLst>
                              <p:par>
                                <p:cTn id="1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00"/>
                            </p:stCondLst>
                            <p:childTnLst>
                              <p:par>
                                <p:cTn id="1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750"/>
                            </p:stCondLst>
                            <p:childTnLst>
                              <p:par>
                                <p:cTn id="2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1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50"/>
                            </p:stCondLst>
                            <p:childTnLst>
                              <p:par>
                                <p:cTn id="2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1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50"/>
                            </p:stCondLst>
                            <p:childTnLst>
                              <p:par>
                                <p:cTn id="2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500"/>
                            </p:stCondLst>
                            <p:childTnLst>
                              <p:par>
                                <p:cTn id="2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9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3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7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1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0 L -0.15365 -0.13866 " pathEditMode="relative" rAng="0" ptsTypes="AA">
                                      <p:cBhvr>
                                        <p:cTn id="3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2" y="-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500"/>
                            </p:stCondLst>
                            <p:childTnLst>
                              <p:par>
                                <p:cTn id="3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1000"/>
                            </p:stCondLst>
                            <p:childTnLst>
                              <p:par>
                                <p:cTn id="3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2000"/>
                            </p:stCondLst>
                            <p:childTnLst>
                              <p:par>
                                <p:cTn id="3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7" dur="25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25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9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250"/>
                            </p:stCondLst>
                            <p:childTnLst>
                              <p:par>
                                <p:cTn id="3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25" grpId="0" animBg="1"/>
      <p:bldP spid="25" grpId="1" animBg="1"/>
      <p:bldP spid="20" grpId="0" animBg="1"/>
      <p:bldP spid="20" grpId="1" animBg="1"/>
      <p:bldP spid="14" grpId="0" animBg="1"/>
      <p:bldP spid="14" grpId="1" animBg="1"/>
      <p:bldP spid="4" grpId="0"/>
      <p:bldP spid="8" grpId="0" animBg="1"/>
      <p:bldP spid="8" grpId="1" animBg="1"/>
      <p:bldP spid="8" grpId="2" animBg="1"/>
      <p:bldP spid="2" grpId="0" animBg="1"/>
      <p:bldP spid="2" grpId="1" animBg="1"/>
      <p:bldP spid="10" grpId="0"/>
      <p:bldP spid="10" grpId="1"/>
      <p:bldP spid="11" grpId="0"/>
      <p:bldP spid="11" grpId="1"/>
      <p:bldP spid="13" grpId="0"/>
      <p:bldP spid="13" grpId="1"/>
      <p:bldP spid="15" grpId="0"/>
      <p:bldP spid="15" grpId="1"/>
      <p:bldP spid="16" grpId="0"/>
      <p:bldP spid="16" grpId="1"/>
      <p:bldP spid="17" grpId="0"/>
      <p:bldP spid="17" grpId="1"/>
      <p:bldP spid="18" grpId="0" animBg="1"/>
      <p:bldP spid="18" grpId="1" animBg="1"/>
      <p:bldP spid="19" grpId="0" animBg="1"/>
      <p:bldP spid="19" grpId="1" animBg="1"/>
      <p:bldP spid="21" grpId="0"/>
      <p:bldP spid="21" grpId="1"/>
      <p:bldP spid="22" grpId="0"/>
      <p:bldP spid="22" grpId="1"/>
      <p:bldP spid="23" grpId="0"/>
      <p:bldP spid="23" grpId="1"/>
      <p:bldP spid="24" grpId="0" animBg="1"/>
      <p:bldP spid="24" grpId="1" animBg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 animBg="1"/>
      <p:bldP spid="30" grpId="1" animBg="1"/>
      <p:bldP spid="32" grpId="0"/>
      <p:bldP spid="32" grpId="1"/>
      <p:bldP spid="33" grpId="0"/>
      <p:bldP spid="33" grpId="1"/>
      <p:bldP spid="34" grpId="0"/>
      <p:bldP spid="34" grpId="1"/>
      <p:bldP spid="35" grpId="0" animBg="1"/>
      <p:bldP spid="35" grpId="1" animBg="1"/>
      <p:bldP spid="38" grpId="0" animBg="1"/>
      <p:bldP spid="38" grpId="1" animBg="1"/>
      <p:bldP spid="6" grpId="0" animBg="1"/>
      <p:bldP spid="68" grpId="0"/>
      <p:bldP spid="69" grpId="0" animBg="1"/>
      <p:bldP spid="70" grpId="0" animBg="1"/>
      <p:bldP spid="74" grpId="0" animBg="1"/>
      <p:bldP spid="74" grpId="1" animBg="1"/>
      <p:bldP spid="7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090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Показникова</a:t>
            </a:r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функція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7"/>
              <p:cNvSpPr/>
              <p:nvPr/>
            </p:nvSpPr>
            <p:spPr>
              <a:xfrm>
                <a:off x="0" y="637391"/>
                <a:ext cx="5969552" cy="1481881"/>
              </a:xfrm>
              <a:prstGeom prst="rect">
                <a:avLst/>
              </a:prstGeom>
              <a:solidFill>
                <a:srgbClr val="455B6F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Функція виду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sup>
                    </m:sSup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d>
                      <m:dPr>
                        <m:begChr m:val="|"/>
                        <m:endChr m:val=""/>
                        <m:ctrlP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b="1" i="1" smtClean="0"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eqArrPr>
                          <m:e>
                            <m:r>
                              <a:rPr lang="en-US" sz="2800" b="1" i="1" smtClean="0"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  <m:r>
                              <a:rPr lang="en-US" sz="2800" b="1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&gt;</m:t>
                            </m:r>
                            <m:r>
                              <a:rPr lang="en-US" sz="2800" b="1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2800" b="1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𝒂</m:t>
                            </m:r>
                            <m:r>
                              <a:rPr lang="en-US" sz="2800" b="1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≠</m:t>
                            </m:r>
                            <m:r>
                              <a:rPr lang="en-US" sz="2800" b="1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e>
                        </m:eqArr>
                      </m:e>
                    </m:d>
                  </m:oMath>
                </a14:m>
                <a:endParaRPr lang="en-US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називається </a:t>
                </a:r>
                <a:r>
                  <a:rPr lang="uk-UA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показниковою</a:t>
                </a:r>
                <a:endParaRPr lang="en-US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37391"/>
                <a:ext cx="5969552" cy="1481881"/>
              </a:xfrm>
              <a:prstGeom prst="rect">
                <a:avLst/>
              </a:prstGeom>
              <a:blipFill>
                <a:blip r:embed="rId3"/>
                <a:stretch>
                  <a:fillRect b="-1070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7"/>
              <p:cNvSpPr/>
              <p:nvPr/>
            </p:nvSpPr>
            <p:spPr>
              <a:xfrm>
                <a:off x="7498080" y="734725"/>
                <a:ext cx="4693920" cy="1087734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Наприклад: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e>
                        <m:sup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sup>
                      </m:sSup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</m:t>
                      </m:r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𝟎</m:t>
                          </m:r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,</m:t>
                          </m:r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</m:e>
                        <m:sup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sup>
                      </m:sSup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</m:t>
                      </m:r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 smtClean="0"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2800" b="1" i="1" smtClean="0">
                                      <a:effectLst/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b="1" i="1" smtClean="0">
                                      <a:effectLst/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𝟐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080" y="734725"/>
                <a:ext cx="4693920" cy="1087734"/>
              </a:xfrm>
              <a:prstGeom prst="rect">
                <a:avLst/>
              </a:prstGeom>
              <a:blipFill>
                <a:blip r:embed="rId4"/>
                <a:stretch>
                  <a:fillRect t="-618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7"/>
              <p:cNvSpPr/>
              <p:nvPr/>
            </p:nvSpPr>
            <p:spPr>
              <a:xfrm>
                <a:off x="7498080" y="718072"/>
                <a:ext cx="4693920" cy="954107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Побудуємо: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e>
                        <m:sup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080" y="718072"/>
                <a:ext cx="4693920" cy="954107"/>
              </a:xfrm>
              <a:prstGeom prst="rect">
                <a:avLst/>
              </a:prstGeom>
              <a:blipFill>
                <a:blip r:embed="rId5"/>
                <a:stretch>
                  <a:fillRect t="-705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112" y="2493140"/>
            <a:ext cx="5118930" cy="43361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1550" y="1839112"/>
            <a:ext cx="5118930" cy="4336180"/>
          </a:xfrm>
          <a:prstGeom prst="rect">
            <a:avLst/>
          </a:prstGeom>
        </p:spPr>
      </p:pic>
      <p:sp>
        <p:nvSpPr>
          <p:cNvPr id="15" name="Прямоугольник 7"/>
          <p:cNvSpPr/>
          <p:nvPr/>
        </p:nvSpPr>
        <p:spPr>
          <a:xfrm>
            <a:off x="832151" y="2205189"/>
            <a:ext cx="3551044" cy="461665"/>
          </a:xfrm>
          <a:prstGeom prst="rect">
            <a:avLst/>
          </a:prstGeom>
          <a:solidFill>
            <a:srgbClr val="545454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Деякі цілі значення</a:t>
            </a:r>
          </a:p>
        </p:txBody>
      </p:sp>
      <p:sp>
        <p:nvSpPr>
          <p:cNvPr id="16" name="Прямоугольник 7"/>
          <p:cNvSpPr/>
          <p:nvPr/>
        </p:nvSpPr>
        <p:spPr>
          <a:xfrm>
            <a:off x="6341550" y="6287551"/>
            <a:ext cx="5492037" cy="523220"/>
          </a:xfrm>
          <a:prstGeom prst="rect">
            <a:avLst/>
          </a:prstGeom>
          <a:solidFill>
            <a:srgbClr val="545454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+деякі дробові значення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/>
          <a:srcRect l="47836"/>
          <a:stretch/>
        </p:blipFill>
        <p:spPr>
          <a:xfrm>
            <a:off x="254000" y="2132549"/>
            <a:ext cx="2895314" cy="470169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3"/>
          <a:stretch/>
        </p:blipFill>
        <p:spPr>
          <a:xfrm>
            <a:off x="243840" y="2132549"/>
            <a:ext cx="2905760" cy="47016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7"/>
              <p:cNvSpPr/>
              <p:nvPr/>
            </p:nvSpPr>
            <p:spPr>
              <a:xfrm>
                <a:off x="1890855" y="6175292"/>
                <a:ext cx="1684713" cy="523220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∈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ℝ</m:t>
                      </m:r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0855" y="6175292"/>
                <a:ext cx="1684713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890855" y="4007202"/>
                <a:ext cx="133267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𝑦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  <m:t>2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ru-RU" sz="24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0855" y="4007202"/>
                <a:ext cx="1332673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Виноска 1 (межа й риска) 30"/>
          <p:cNvSpPr/>
          <p:nvPr/>
        </p:nvSpPr>
        <p:spPr>
          <a:xfrm>
            <a:off x="4184725" y="2436021"/>
            <a:ext cx="3569654" cy="838230"/>
          </a:xfrm>
          <a:prstGeom prst="accentBorderCallout1">
            <a:avLst>
              <a:gd name="adj1" fmla="val 47537"/>
              <a:gd name="adj2" fmla="val -9400"/>
              <a:gd name="adj3" fmla="val 186045"/>
              <a:gd name="adj4" fmla="val -46605"/>
            </a:avLst>
          </a:prstGeom>
          <a:solidFill>
            <a:srgbClr val="A77315"/>
          </a:solidFill>
          <a:ln w="28575">
            <a:solidFill>
              <a:srgbClr val="A773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Показникова</a:t>
            </a:r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функція з основою 2</a:t>
            </a:r>
            <a:endParaRPr lang="uk-UA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043" y="5616787"/>
            <a:ext cx="1124957" cy="11249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Виноска-хмарка 33"/>
              <p:cNvSpPr/>
              <p:nvPr/>
            </p:nvSpPr>
            <p:spPr>
              <a:xfrm>
                <a:off x="6096000" y="5240555"/>
                <a:ext cx="4071656" cy="1308606"/>
              </a:xfrm>
              <a:prstGeom prst="cloudCallout">
                <a:avLst>
                  <a:gd name="adj1" fmla="val 70355"/>
                  <a:gd name="adj2" fmla="val 13550"/>
                </a:avLst>
              </a:prstGeom>
              <a:solidFill>
                <a:srgbClr val="3C5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Можливий інший запис, наприклад: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𝒈</m:t>
                    </m:r>
                    <m:d>
                      <m:dPr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  <m:r>
                      <a:rPr lang="en-US" sz="20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sup>
                    </m:sSup>
                  </m:oMath>
                </a14:m>
                <a:endParaRPr lang="uk-UA" sz="2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Виноска-хмарка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240555"/>
                <a:ext cx="4071656" cy="1308606"/>
              </a:xfrm>
              <a:prstGeom prst="cloudCallout">
                <a:avLst>
                  <a:gd name="adj1" fmla="val 70355"/>
                  <a:gd name="adj2" fmla="val 13550"/>
                </a:avLst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Виноска 1 (межа й риска) 34"/>
              <p:cNvSpPr/>
              <p:nvPr/>
            </p:nvSpPr>
            <p:spPr>
              <a:xfrm>
                <a:off x="3784679" y="4831744"/>
                <a:ext cx="3899825" cy="838230"/>
              </a:xfrm>
              <a:prstGeom prst="accentBorderCallout1">
                <a:avLst>
                  <a:gd name="adj1" fmla="val 38446"/>
                  <a:gd name="adj2" fmla="val -8007"/>
                  <a:gd name="adj3" fmla="val -30362"/>
                  <a:gd name="adj4" fmla="val -52847"/>
                </a:avLst>
              </a:prstGeom>
              <a:solidFill>
                <a:srgbClr val="A77315"/>
              </a:solidFill>
              <a:ln w="28575">
                <a:solidFill>
                  <a:srgbClr val="A773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Степінь числа 2 з дійсним показником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</m:oMath>
                </a14:m>
                <a:endParaRPr lang="uk-UA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Виноска 1 (межа й риска)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4679" y="4831744"/>
                <a:ext cx="3899825" cy="838230"/>
              </a:xfrm>
              <a:prstGeom prst="accentBorderCallout1">
                <a:avLst>
                  <a:gd name="adj1" fmla="val 38446"/>
                  <a:gd name="adj2" fmla="val -8007"/>
                  <a:gd name="adj3" fmla="val -30362"/>
                  <a:gd name="adj4" fmla="val -52847"/>
                </a:avLst>
              </a:prstGeom>
              <a:blipFill>
                <a:blip r:embed="rId14"/>
                <a:stretch>
                  <a:fillRect/>
                </a:stretch>
              </a:blipFill>
              <a:ln w="28575">
                <a:solidFill>
                  <a:srgbClr val="A77315"/>
                </a:solidFill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Овал 35"/>
          <p:cNvSpPr/>
          <p:nvPr/>
        </p:nvSpPr>
        <p:spPr>
          <a:xfrm rot="12612965" flipH="1">
            <a:off x="1648459" y="4521348"/>
            <a:ext cx="96521" cy="94651"/>
          </a:xfrm>
          <a:prstGeom prst="ellipse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886" y="5708758"/>
            <a:ext cx="1089316" cy="10893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7"/>
              <p:cNvSpPr/>
              <p:nvPr/>
            </p:nvSpPr>
            <p:spPr>
              <a:xfrm>
                <a:off x="5610030" y="6025941"/>
                <a:ext cx="5567855" cy="523220"/>
              </a:xfrm>
              <a:prstGeom prst="rect">
                <a:avLst/>
              </a:prstGeom>
              <a:solidFill>
                <a:srgbClr val="726F54"/>
              </a:solidFill>
              <a:ln>
                <a:noFill/>
              </a:ln>
              <a:effectLst>
                <a:softEdge rad="0"/>
              </a:effectLst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Чи існує функція при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ru-RU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0030" y="6025941"/>
                <a:ext cx="5567855" cy="523220"/>
              </a:xfrm>
              <a:prstGeom prst="rect">
                <a:avLst/>
              </a:prstGeom>
              <a:blipFill>
                <a:blip r:embed="rId16"/>
                <a:stretch>
                  <a:fillRect t="-14118" b="-31765"/>
                </a:stretch>
              </a:blipFill>
              <a:ln>
                <a:noFill/>
              </a:ln>
              <a:effectLst>
                <a:softEdge rad="0"/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Рисунок 4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734" y="2050442"/>
            <a:ext cx="5629748" cy="4691302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734" y="2050442"/>
            <a:ext cx="5629748" cy="4691302"/>
          </a:xfrm>
          <a:prstGeom prst="rect">
            <a:avLst/>
          </a:prstGeom>
        </p:spPr>
      </p:pic>
      <p:sp>
        <p:nvSpPr>
          <p:cNvPr id="46" name="Виноска 1 (межа й риска) 45"/>
          <p:cNvSpPr/>
          <p:nvPr/>
        </p:nvSpPr>
        <p:spPr>
          <a:xfrm>
            <a:off x="2486005" y="5156767"/>
            <a:ext cx="3899825" cy="838230"/>
          </a:xfrm>
          <a:prstGeom prst="accentBorderCallout1">
            <a:avLst>
              <a:gd name="adj1" fmla="val 59658"/>
              <a:gd name="adj2" fmla="val -8984"/>
              <a:gd name="adj3" fmla="val -33392"/>
              <a:gd name="adj4" fmla="val -28423"/>
            </a:avLst>
          </a:prstGeom>
          <a:solidFill>
            <a:srgbClr val="A77315"/>
          </a:solidFill>
          <a:ln w="28575">
            <a:solidFill>
              <a:srgbClr val="A773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Показникова</a:t>
            </a:r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функція</a:t>
            </a:r>
            <a:endParaRPr lang="uk-UA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Виноска 1 (межа й риска) 46"/>
          <p:cNvSpPr/>
          <p:nvPr/>
        </p:nvSpPr>
        <p:spPr>
          <a:xfrm flipH="1">
            <a:off x="6088712" y="3226384"/>
            <a:ext cx="3906187" cy="838230"/>
          </a:xfrm>
          <a:prstGeom prst="accentBorderCallout1">
            <a:avLst>
              <a:gd name="adj1" fmla="val 47537"/>
              <a:gd name="adj2" fmla="val -8007"/>
              <a:gd name="adj3" fmla="val 189328"/>
              <a:gd name="adj4" fmla="val -34285"/>
            </a:avLst>
          </a:prstGeom>
          <a:solidFill>
            <a:srgbClr val="A77315"/>
          </a:solidFill>
          <a:ln w="28575">
            <a:solidFill>
              <a:srgbClr val="A773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</a:t>
            </a:r>
            <a:r>
              <a:rPr lang="uk-UA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показникова</a:t>
            </a:r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функція</a:t>
            </a:r>
            <a:endParaRPr lang="uk-UA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886" y="5708758"/>
            <a:ext cx="1089316" cy="1089316"/>
          </a:xfrm>
          <a:prstGeom prst="rect">
            <a:avLst/>
          </a:prstGeom>
        </p:spPr>
      </p:pic>
      <p:sp>
        <p:nvSpPr>
          <p:cNvPr id="49" name="Прямоугольник 7"/>
          <p:cNvSpPr/>
          <p:nvPr/>
        </p:nvSpPr>
        <p:spPr>
          <a:xfrm>
            <a:off x="5590946" y="5779430"/>
            <a:ext cx="5586939" cy="95410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 може отриманий графік перетнути вісь абсцис?</a:t>
            </a:r>
            <a:endParaRPr lang="ru-RU" sz="2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Прямоугольник 7"/>
              <p:cNvSpPr/>
              <p:nvPr/>
            </p:nvSpPr>
            <p:spPr>
              <a:xfrm>
                <a:off x="7125194" y="2250972"/>
                <a:ext cx="3429765" cy="928011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𝒏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𝒏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5194" y="2250972"/>
                <a:ext cx="3429765" cy="92801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Прямоугольник 7"/>
              <p:cNvSpPr/>
              <p:nvPr/>
            </p:nvSpPr>
            <p:spPr>
              <a:xfrm>
                <a:off x="7125194" y="3436894"/>
                <a:ext cx="3429765" cy="898964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𝟒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𝟒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5194" y="3436894"/>
                <a:ext cx="3429765" cy="89896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" name="Рисунок 5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8709" y="5616787"/>
            <a:ext cx="1124957" cy="11249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3" name="Виноска-хмарка 52"/>
              <p:cNvSpPr/>
              <p:nvPr/>
            </p:nvSpPr>
            <p:spPr>
              <a:xfrm>
                <a:off x="6376076" y="5533794"/>
                <a:ext cx="4071656" cy="1308606"/>
              </a:xfrm>
              <a:prstGeom prst="cloudCallout">
                <a:avLst>
                  <a:gd name="adj1" fmla="val 66430"/>
                  <a:gd name="adj2" fmla="val -6042"/>
                </a:avLst>
              </a:prstGeom>
              <a:solidFill>
                <a:srgbClr val="3C5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Вісь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</m:oMath>
                </a14:m>
                <a:r>
                  <a:rPr lang="uk-UA" sz="2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є асимптотою цього графіка</a:t>
                </a:r>
              </a:p>
            </p:txBody>
          </p:sp>
        </mc:Choice>
        <mc:Fallback xmlns="">
          <p:sp>
            <p:nvSpPr>
              <p:cNvPr id="53" name="Виноска-хмарка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6076" y="5533794"/>
                <a:ext cx="4071656" cy="1308606"/>
              </a:xfrm>
              <a:prstGeom prst="cloudCallout">
                <a:avLst>
                  <a:gd name="adj1" fmla="val 66430"/>
                  <a:gd name="adj2" fmla="val -6042"/>
                </a:avLst>
              </a:prstGeom>
              <a:blipFill>
                <a:blip r:embed="rId2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00219"/>
            <a:ext cx="831797" cy="83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9073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75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25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4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2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"/>
                            </p:stCondLst>
                            <p:childTnLst>
                              <p:par>
                                <p:cTn id="10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4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0"/>
                            </p:stCondLst>
                            <p:childTnLst>
                              <p:par>
                                <p:cTn id="12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6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9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2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2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0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5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4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7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50"/>
                            </p:stCondLst>
                            <p:childTnLst>
                              <p:par>
                                <p:cTn id="1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3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1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4" dur="2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6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50"/>
                            </p:stCondLst>
                            <p:childTnLst>
                              <p:par>
                                <p:cTn id="1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00"/>
                            </p:stCondLst>
                            <p:childTnLst>
                              <p:par>
                                <p:cTn id="20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5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000"/>
                            </p:stCondLst>
                            <p:childTnLst>
                              <p:par>
                                <p:cTn id="2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 animBg="1"/>
      <p:bldP spid="26" grpId="0" animBg="1"/>
      <p:bldP spid="26" grpId="1" animBg="1"/>
      <p:bldP spid="29" grpId="0" animBg="1"/>
      <p:bldP spid="29" grpId="1" animBg="1"/>
      <p:bldP spid="15" grpId="0" animBg="1"/>
      <p:bldP spid="15" grpId="1" animBg="1"/>
      <p:bldP spid="16" grpId="0" animBg="1"/>
      <p:bldP spid="16" grpId="1" animBg="1"/>
      <p:bldP spid="23" grpId="0" animBg="1"/>
      <p:bldP spid="24" grpId="0"/>
      <p:bldP spid="31" grpId="0" animBg="1"/>
      <p:bldP spid="31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8" grpId="0" animBg="1"/>
      <p:bldP spid="38" grpId="1" animBg="1"/>
      <p:bldP spid="46" grpId="0" animBg="1"/>
      <p:bldP spid="46" grpId="1" animBg="1"/>
      <p:bldP spid="47" grpId="0" animBg="1"/>
      <p:bldP spid="47" grpId="1" animBg="1"/>
      <p:bldP spid="49" grpId="0" animBg="1"/>
      <p:bldP spid="49" grpId="1" animBg="1"/>
      <p:bldP spid="50" grpId="0" animBg="1"/>
      <p:bldP spid="51" grpId="0" animBg="1"/>
      <p:bldP spid="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30" y="1850077"/>
            <a:ext cx="5185908" cy="4392917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30" y="1850077"/>
            <a:ext cx="5185908" cy="4392917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30" y="1850077"/>
            <a:ext cx="5185908" cy="4392917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30" y="1850077"/>
            <a:ext cx="5185908" cy="43929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9" name="Прямоугольник 7"/>
              <p:cNvSpPr/>
              <p:nvPr/>
            </p:nvSpPr>
            <p:spPr>
              <a:xfrm>
                <a:off x="0" y="2948730"/>
                <a:ext cx="1936038" cy="461665"/>
              </a:xfrm>
              <a:prstGeom prst="rect">
                <a:avLst/>
              </a:prstGeom>
              <a:solidFill>
                <a:srgbClr val="60442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24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𝟒</m:t>
                          </m:r>
                        </m:e>
                        <m:sup>
                          <m:r>
                            <a:rPr lang="en-US" sz="24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uk-UA" sz="2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948730"/>
                <a:ext cx="1936038" cy="461665"/>
              </a:xfrm>
              <a:prstGeom prst="rect">
                <a:avLst/>
              </a:prstGeom>
              <a:blipFill>
                <a:blip r:embed="rId6"/>
                <a:stretch>
                  <a:fillRect b="-1466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0" name="Рисунок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055" y="1860499"/>
            <a:ext cx="5185908" cy="4392917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055" y="1860499"/>
            <a:ext cx="5185908" cy="439291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055" y="1860499"/>
            <a:ext cx="5185908" cy="4392917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055" y="1860499"/>
            <a:ext cx="5185908" cy="43929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4" name="Прямоугольник 7"/>
              <p:cNvSpPr/>
              <p:nvPr/>
            </p:nvSpPr>
            <p:spPr>
              <a:xfrm>
                <a:off x="0" y="3632000"/>
                <a:ext cx="1936038" cy="461665"/>
              </a:xfrm>
              <a:prstGeom prst="rect">
                <a:avLst/>
              </a:prstGeom>
              <a:solidFill>
                <a:srgbClr val="A77315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24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1" i="1" smtClean="0"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𝟏</m:t>
                              </m:r>
                              <m:r>
                                <a:rPr lang="en-US" sz="2400" b="1" i="1" smtClean="0"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,</m:t>
                              </m:r>
                              <m:r>
                                <a:rPr lang="en-US" sz="2400" b="1" i="1" smtClean="0"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𝟓</m:t>
                              </m:r>
                            </m:e>
                          </m:d>
                        </m:e>
                        <m:sup>
                          <m:r>
                            <a:rPr lang="en-US" sz="24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uk-UA" sz="2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4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632000"/>
                <a:ext cx="1936038" cy="461665"/>
              </a:xfrm>
              <a:prstGeom prst="rect">
                <a:avLst/>
              </a:prstGeom>
              <a:blipFill>
                <a:blip r:embed="rId10"/>
                <a:stretch>
                  <a:fillRect b="-1315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Прямоугольник 7"/>
              <p:cNvSpPr/>
              <p:nvPr/>
            </p:nvSpPr>
            <p:spPr>
              <a:xfrm>
                <a:off x="0" y="4315270"/>
                <a:ext cx="1936038" cy="461665"/>
              </a:xfrm>
              <a:prstGeom prst="rect">
                <a:avLst/>
              </a:prstGeom>
              <a:solidFill>
                <a:srgbClr val="12804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24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1" i="1" smtClean="0"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𝟑</m:t>
                              </m:r>
                              <m:r>
                                <a:rPr lang="en-US" sz="2400" b="1" i="1" smtClean="0"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,</m:t>
                              </m:r>
                              <m:r>
                                <a:rPr lang="en-US" sz="2400" b="1" i="1" smtClean="0"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𝟓</m:t>
                              </m:r>
                            </m:e>
                          </m:d>
                        </m:e>
                        <m:sup>
                          <m:r>
                            <a:rPr lang="en-US" sz="24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uk-UA" sz="2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5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315270"/>
                <a:ext cx="1936038" cy="461665"/>
              </a:xfrm>
              <a:prstGeom prst="rect">
                <a:avLst/>
              </a:prstGeom>
              <a:blipFill>
                <a:blip r:embed="rId11"/>
                <a:stretch>
                  <a:fillRect b="-1315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Прямоугольник 7"/>
              <p:cNvSpPr/>
              <p:nvPr/>
            </p:nvSpPr>
            <p:spPr>
              <a:xfrm>
                <a:off x="10255962" y="2985388"/>
                <a:ext cx="1936038" cy="963662"/>
              </a:xfrm>
              <a:prstGeom prst="rect">
                <a:avLst/>
              </a:prstGeom>
              <a:solidFill>
                <a:srgbClr val="860300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24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1" i="1" smtClean="0"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1" i="1" smtClean="0">
                                      <a:effectLst/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 smtClean="0">
                                      <a:effectLst/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400" b="1" i="1" smtClean="0">
                                      <a:effectLst/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𝟏𝟎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uk-UA" sz="2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6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5962" y="2985388"/>
                <a:ext cx="1936038" cy="96366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Прямоугольник 7"/>
              <p:cNvSpPr/>
              <p:nvPr/>
            </p:nvSpPr>
            <p:spPr>
              <a:xfrm>
                <a:off x="10255962" y="4065801"/>
                <a:ext cx="1936038" cy="461665"/>
              </a:xfrm>
              <a:prstGeom prst="rect">
                <a:avLst/>
              </a:prstGeom>
              <a:solidFill>
                <a:srgbClr val="A77315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24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1" i="1" smtClean="0"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𝟎</m:t>
                              </m:r>
                              <m:r>
                                <a:rPr lang="en-US" sz="2400" b="1" i="1" smtClean="0"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,</m:t>
                              </m:r>
                              <m:r>
                                <a:rPr lang="en-US" sz="2400" b="1" i="1" smtClean="0"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𝟕</m:t>
                              </m:r>
                            </m:e>
                          </m:d>
                        </m:e>
                        <m:sup>
                          <m:r>
                            <a:rPr lang="en-US" sz="24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uk-UA" sz="2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7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5962" y="4065801"/>
                <a:ext cx="1936038" cy="461665"/>
              </a:xfrm>
              <a:prstGeom prst="rect">
                <a:avLst/>
              </a:prstGeom>
              <a:blipFill>
                <a:blip r:embed="rId13"/>
                <a:stretch>
                  <a:fillRect b="-1315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Прямоугольник 7"/>
              <p:cNvSpPr/>
              <p:nvPr/>
            </p:nvSpPr>
            <p:spPr>
              <a:xfrm>
                <a:off x="10255962" y="4644874"/>
                <a:ext cx="1936038" cy="963662"/>
              </a:xfrm>
              <a:prstGeom prst="rect">
                <a:avLst/>
              </a:prstGeom>
              <a:solidFill>
                <a:srgbClr val="12804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24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1" i="1" smtClean="0"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1" i="1" smtClean="0">
                                      <a:effectLst/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 smtClean="0">
                                      <a:effectLst/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400" b="1" i="1" smtClean="0">
                                      <a:effectLst/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𝟒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uk-UA" sz="2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5962" y="4644874"/>
                <a:ext cx="1936038" cy="96366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090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Показникова</a:t>
            </a:r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функція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5"/>
          <a:srcRect l="47836" b="14837"/>
          <a:stretch/>
        </p:blipFill>
        <p:spPr>
          <a:xfrm>
            <a:off x="477520" y="1431509"/>
            <a:ext cx="2895314" cy="400409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3" b="14567"/>
          <a:stretch/>
        </p:blipFill>
        <p:spPr>
          <a:xfrm>
            <a:off x="467360" y="1431509"/>
            <a:ext cx="2905760" cy="40167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7"/>
              <p:cNvSpPr/>
              <p:nvPr/>
            </p:nvSpPr>
            <p:spPr>
              <a:xfrm>
                <a:off x="1039355" y="740735"/>
                <a:ext cx="1683526" cy="523220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&gt;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𝟏</m:t>
                      </m:r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355" y="740735"/>
                <a:ext cx="1683526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53" r="43351"/>
          <a:stretch/>
        </p:blipFill>
        <p:spPr>
          <a:xfrm>
            <a:off x="4264404" y="1384708"/>
            <a:ext cx="3202992" cy="41356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14" r="43119"/>
          <a:stretch/>
        </p:blipFill>
        <p:spPr>
          <a:xfrm>
            <a:off x="4264204" y="1358900"/>
            <a:ext cx="3216096" cy="41614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7"/>
              <p:cNvSpPr/>
              <p:nvPr/>
            </p:nvSpPr>
            <p:spPr>
              <a:xfrm>
                <a:off x="4987866" y="740735"/>
                <a:ext cx="2216267" cy="523220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&lt;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&lt;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𝟏</m:t>
                      </m:r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866" y="740735"/>
                <a:ext cx="2216267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Прямоугольник 7"/>
          <p:cNvSpPr/>
          <p:nvPr/>
        </p:nvSpPr>
        <p:spPr>
          <a:xfrm>
            <a:off x="5669280" y="5970739"/>
            <a:ext cx="5508605" cy="83099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Що</a:t>
            </a:r>
            <a:r>
              <a:rPr lang="ru-RU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можемо</a:t>
            </a:r>
            <a:r>
              <a:rPr lang="ru-RU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сказати</a:t>
            </a:r>
            <a:r>
              <a:rPr lang="ru-RU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про </a:t>
            </a:r>
            <a:r>
              <a:rPr lang="ru-RU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функції</a:t>
            </a:r>
            <a:r>
              <a:rPr lang="ru-RU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аналізуючи</a:t>
            </a:r>
            <a:r>
              <a:rPr lang="ru-RU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їх</a:t>
            </a:r>
            <a:r>
              <a:rPr lang="ru-RU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графіки</a:t>
            </a:r>
            <a:r>
              <a:rPr lang="ru-RU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886" y="5708758"/>
            <a:ext cx="1089316" cy="1089316"/>
          </a:xfrm>
          <a:prstGeom prst="rect">
            <a:avLst/>
          </a:prstGeom>
        </p:spPr>
      </p:pic>
      <p:sp>
        <p:nvSpPr>
          <p:cNvPr id="43" name="Прямоугольник 7"/>
          <p:cNvSpPr/>
          <p:nvPr/>
        </p:nvSpPr>
        <p:spPr>
          <a:xfrm>
            <a:off x="857003" y="5687866"/>
            <a:ext cx="2048229" cy="830997"/>
          </a:xfrm>
          <a:prstGeom prst="rect">
            <a:avLst/>
          </a:prstGeom>
          <a:solidFill>
            <a:srgbClr val="545454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Зростаюча функція</a:t>
            </a:r>
          </a:p>
        </p:txBody>
      </p:sp>
      <p:sp>
        <p:nvSpPr>
          <p:cNvPr id="54" name="Прямоугольник 7"/>
          <p:cNvSpPr/>
          <p:nvPr/>
        </p:nvSpPr>
        <p:spPr>
          <a:xfrm>
            <a:off x="4987866" y="5687866"/>
            <a:ext cx="2216267" cy="830997"/>
          </a:xfrm>
          <a:prstGeom prst="rect">
            <a:avLst/>
          </a:prstGeom>
          <a:solidFill>
            <a:srgbClr val="545454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Спадна функція</a:t>
            </a:r>
          </a:p>
        </p:txBody>
      </p:sp>
      <p:grpSp>
        <p:nvGrpSpPr>
          <p:cNvPr id="17" name="Групувати 16"/>
          <p:cNvGrpSpPr/>
          <p:nvPr/>
        </p:nvGrpSpPr>
        <p:grpSpPr>
          <a:xfrm>
            <a:off x="477520" y="1444114"/>
            <a:ext cx="2905760" cy="4016791"/>
            <a:chOff x="619760" y="1583909"/>
            <a:chExt cx="2905760" cy="4016791"/>
          </a:xfrm>
        </p:grpSpPr>
        <p:pic>
          <p:nvPicPr>
            <p:cNvPr id="55" name="Рисунок 54"/>
            <p:cNvPicPr>
              <a:picLocks noChangeAspect="1"/>
            </p:cNvPicPr>
            <p:nvPr/>
          </p:nvPicPr>
          <p:blipFill rotWithShape="1">
            <a:blip r:embed="rId15"/>
            <a:srcRect l="47836" b="14837"/>
            <a:stretch/>
          </p:blipFill>
          <p:spPr>
            <a:xfrm>
              <a:off x="629920" y="1583909"/>
              <a:ext cx="2895314" cy="4004091"/>
            </a:xfrm>
            <a:prstGeom prst="rect">
              <a:avLst/>
            </a:prstGeom>
          </p:spPr>
        </p:pic>
        <p:pic>
          <p:nvPicPr>
            <p:cNvPr id="56" name="Рисунок 55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53" b="14567"/>
            <a:stretch/>
          </p:blipFill>
          <p:spPr>
            <a:xfrm>
              <a:off x="619760" y="1583909"/>
              <a:ext cx="2905760" cy="4016791"/>
            </a:xfrm>
            <a:prstGeom prst="rect">
              <a:avLst/>
            </a:prstGeom>
          </p:spPr>
        </p:pic>
      </p:grpSp>
      <p:grpSp>
        <p:nvGrpSpPr>
          <p:cNvPr id="18" name="Групувати 17"/>
          <p:cNvGrpSpPr/>
          <p:nvPr/>
        </p:nvGrpSpPr>
        <p:grpSpPr>
          <a:xfrm>
            <a:off x="4263918" y="1352848"/>
            <a:ext cx="3216096" cy="4161412"/>
            <a:chOff x="4416604" y="1511300"/>
            <a:chExt cx="3216096" cy="4161412"/>
          </a:xfrm>
        </p:grpSpPr>
        <p:pic>
          <p:nvPicPr>
            <p:cNvPr id="57" name="Рисунок 56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653" r="43351"/>
            <a:stretch/>
          </p:blipFill>
          <p:spPr>
            <a:xfrm>
              <a:off x="4416804" y="1537108"/>
              <a:ext cx="3202992" cy="4135604"/>
            </a:xfrm>
            <a:prstGeom prst="rect">
              <a:avLst/>
            </a:prstGeom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14" r="43119"/>
            <a:stretch/>
          </p:blipFill>
          <p:spPr>
            <a:xfrm>
              <a:off x="4416604" y="1511300"/>
              <a:ext cx="3216096" cy="41614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167080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"/>
                            </p:stCondLst>
                            <p:childTnLst>
                              <p:par>
                                <p:cTn id="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6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2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3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6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44444E-6 L 0.43516 -0.2324 " pathEditMode="relative" rAng="0" ptsTypes="AA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58" y="-1162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07304 -0.24884 " pathEditMode="relative" rAng="0" ptsTypes="AA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9" y="-12454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81481E-6 L 0.10182 0.06088 " pathEditMode="relative" rAng="0" ptsTypes="AA">
                                      <p:cBhvr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1" y="3032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.19935 0.06274 " pathEditMode="relative" rAng="0" ptsTypes="AA">
                                      <p:cBhvr>
                                        <p:cTn id="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61" y="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0"/>
                            </p:stCondLst>
                            <p:childTnLst>
                              <p:par>
                                <p:cTn id="1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50"/>
                            </p:stCondLst>
                            <p:childTnLst>
                              <p:par>
                                <p:cTn id="1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50"/>
                            </p:stCondLst>
                            <p:childTnLst>
                              <p:par>
                                <p:cTn id="1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50"/>
                            </p:stCondLst>
                            <p:childTnLst>
                              <p:par>
                                <p:cTn id="1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8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50"/>
                            </p:stCondLst>
                            <p:childTnLst>
                              <p:par>
                                <p:cTn id="1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4" grpId="0"/>
      <p:bldP spid="32" grpId="0" animBg="1"/>
      <p:bldP spid="32" grpId="1" animBg="1"/>
      <p:bldP spid="40" grpId="0" animBg="1"/>
      <p:bldP spid="40" grpId="1" animBg="1"/>
      <p:bldP spid="41" grpId="0" animBg="1"/>
      <p:bldP spid="41" grpId="1" animBg="1"/>
      <p:bldP spid="43" grpId="0" animBg="1"/>
      <p:bldP spid="43" grpId="1" animBg="1"/>
      <p:bldP spid="54" grpId="0" animBg="1"/>
      <p:bldP spid="5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84" t="10815"/>
          <a:stretch/>
        </p:blipFill>
        <p:spPr>
          <a:xfrm>
            <a:off x="6228080" y="741680"/>
            <a:ext cx="5963916" cy="61163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7"/>
              <p:cNvSpPr/>
              <p:nvPr/>
            </p:nvSpPr>
            <p:spPr>
              <a:xfrm>
                <a:off x="6699962" y="2521059"/>
                <a:ext cx="5492037" cy="1815882"/>
              </a:xfrm>
              <a:prstGeom prst="rect">
                <a:avLst/>
              </a:prstGeom>
              <a:solidFill>
                <a:srgbClr val="546057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Чим більшою є основа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тим крутіше «піднімається» графік функції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якщо рухатися вправо</a:t>
                </a:r>
              </a:p>
            </p:txBody>
          </p:sp>
        </mc:Choice>
        <mc:Fallback xmlns="">
          <p:sp>
            <p:nvSpPr>
              <p:cNvPr id="5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9962" y="2521059"/>
                <a:ext cx="5492037" cy="1815882"/>
              </a:xfrm>
              <a:prstGeom prst="rect">
                <a:avLst/>
              </a:prstGeom>
              <a:blipFill>
                <a:blip r:embed="rId4"/>
                <a:stretch>
                  <a:fillRect l="-2109" t="-4040" r="-4218" b="-875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18" r="50583"/>
          <a:stretch/>
        </p:blipFill>
        <p:spPr>
          <a:xfrm>
            <a:off x="0" y="721360"/>
            <a:ext cx="6024880" cy="61366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0" y="2521059"/>
                <a:ext cx="5492037" cy="2246769"/>
              </a:xfrm>
              <a:prstGeom prst="rect">
                <a:avLst/>
              </a:prstGeom>
              <a:solidFill>
                <a:srgbClr val="546057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Чим меншою є основа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тим крутіше «піднімається» графік функції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якщо точка рухається вліво.</a:t>
                </a: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21059"/>
                <a:ext cx="5492037" cy="2246769"/>
              </a:xfrm>
              <a:prstGeom prst="rect">
                <a:avLst/>
              </a:prstGeom>
              <a:blipFill>
                <a:blip r:embed="rId6"/>
                <a:stretch>
                  <a:fillRect t="-2989" r="-888" b="-679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551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7"/>
              <p:cNvSpPr/>
              <p:nvPr/>
            </p:nvSpPr>
            <p:spPr>
              <a:xfrm>
                <a:off x="2351483" y="1326090"/>
                <a:ext cx="1295957" cy="523220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𝒚</m:t>
                          </m:r>
                        </m:sup>
                      </m:sSup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483" y="1326090"/>
                <a:ext cx="1295957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Прямоугольник 7"/>
              <p:cNvSpPr/>
              <p:nvPr/>
            </p:nvSpPr>
            <p:spPr>
              <a:xfrm>
                <a:off x="2660241" y="2356299"/>
                <a:ext cx="1295957" cy="523220"/>
              </a:xfrm>
              <a:prstGeom prst="rect">
                <a:avLst/>
              </a:prstGeom>
              <a:solidFill>
                <a:srgbClr val="60442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𝒚</m:t>
                          </m:r>
                        </m:sup>
                      </m:sSup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9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0241" y="2356299"/>
                <a:ext cx="1295957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Прямоугольник 7"/>
              <p:cNvSpPr/>
              <p:nvPr/>
            </p:nvSpPr>
            <p:spPr>
              <a:xfrm>
                <a:off x="2351483" y="3386508"/>
                <a:ext cx="1295957" cy="523220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𝒙𝒚</m:t>
                          </m:r>
                        </m:sup>
                      </m:sSup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1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483" y="3386508"/>
                <a:ext cx="1295957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Прямоугольник 7"/>
              <p:cNvSpPr/>
              <p:nvPr/>
            </p:nvSpPr>
            <p:spPr>
              <a:xfrm>
                <a:off x="2660241" y="4416717"/>
                <a:ext cx="1295957" cy="523220"/>
              </a:xfrm>
              <a:prstGeom prst="rect">
                <a:avLst/>
              </a:prstGeom>
              <a:solidFill>
                <a:srgbClr val="60442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sup>
                      </m:sSup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3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0241" y="4416717"/>
                <a:ext cx="1295957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Прямоугольник 7"/>
              <p:cNvSpPr/>
              <p:nvPr/>
            </p:nvSpPr>
            <p:spPr>
              <a:xfrm>
                <a:off x="2351483" y="5447148"/>
                <a:ext cx="1295957" cy="946349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uk-UA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uk-UA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0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483" y="5447148"/>
                <a:ext cx="1295957" cy="94634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090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Властивості </a:t>
            </a:r>
            <a:r>
              <a:rPr lang="uk-UA" sz="32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степеня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7"/>
              <p:cNvSpPr/>
              <p:nvPr/>
            </p:nvSpPr>
            <p:spPr>
              <a:xfrm>
                <a:off x="603963" y="1326090"/>
                <a:ext cx="1397557" cy="523220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sup>
                      </m:sSup>
                      <m:sSup>
                        <m:sSup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𝒚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963" y="1326090"/>
                <a:ext cx="1397557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Прямоугольник 7"/>
          <p:cNvSpPr/>
          <p:nvPr/>
        </p:nvSpPr>
        <p:spPr>
          <a:xfrm>
            <a:off x="4531360" y="5843967"/>
            <a:ext cx="6646525" cy="95410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Пригадаємо властивості </a:t>
            </a:r>
            <a:r>
              <a:rPr lang="uk-UA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степеня</a:t>
            </a:r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 раціональним показником</a:t>
            </a:r>
            <a:endParaRPr lang="ru-RU" sz="2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886" y="5708758"/>
            <a:ext cx="1089316" cy="10893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Прямоугольник 7"/>
              <p:cNvSpPr/>
              <p:nvPr/>
            </p:nvSpPr>
            <p:spPr>
              <a:xfrm>
                <a:off x="603963" y="2356299"/>
                <a:ext cx="1604847" cy="523220"/>
              </a:xfrm>
              <a:prstGeom prst="rect">
                <a:avLst/>
              </a:prstGeom>
              <a:solidFill>
                <a:srgbClr val="60442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:</m:t>
                      </m:r>
                      <m:sSup>
                        <m:sSup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𝒚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963" y="2356299"/>
                <a:ext cx="1604847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Прямоугольник 7"/>
              <p:cNvSpPr/>
              <p:nvPr/>
            </p:nvSpPr>
            <p:spPr>
              <a:xfrm>
                <a:off x="603963" y="3386508"/>
                <a:ext cx="1397557" cy="523220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uk-UA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uk-UA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𝒙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𝒚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0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963" y="3386508"/>
                <a:ext cx="1397557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Прямоугольник 7"/>
              <p:cNvSpPr/>
              <p:nvPr/>
            </p:nvSpPr>
            <p:spPr>
              <a:xfrm>
                <a:off x="603963" y="4416717"/>
                <a:ext cx="1604847" cy="523220"/>
              </a:xfrm>
              <a:prstGeom prst="rect">
                <a:avLst/>
              </a:prstGeom>
              <a:solidFill>
                <a:srgbClr val="60442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uk-UA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𝒂𝒃</m:t>
                              </m:r>
                            </m:e>
                          </m:d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963" y="4416717"/>
                <a:ext cx="1604847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Прямоугольник 7"/>
              <p:cNvSpPr/>
              <p:nvPr/>
            </p:nvSpPr>
            <p:spPr>
              <a:xfrm>
                <a:off x="603963" y="5447148"/>
                <a:ext cx="1397557" cy="902619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uk-UA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uk-UA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𝒂</m:t>
                                  </m:r>
                                </m:num>
                                <m:den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𝒃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9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963" y="5447148"/>
                <a:ext cx="1397557" cy="90261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" name="Рисунок 7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8709" y="5616787"/>
            <a:ext cx="1124957" cy="1124957"/>
          </a:xfrm>
          <a:prstGeom prst="rect">
            <a:avLst/>
          </a:prstGeom>
        </p:spPr>
      </p:pic>
      <p:sp>
        <p:nvSpPr>
          <p:cNvPr id="72" name="Виноска-хмарка 71"/>
          <p:cNvSpPr/>
          <p:nvPr/>
        </p:nvSpPr>
        <p:spPr>
          <a:xfrm>
            <a:off x="5915296" y="5008662"/>
            <a:ext cx="4382212" cy="1731920"/>
          </a:xfrm>
          <a:prstGeom prst="cloudCallout">
            <a:avLst>
              <a:gd name="adj1" fmla="val 71067"/>
              <a:gd name="adj2" fmla="val 12730"/>
            </a:avLst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Ці властивості зберігаються і для </a:t>
            </a:r>
            <a:r>
              <a:rPr lang="uk-UA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степеня</a:t>
            </a:r>
            <a:r>
              <a:rPr lang="uk-UA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 дійсним показником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Прямоугольник 7"/>
              <p:cNvSpPr/>
              <p:nvPr/>
            </p:nvSpPr>
            <p:spPr>
              <a:xfrm>
                <a:off x="6462456" y="1361939"/>
                <a:ext cx="5492037" cy="1384995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Для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та будь-яких дійсних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𝒊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справедливі такі рівності</a:t>
                </a:r>
              </a:p>
            </p:txBody>
          </p:sp>
        </mc:Choice>
        <mc:Fallback xmlns="">
          <p:sp>
            <p:nvSpPr>
              <p:cNvPr id="73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2456" y="1361939"/>
                <a:ext cx="5492037" cy="1384995"/>
              </a:xfrm>
              <a:prstGeom prst="rect">
                <a:avLst/>
              </a:prstGeom>
              <a:blipFill>
                <a:blip r:embed="rId14"/>
                <a:stretch>
                  <a:fillRect l="-1554" t="-4825" r="-3885" b="-1096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 сполучна лінія 6"/>
          <p:cNvCxnSpPr/>
          <p:nvPr/>
        </p:nvCxnSpPr>
        <p:spPr>
          <a:xfrm>
            <a:off x="6462456" y="2879519"/>
            <a:ext cx="5492037" cy="0"/>
          </a:xfrm>
          <a:prstGeom prst="line">
            <a:avLst/>
          </a:prstGeom>
          <a:ln w="57150">
            <a:solidFill>
              <a:srgbClr val="5454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трілка кутом 13"/>
          <p:cNvSpPr/>
          <p:nvPr/>
        </p:nvSpPr>
        <p:spPr>
          <a:xfrm flipH="1" flipV="1">
            <a:off x="5130800" y="2855344"/>
            <a:ext cx="4278258" cy="1390476"/>
          </a:xfrm>
          <a:prstGeom prst="bentArrow">
            <a:avLst>
              <a:gd name="adj1" fmla="val 21880"/>
              <a:gd name="adj2" fmla="val 22270"/>
              <a:gd name="adj3" fmla="val 37479"/>
              <a:gd name="adj4" fmla="val 45310"/>
            </a:avLst>
          </a:prstGeom>
          <a:solidFill>
            <a:srgbClr val="545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74" name="Пряма сполучна лінія 73"/>
          <p:cNvCxnSpPr/>
          <p:nvPr/>
        </p:nvCxnSpPr>
        <p:spPr>
          <a:xfrm>
            <a:off x="4490720" y="1282358"/>
            <a:ext cx="0" cy="5067409"/>
          </a:xfrm>
          <a:prstGeom prst="line">
            <a:avLst/>
          </a:prstGeom>
          <a:ln w="57150">
            <a:solidFill>
              <a:srgbClr val="5454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Прямоугольник 7"/>
              <p:cNvSpPr/>
              <p:nvPr/>
            </p:nvSpPr>
            <p:spPr>
              <a:xfrm>
                <a:off x="929479" y="1326090"/>
                <a:ext cx="3043477" cy="523220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sup>
                      </m:sSup>
                      <m:sSup>
                        <m:sSup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𝒚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𝒚</m:t>
                          </m:r>
                        </m:sup>
                      </m:sSup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5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479" y="1326090"/>
                <a:ext cx="3043477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Прямоугольник 7"/>
              <p:cNvSpPr/>
              <p:nvPr/>
            </p:nvSpPr>
            <p:spPr>
              <a:xfrm>
                <a:off x="929478" y="2350542"/>
                <a:ext cx="3043477" cy="523220"/>
              </a:xfrm>
              <a:prstGeom prst="rect">
                <a:avLst/>
              </a:prstGeom>
              <a:solidFill>
                <a:srgbClr val="60442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:</m:t>
                      </m:r>
                      <m:sSup>
                        <m:sSup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𝒚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𝒚</m:t>
                          </m:r>
                        </m:sup>
                      </m:sSup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6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478" y="2350542"/>
                <a:ext cx="3043477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Прямоугольник 7"/>
              <p:cNvSpPr/>
              <p:nvPr/>
            </p:nvSpPr>
            <p:spPr>
              <a:xfrm>
                <a:off x="932987" y="3384322"/>
                <a:ext cx="3039968" cy="523220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uk-UA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uk-UA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𝒙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𝒚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𝒙𝒚</m:t>
                          </m:r>
                        </m:sup>
                      </m:sSup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7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987" y="3384322"/>
                <a:ext cx="3039968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Прямоугольник 7"/>
              <p:cNvSpPr/>
              <p:nvPr/>
            </p:nvSpPr>
            <p:spPr>
              <a:xfrm>
                <a:off x="929477" y="4412344"/>
                <a:ext cx="3043477" cy="523220"/>
              </a:xfrm>
              <a:prstGeom prst="rect">
                <a:avLst/>
              </a:prstGeom>
              <a:solidFill>
                <a:srgbClr val="60442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uk-UA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𝒂𝒃</m:t>
                              </m:r>
                            </m:e>
                          </m:d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sup>
                      </m:sSup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477" y="4412344"/>
                <a:ext cx="3043477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Прямоугольник 7"/>
              <p:cNvSpPr/>
              <p:nvPr/>
            </p:nvSpPr>
            <p:spPr>
              <a:xfrm>
                <a:off x="929477" y="5445669"/>
                <a:ext cx="3043477" cy="929293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uk-UA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uk-UA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𝒂</m:t>
                                  </m:r>
                                </m:num>
                                <m:den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𝒃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uk-UA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uk-UA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uk-UA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9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477" y="5445669"/>
                <a:ext cx="3043477" cy="92929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55081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"/>
                            </p:stCondLst>
                            <p:childTnLst>
                              <p:par>
                                <p:cTn id="2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2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0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25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"/>
                            </p:stCondLst>
                            <p:childTnLst>
                              <p:par>
                                <p:cTn id="10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0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0.04896 -2.96296E-6 " pathEditMode="relative" rAng="0" ptsTypes="AA">
                                      <p:cBhvr>
                                        <p:cTn id="112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8" y="0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07407E-6 L 0.04896 4.07407E-6 " pathEditMode="relative" rAng="0" ptsTypes="AA">
                                      <p:cBhvr>
                                        <p:cTn id="114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8" y="0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L 0.05742 -1.48148E-6 " pathEditMode="relative" rAng="0" ptsTypes="AA">
                                      <p:cBhvr>
                                        <p:cTn id="116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" y="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0.05742 -4.44444E-6 " pathEditMode="relative" rAng="0" ptsTypes="AA">
                                      <p:cBhvr>
                                        <p:cTn id="118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" y="0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L 0.05742 -3.7037E-6 " pathEditMode="relative" rAng="0" ptsTypes="AA">
                                      <p:cBhvr>
                                        <p:cTn id="120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" y="0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22" presetClass="exit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2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5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2" presetClass="exit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8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1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2" presetClass="exit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4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7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2" presetClass="exit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0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3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2" presetClass="exit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6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9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750"/>
                            </p:stCondLst>
                            <p:childTnLst>
                              <p:par>
                                <p:cTn id="1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4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7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0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3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6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59" grpId="0" animBg="1"/>
      <p:bldP spid="59" grpId="1" animBg="1"/>
      <p:bldP spid="61" grpId="0" animBg="1"/>
      <p:bldP spid="61" grpId="1" animBg="1"/>
      <p:bldP spid="63" grpId="0" animBg="1"/>
      <p:bldP spid="63" grpId="1" animBg="1"/>
      <p:bldP spid="70" grpId="0" animBg="1"/>
      <p:bldP spid="70" grpId="1" animBg="1"/>
      <p:bldP spid="4" grpId="0"/>
      <p:bldP spid="37" grpId="0" animBg="1"/>
      <p:bldP spid="37" grpId="1" animBg="1"/>
      <p:bldP spid="37" grpId="2" animBg="1"/>
      <p:bldP spid="39" grpId="0" animBg="1"/>
      <p:bldP spid="39" grpId="1" animBg="1"/>
      <p:bldP spid="45" grpId="0" animBg="1"/>
      <p:bldP spid="45" grpId="1" animBg="1"/>
      <p:bldP spid="45" grpId="2" animBg="1"/>
      <p:bldP spid="60" grpId="0" animBg="1"/>
      <p:bldP spid="60" grpId="1" animBg="1"/>
      <p:bldP spid="60" grpId="2" animBg="1"/>
      <p:bldP spid="62" grpId="0" animBg="1"/>
      <p:bldP spid="62" grpId="1" animBg="1"/>
      <p:bldP spid="62" grpId="2" animBg="1"/>
      <p:bldP spid="69" grpId="0" animBg="1"/>
      <p:bldP spid="69" grpId="1" animBg="1"/>
      <p:bldP spid="69" grpId="2" animBg="1"/>
      <p:bldP spid="72" grpId="0" animBg="1"/>
      <p:bldP spid="72" grpId="1" animBg="1"/>
      <p:bldP spid="73" grpId="0" animBg="1"/>
      <p:bldP spid="14" grpId="0" animBg="1"/>
      <p:bldP spid="75" grpId="0" animBg="1"/>
      <p:bldP spid="76" grpId="0" animBg="1"/>
      <p:bldP spid="77" grpId="0" animBg="1"/>
      <p:bldP spid="78" grpId="0" animBg="1"/>
      <p:bldP spid="7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2779</TotalTime>
  <Words>1186</Words>
  <Application>Microsoft Office PowerPoint</Application>
  <PresentationFormat>Широкий екран</PresentationFormat>
  <Paragraphs>298</Paragraphs>
  <Slides>24</Slides>
  <Notes>20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Segoe Print</vt:lpstr>
      <vt:lpstr>Tahoma</vt:lpstr>
      <vt:lpstr>Times New Roman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Manager/>
  <Company/>
  <LinksUpToDate>false</LinksUpToDate>
  <SharedDoc>false</SharedDoc>
  <HyperlinkBase>www.matnova.com.ua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subject/>
  <dc:creator>Марко Мілевський</dc:creator>
  <cp:keywords/>
  <dc:description/>
  <cp:lastModifiedBy>Office inF-Administration</cp:lastModifiedBy>
  <cp:revision>180</cp:revision>
  <dcterms:created xsi:type="dcterms:W3CDTF">2019-04-30T11:06:10Z</dcterms:created>
  <dcterms:modified xsi:type="dcterms:W3CDTF">2025-09-04T18:13:39Z</dcterms:modified>
  <cp:category/>
</cp:coreProperties>
</file>